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57" r:id="rId3"/>
    <p:sldId id="261" r:id="rId4"/>
    <p:sldId id="262" r:id="rId5"/>
    <p:sldId id="266" r:id="rId6"/>
    <p:sldId id="264" r:id="rId7"/>
    <p:sldId id="265" r:id="rId8"/>
    <p:sldId id="258" r:id="rId9"/>
    <p:sldId id="259" r:id="rId10"/>
    <p:sldId id="267" r:id="rId11"/>
    <p:sldId id="270"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48C3F6-BECD-4514-8444-BFEFA27523A4}" type="datetimeFigureOut">
              <a:rPr lang="en-US" smtClean="0"/>
              <a:pPr/>
              <a:t>10/17/2013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852F26-F991-488E-9D08-81004B35E5E0}" type="slidenum">
              <a:rPr lang="en-US" smtClean="0"/>
              <a:pPr/>
              <a:t>‹#›</a:t>
            </a:fld>
            <a:endParaRPr lang="en-US"/>
          </a:p>
        </p:txBody>
      </p:sp>
    </p:spTree>
    <p:extLst>
      <p:ext uri="{BB962C8B-B14F-4D97-AF65-F5344CB8AC3E}">
        <p14:creationId xmlns:p14="http://schemas.microsoft.com/office/powerpoint/2010/main" val="3661443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852F26-F991-488E-9D08-81004B35E5E0}" type="slidenum">
              <a:rPr lang="en-US" smtClean="0"/>
              <a:pPr/>
              <a:t>6</a:t>
            </a:fld>
            <a:endParaRPr lang="en-US"/>
          </a:p>
        </p:txBody>
      </p:sp>
    </p:spTree>
    <p:extLst>
      <p:ext uri="{BB962C8B-B14F-4D97-AF65-F5344CB8AC3E}">
        <p14:creationId xmlns:p14="http://schemas.microsoft.com/office/powerpoint/2010/main" val="3462220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852F26-F991-488E-9D08-81004B35E5E0}" type="slidenum">
              <a:rPr lang="en-US" smtClean="0"/>
              <a:pPr/>
              <a:t>9</a:t>
            </a:fld>
            <a:endParaRPr lang="en-US"/>
          </a:p>
        </p:txBody>
      </p:sp>
    </p:spTree>
    <p:extLst>
      <p:ext uri="{BB962C8B-B14F-4D97-AF65-F5344CB8AC3E}">
        <p14:creationId xmlns:p14="http://schemas.microsoft.com/office/powerpoint/2010/main" val="584970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B5D640E-6BB2-4EBD-8AF8-774203B46329}" type="datetimeFigureOut">
              <a:rPr lang="en-US" smtClean="0"/>
              <a:pPr/>
              <a:t>10/17/2013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80EF2AB-147F-4F05-A286-D607F00BCB1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5D640E-6BB2-4EBD-8AF8-774203B46329}" type="datetimeFigureOut">
              <a:rPr lang="en-US" smtClean="0"/>
              <a:pPr/>
              <a:t>10/17/2013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EF2AB-147F-4F05-A286-D607F00BCB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5D640E-6BB2-4EBD-8AF8-774203B46329}" type="datetimeFigureOut">
              <a:rPr lang="en-US" smtClean="0"/>
              <a:pPr/>
              <a:t>10/17/2013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EF2AB-147F-4F05-A286-D607F00BCB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B5D640E-6BB2-4EBD-8AF8-774203B46329}" type="datetimeFigureOut">
              <a:rPr lang="en-US" smtClean="0"/>
              <a:pPr/>
              <a:t>10/17/2013</a:t>
            </a:fld>
            <a:endParaRPr lang="en-US"/>
          </a:p>
        </p:txBody>
      </p:sp>
      <p:sp>
        <p:nvSpPr>
          <p:cNvPr id="9" name="Slide Number Placeholder 8"/>
          <p:cNvSpPr>
            <a:spLocks noGrp="1"/>
          </p:cNvSpPr>
          <p:nvPr>
            <p:ph type="sldNum" sz="quarter" idx="15"/>
          </p:nvPr>
        </p:nvSpPr>
        <p:spPr/>
        <p:txBody>
          <a:bodyPr rtlCol="0"/>
          <a:lstStyle/>
          <a:p>
            <a:fld id="{E80EF2AB-147F-4F05-A286-D607F00BCB1E}"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B5D640E-6BB2-4EBD-8AF8-774203B46329}" type="datetimeFigureOut">
              <a:rPr lang="en-US" smtClean="0"/>
              <a:pPr/>
              <a:t>10/17/2013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80EF2AB-147F-4F05-A286-D607F00BCB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B5D640E-6BB2-4EBD-8AF8-774203B46329}" type="datetimeFigureOut">
              <a:rPr lang="en-US" smtClean="0"/>
              <a:pPr/>
              <a:t>10/17/2013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EF2AB-147F-4F05-A286-D607F00BCB1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B5D640E-6BB2-4EBD-8AF8-774203B46329}" type="datetimeFigureOut">
              <a:rPr lang="en-US" smtClean="0"/>
              <a:pPr/>
              <a:t>10/17/2013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0EF2AB-147F-4F05-A286-D607F00BCB1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B5D640E-6BB2-4EBD-8AF8-774203B46329}" type="datetimeFigureOut">
              <a:rPr lang="en-US" smtClean="0"/>
              <a:pPr/>
              <a:t>10/17/2013</a:t>
            </a:fld>
            <a:endParaRPr lang="en-US"/>
          </a:p>
        </p:txBody>
      </p:sp>
      <p:sp>
        <p:nvSpPr>
          <p:cNvPr id="7" name="Slide Number Placeholder 6"/>
          <p:cNvSpPr>
            <a:spLocks noGrp="1"/>
          </p:cNvSpPr>
          <p:nvPr>
            <p:ph type="sldNum" sz="quarter" idx="11"/>
          </p:nvPr>
        </p:nvSpPr>
        <p:spPr/>
        <p:txBody>
          <a:bodyPr rtlCol="0"/>
          <a:lstStyle/>
          <a:p>
            <a:fld id="{E80EF2AB-147F-4F05-A286-D607F00BCB1E}"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5D640E-6BB2-4EBD-8AF8-774203B46329}" type="datetimeFigureOut">
              <a:rPr lang="en-US" smtClean="0"/>
              <a:pPr/>
              <a:t>10/17/2013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0EF2AB-147F-4F05-A286-D607F00BCB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B5D640E-6BB2-4EBD-8AF8-774203B46329}" type="datetimeFigureOut">
              <a:rPr lang="en-US" smtClean="0"/>
              <a:pPr/>
              <a:t>10/17/2013</a:t>
            </a:fld>
            <a:endParaRPr lang="en-US"/>
          </a:p>
        </p:txBody>
      </p:sp>
      <p:sp>
        <p:nvSpPr>
          <p:cNvPr id="22" name="Slide Number Placeholder 21"/>
          <p:cNvSpPr>
            <a:spLocks noGrp="1"/>
          </p:cNvSpPr>
          <p:nvPr>
            <p:ph type="sldNum" sz="quarter" idx="15"/>
          </p:nvPr>
        </p:nvSpPr>
        <p:spPr/>
        <p:txBody>
          <a:bodyPr rtlCol="0"/>
          <a:lstStyle/>
          <a:p>
            <a:fld id="{E80EF2AB-147F-4F05-A286-D607F00BCB1E}"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B5D640E-6BB2-4EBD-8AF8-774203B46329}" type="datetimeFigureOut">
              <a:rPr lang="en-US" smtClean="0"/>
              <a:pPr/>
              <a:t>10/17/2013</a:t>
            </a:fld>
            <a:endParaRPr lang="en-US"/>
          </a:p>
        </p:txBody>
      </p:sp>
      <p:sp>
        <p:nvSpPr>
          <p:cNvPr id="18" name="Slide Number Placeholder 17"/>
          <p:cNvSpPr>
            <a:spLocks noGrp="1"/>
          </p:cNvSpPr>
          <p:nvPr>
            <p:ph type="sldNum" sz="quarter" idx="11"/>
          </p:nvPr>
        </p:nvSpPr>
        <p:spPr/>
        <p:txBody>
          <a:bodyPr rtlCol="0"/>
          <a:lstStyle/>
          <a:p>
            <a:fld id="{E80EF2AB-147F-4F05-A286-D607F00BCB1E}"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5D640E-6BB2-4EBD-8AF8-774203B46329}" type="datetimeFigureOut">
              <a:rPr lang="en-US" smtClean="0"/>
              <a:pPr/>
              <a:t>10/17/2013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80EF2AB-147F-4F05-A286-D607F00BCB1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p:cNvSpPr>
            <a:spLocks noGrp="1"/>
          </p:cNvSpPr>
          <p:nvPr>
            <p:ph type="title"/>
          </p:nvPr>
        </p:nvSpPr>
        <p:spPr/>
        <p:txBody>
          <a:bodyPr/>
          <a:lstStyle/>
          <a:p>
            <a:endParaRPr lang="en-US"/>
          </a:p>
        </p:txBody>
      </p:sp>
      <p:sp>
        <p:nvSpPr>
          <p:cNvPr id="2" name="Content Placeholder 1" descr="Cameron University’s Proactive Engagement With Community Wellbeing Initiative &#10;"/>
          <p:cNvSpPr>
            <a:spLocks noGrp="1"/>
          </p:cNvSpPr>
          <p:nvPr>
            <p:ph sz="quarter" idx="4294967295"/>
          </p:nvPr>
        </p:nvSpPr>
        <p:spPr>
          <a:xfrm>
            <a:off x="0" y="731838"/>
            <a:ext cx="9144000" cy="4830762"/>
          </a:xfrm>
        </p:spPr>
        <p:txBody>
          <a:bodyPr>
            <a:normAutofit/>
          </a:bodyPr>
          <a:lstStyle/>
          <a:p>
            <a:endParaRPr lang="en-US" sz="3600" dirty="0" smtClean="0"/>
          </a:p>
          <a:p>
            <a:pPr marL="45720" indent="0">
              <a:buNone/>
            </a:pPr>
            <a:endParaRPr lang="en-US" sz="3600" dirty="0"/>
          </a:p>
          <a:p>
            <a:pPr marL="114300" indent="0" algn="ctr">
              <a:buNone/>
            </a:pPr>
            <a:endParaRPr lang="en-US" sz="3600" dirty="0" smtClean="0">
              <a:latin typeface="Calibri Light" panose="020F0302020204030204" pitchFamily="34" charset="0"/>
            </a:endParaRPr>
          </a:p>
          <a:p>
            <a:pPr marL="114300" indent="0" algn="ctr">
              <a:buNone/>
            </a:pPr>
            <a:r>
              <a:rPr lang="en-US" sz="3600" b="1" dirty="0" smtClean="0">
                <a:latin typeface="Calibri Light" panose="020F0302020204030204" pitchFamily="34" charset="0"/>
              </a:rPr>
              <a:t>Cameron University’s Proactive Engagement With Community Wellbeing Initiative </a:t>
            </a:r>
          </a:p>
          <a:p>
            <a:pPr marL="114300" indent="0" algn="ctr">
              <a:buNone/>
            </a:pPr>
            <a:endParaRPr lang="en-US" sz="3600" dirty="0">
              <a:latin typeface="Calibri Light" panose="020F0302020204030204" pitchFamily="34" charset="0"/>
            </a:endParaRPr>
          </a:p>
          <a:p>
            <a:pPr marL="114300" indent="0" algn="ctr">
              <a:buNone/>
            </a:pPr>
            <a:endParaRPr lang="en-US" sz="3600" dirty="0" smtClean="0"/>
          </a:p>
        </p:txBody>
      </p:sp>
      <p:pic>
        <p:nvPicPr>
          <p:cNvPr id="5" name="Picture 2" descr="Logo: CETES (Center for Emerging Technology and Entreprenurial Studies), Cameron University"/>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2895601" cy="723052"/>
          </a:xfrm>
          <a:prstGeom prst="rect">
            <a:avLst/>
          </a:prstGeom>
          <a:noFill/>
        </p:spPr>
      </p:pic>
      <p:pic>
        <p:nvPicPr>
          <p:cNvPr id="7" name="Picture 3" descr="Logo: Fit Kids, Southwest Oklahoma."/>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162800" y="5638800"/>
            <a:ext cx="12573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40569340"/>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10;Cameron Initiated Programs "/>
          <p:cNvSpPr>
            <a:spLocks noGrp="1"/>
          </p:cNvSpPr>
          <p:nvPr>
            <p:ph type="title"/>
          </p:nvPr>
        </p:nvSpPr>
        <p:spPr>
          <a:xfrm>
            <a:off x="457200" y="76200"/>
            <a:ext cx="7620000" cy="1143000"/>
          </a:xfrm>
        </p:spPr>
        <p:txBody>
          <a:bodyPr>
            <a:normAutofit fontScale="90000"/>
          </a:bodyPr>
          <a:lstStyle/>
          <a:p>
            <a:pPr algn="ctr"/>
            <a:r>
              <a:rPr lang="en-US" sz="3600" b="1" dirty="0" smtClean="0"/>
              <a:t/>
            </a:r>
            <a:br>
              <a:rPr lang="en-US" sz="3600" b="1" dirty="0" smtClean="0"/>
            </a:br>
            <a:r>
              <a:rPr lang="en-US" sz="4000" b="1" dirty="0" smtClean="0">
                <a:latin typeface="Calibri Light" panose="020F0302020204030204" pitchFamily="34" charset="0"/>
              </a:rPr>
              <a:t>Cameron </a:t>
            </a:r>
            <a:r>
              <a:rPr lang="en-US" sz="4000" b="1" dirty="0">
                <a:latin typeface="Calibri Light" panose="020F0302020204030204" pitchFamily="34" charset="0"/>
              </a:rPr>
              <a:t>Initiated Programs </a:t>
            </a:r>
          </a:p>
        </p:txBody>
      </p:sp>
      <p:sp>
        <p:nvSpPr>
          <p:cNvPr id="3" name="Content Placeholder 2" descr="Wellness Center Opened on Campus – Hold Health Fairs &#10;&#10;Sodexho – Offers Healthy Eating Station Everyday, Provides Demos of Healthy Cooking, Healthy Campus Menu&#10;&#10;Tech &amp; I.T.  Support / Communications Support to Alliance&#10;&#10;Campus Declared as Tobacco- Free along with Cessation Classes&#10;"/>
          <p:cNvSpPr>
            <a:spLocks noGrp="1"/>
          </p:cNvSpPr>
          <p:nvPr>
            <p:ph sz="quarter" idx="1"/>
          </p:nvPr>
        </p:nvSpPr>
        <p:spPr>
          <a:xfrm>
            <a:off x="457200" y="1600200"/>
            <a:ext cx="7696200" cy="5257800"/>
          </a:xfrm>
        </p:spPr>
        <p:txBody>
          <a:bodyPr>
            <a:noAutofit/>
          </a:bodyPr>
          <a:lstStyle/>
          <a:p>
            <a:r>
              <a:rPr lang="en-US" dirty="0" smtClean="0">
                <a:latin typeface="Calibri Light" panose="020F0302020204030204" pitchFamily="34" charset="0"/>
              </a:rPr>
              <a:t>Wellness Center Opened on Campus – Hold Health Fairs </a:t>
            </a:r>
          </a:p>
          <a:p>
            <a:pPr marL="0" indent="0">
              <a:buNone/>
            </a:pPr>
            <a:endParaRPr lang="en-US" dirty="0" smtClean="0">
              <a:latin typeface="Calibri Light" panose="020F0302020204030204" pitchFamily="34" charset="0"/>
            </a:endParaRPr>
          </a:p>
          <a:p>
            <a:r>
              <a:rPr lang="en-US" dirty="0" smtClean="0">
                <a:latin typeface="Calibri Light" panose="020F0302020204030204" pitchFamily="34" charset="0"/>
              </a:rPr>
              <a:t>Sodexho </a:t>
            </a:r>
            <a:r>
              <a:rPr lang="en-US" dirty="0">
                <a:latin typeface="Calibri Light" panose="020F0302020204030204" pitchFamily="34" charset="0"/>
              </a:rPr>
              <a:t>– </a:t>
            </a:r>
            <a:r>
              <a:rPr lang="en-US" dirty="0" smtClean="0">
                <a:latin typeface="Calibri Light" panose="020F0302020204030204" pitchFamily="34" charset="0"/>
              </a:rPr>
              <a:t>Offers Healthy Eating Station Everyday, Provides </a:t>
            </a:r>
            <a:r>
              <a:rPr lang="en-US" dirty="0">
                <a:latin typeface="Calibri Light" panose="020F0302020204030204" pitchFamily="34" charset="0"/>
              </a:rPr>
              <a:t>Demos of Healthy Cooking, Healthy Campus </a:t>
            </a:r>
            <a:r>
              <a:rPr lang="en-US" dirty="0" smtClean="0">
                <a:latin typeface="Calibri Light" panose="020F0302020204030204" pitchFamily="34" charset="0"/>
              </a:rPr>
              <a:t>Menu</a:t>
            </a:r>
          </a:p>
          <a:p>
            <a:pPr marL="0" indent="0">
              <a:buNone/>
            </a:pPr>
            <a:endParaRPr lang="en-US" dirty="0">
              <a:latin typeface="Calibri Light" panose="020F0302020204030204" pitchFamily="34" charset="0"/>
            </a:endParaRPr>
          </a:p>
          <a:p>
            <a:r>
              <a:rPr lang="en-US" dirty="0">
                <a:latin typeface="Calibri Light" panose="020F0302020204030204" pitchFamily="34" charset="0"/>
              </a:rPr>
              <a:t>Tech &amp; I.T.  Support / Communications </a:t>
            </a:r>
            <a:r>
              <a:rPr lang="en-US" dirty="0" smtClean="0">
                <a:latin typeface="Calibri Light" panose="020F0302020204030204" pitchFamily="34" charset="0"/>
              </a:rPr>
              <a:t>Support</a:t>
            </a:r>
            <a:r>
              <a:rPr lang="en-US" dirty="0">
                <a:latin typeface="Calibri Light" panose="020F0302020204030204" pitchFamily="34" charset="0"/>
              </a:rPr>
              <a:t> </a:t>
            </a:r>
            <a:r>
              <a:rPr lang="en-US" dirty="0" smtClean="0">
                <a:latin typeface="Calibri Light" panose="020F0302020204030204" pitchFamily="34" charset="0"/>
              </a:rPr>
              <a:t>to Alliance</a:t>
            </a:r>
          </a:p>
          <a:p>
            <a:pPr marL="0" indent="0">
              <a:buNone/>
            </a:pPr>
            <a:endParaRPr lang="en-US" dirty="0">
              <a:latin typeface="Calibri Light" panose="020F0302020204030204" pitchFamily="34" charset="0"/>
            </a:endParaRPr>
          </a:p>
          <a:p>
            <a:r>
              <a:rPr lang="en-US" dirty="0" smtClean="0">
                <a:latin typeface="Calibri Light" panose="020F0302020204030204" pitchFamily="34" charset="0"/>
              </a:rPr>
              <a:t>Campus Declared as Tobacco- Free along with Cessation Classes</a:t>
            </a:r>
          </a:p>
          <a:p>
            <a:endParaRPr lang="en-US" dirty="0">
              <a:latin typeface="Calibri Light" panose="020F0302020204030204" pitchFamily="34" charset="0"/>
            </a:endParaRPr>
          </a:p>
        </p:txBody>
      </p:sp>
      <p:pic>
        <p:nvPicPr>
          <p:cNvPr id="4" name="Picture 2" descr="  "/>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2895601" cy="723052"/>
          </a:xfrm>
          <a:prstGeom prst="rect">
            <a:avLst/>
          </a:prstGeom>
          <a:noFill/>
        </p:spPr>
      </p:pic>
      <p:pic>
        <p:nvPicPr>
          <p:cNvPr id="5" name="Picture 3" descr="  "/>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162800" y="5791200"/>
            <a:ext cx="12573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9215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y Higher Education Should Be Proactively  Involved with a Community Wellness Initiative"/>
          <p:cNvSpPr>
            <a:spLocks noGrp="1"/>
          </p:cNvSpPr>
          <p:nvPr>
            <p:ph type="title"/>
          </p:nvPr>
        </p:nvSpPr>
        <p:spPr>
          <a:xfrm>
            <a:off x="457200" y="381000"/>
            <a:ext cx="7620000" cy="1676400"/>
          </a:xfrm>
        </p:spPr>
        <p:txBody>
          <a:bodyPr>
            <a:normAutofit fontScale="90000"/>
          </a:bodyPr>
          <a:lstStyle/>
          <a:p>
            <a:r>
              <a:rPr lang="en-US" sz="3200" dirty="0" smtClean="0"/>
              <a:t/>
            </a:r>
            <a:br>
              <a:rPr lang="en-US" sz="3200" dirty="0" smtClean="0"/>
            </a:br>
            <a:r>
              <a:rPr lang="en-US" sz="3600" b="1" dirty="0" smtClean="0">
                <a:latin typeface="Calibri Light" panose="020F0302020204030204" pitchFamily="34" charset="0"/>
              </a:rPr>
              <a:t>Why Higher Education Should Be Proactively  Involved with a Community Wellness Initiative</a:t>
            </a:r>
            <a:endParaRPr lang="en-US" sz="3600" b="1" dirty="0">
              <a:latin typeface="Calibri Light" panose="020F0302020204030204" pitchFamily="34" charset="0"/>
            </a:endParaRPr>
          </a:p>
        </p:txBody>
      </p:sp>
      <p:sp>
        <p:nvSpPr>
          <p:cNvPr id="3" name="Content Placeholder 2" descr="Large employer in most communities. Important to be seen as actively engaged&#10;&#10;Can have a large multiplier effect.&#10;&#10;Respected &amp; often opinion leaders in community&#10;"/>
          <p:cNvSpPr>
            <a:spLocks noGrp="1"/>
          </p:cNvSpPr>
          <p:nvPr>
            <p:ph sz="quarter" idx="1"/>
          </p:nvPr>
        </p:nvSpPr>
        <p:spPr>
          <a:xfrm>
            <a:off x="457200" y="2667000"/>
            <a:ext cx="7620000" cy="3733800"/>
          </a:xfrm>
        </p:spPr>
        <p:txBody>
          <a:bodyPr/>
          <a:lstStyle/>
          <a:p>
            <a:r>
              <a:rPr lang="en-US" dirty="0" smtClean="0">
                <a:latin typeface="Calibri Light" panose="020F0302020204030204" pitchFamily="34" charset="0"/>
              </a:rPr>
              <a:t>Large employer in most communities. Important to be seen as actively engaged</a:t>
            </a:r>
          </a:p>
          <a:p>
            <a:pPr marL="0" indent="0">
              <a:buNone/>
            </a:pPr>
            <a:endParaRPr lang="en-US" dirty="0">
              <a:latin typeface="Calibri Light" panose="020F0302020204030204" pitchFamily="34" charset="0"/>
            </a:endParaRPr>
          </a:p>
          <a:p>
            <a:r>
              <a:rPr lang="en-US" dirty="0" smtClean="0">
                <a:latin typeface="Calibri Light" panose="020F0302020204030204" pitchFamily="34" charset="0"/>
              </a:rPr>
              <a:t>Can have a large multiplier effect.</a:t>
            </a:r>
          </a:p>
          <a:p>
            <a:pPr marL="114300" indent="0">
              <a:buNone/>
            </a:pPr>
            <a:endParaRPr lang="en-US" dirty="0" smtClean="0">
              <a:latin typeface="Calibri Light" panose="020F0302020204030204" pitchFamily="34" charset="0"/>
            </a:endParaRPr>
          </a:p>
          <a:p>
            <a:r>
              <a:rPr lang="en-US" dirty="0" smtClean="0">
                <a:latin typeface="Calibri Light" panose="020F0302020204030204" pitchFamily="34" charset="0"/>
              </a:rPr>
              <a:t>Respected &amp; often opinion leaders in community</a:t>
            </a:r>
          </a:p>
          <a:p>
            <a:endParaRPr lang="en-US" dirty="0">
              <a:latin typeface="Calibri Light" panose="020F0302020204030204" pitchFamily="34" charset="0"/>
            </a:endParaRPr>
          </a:p>
          <a:p>
            <a:endParaRPr lang="en-US" dirty="0"/>
          </a:p>
          <a:p>
            <a:endParaRPr lang="en-US" dirty="0" smtClean="0"/>
          </a:p>
          <a:p>
            <a:endParaRPr lang="en-US" dirty="0"/>
          </a:p>
        </p:txBody>
      </p:sp>
      <p:pic>
        <p:nvPicPr>
          <p:cNvPr id="4" name="Picture 2" descr="  "/>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2895601" cy="723052"/>
          </a:xfrm>
          <a:prstGeom prst="rect">
            <a:avLst/>
          </a:prstGeom>
          <a:noFill/>
        </p:spPr>
      </p:pic>
      <p:pic>
        <p:nvPicPr>
          <p:cNvPr id="5" name="Picture 3" descr="  "/>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162800" y="5791200"/>
            <a:ext cx="12573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057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University Initiated Community Programs Have A Positive Economic Impact"/>
          <p:cNvSpPr>
            <a:spLocks noGrp="1"/>
          </p:cNvSpPr>
          <p:nvPr>
            <p:ph type="title"/>
          </p:nvPr>
        </p:nvSpPr>
        <p:spPr>
          <a:xfrm>
            <a:off x="76200" y="274638"/>
            <a:ext cx="8686800" cy="1630362"/>
          </a:xfrm>
        </p:spPr>
        <p:txBody>
          <a:bodyPr>
            <a:normAutofit fontScale="90000"/>
          </a:bodyPr>
          <a:lstStyle/>
          <a:p>
            <a:r>
              <a:rPr lang="en-US" sz="3200" dirty="0" smtClean="0"/>
              <a:t/>
            </a:r>
            <a:br>
              <a:rPr lang="en-US" sz="3200" dirty="0" smtClean="0"/>
            </a:br>
            <a:r>
              <a:rPr lang="en-US" sz="3600" b="1" dirty="0" smtClean="0">
                <a:latin typeface="Calibri Light" panose="020F0302020204030204" pitchFamily="34" charset="0"/>
              </a:rPr>
              <a:t>University Initiated Community Programs Have A Positive Economic Impact</a:t>
            </a:r>
            <a:endParaRPr lang="en-US" sz="3600" b="1" dirty="0">
              <a:latin typeface="Calibri Light" panose="020F0302020204030204" pitchFamily="34" charset="0"/>
            </a:endParaRPr>
          </a:p>
        </p:txBody>
      </p:sp>
      <p:sp>
        <p:nvSpPr>
          <p:cNvPr id="3" name="Content Placeholder 2" descr="Healthier Workforce = Attractive to Business&#10;&#10;Lower Healthcare Costs = More Money Available for Education??&#10;"/>
          <p:cNvSpPr>
            <a:spLocks noGrp="1"/>
          </p:cNvSpPr>
          <p:nvPr>
            <p:ph sz="quarter" idx="1"/>
          </p:nvPr>
        </p:nvSpPr>
        <p:spPr>
          <a:xfrm>
            <a:off x="457200" y="2057400"/>
            <a:ext cx="7620000" cy="4724400"/>
          </a:xfrm>
        </p:spPr>
        <p:txBody>
          <a:bodyPr/>
          <a:lstStyle/>
          <a:p>
            <a:pPr>
              <a:buNone/>
            </a:pPr>
            <a:endParaRPr lang="en-US" dirty="0">
              <a:latin typeface="Calibri Light" panose="020F0302020204030204" pitchFamily="34" charset="0"/>
            </a:endParaRPr>
          </a:p>
          <a:p>
            <a:pPr>
              <a:buNone/>
            </a:pPr>
            <a:r>
              <a:rPr lang="en-US" dirty="0" smtClean="0">
                <a:latin typeface="Calibri Light" panose="020F0302020204030204" pitchFamily="34" charset="0"/>
              </a:rPr>
              <a:t>Healthier Workforce = Attractive to Business</a:t>
            </a:r>
          </a:p>
          <a:p>
            <a:pPr>
              <a:buNone/>
            </a:pPr>
            <a:endParaRPr lang="en-US" dirty="0" smtClean="0">
              <a:latin typeface="Calibri Light" panose="020F0302020204030204" pitchFamily="34" charset="0"/>
            </a:endParaRPr>
          </a:p>
          <a:p>
            <a:pPr>
              <a:buNone/>
            </a:pPr>
            <a:r>
              <a:rPr lang="en-US" dirty="0" smtClean="0">
                <a:latin typeface="Calibri Light" panose="020F0302020204030204" pitchFamily="34" charset="0"/>
              </a:rPr>
              <a:t>Lower Healthcare Costs = More Money Available for Education??</a:t>
            </a:r>
          </a:p>
          <a:p>
            <a:pPr>
              <a:buNone/>
            </a:pPr>
            <a:endParaRPr lang="en-US" sz="3200" dirty="0"/>
          </a:p>
          <a:p>
            <a:pPr>
              <a:buNone/>
            </a:pPr>
            <a:endParaRPr lang="en-US" sz="3200" dirty="0"/>
          </a:p>
        </p:txBody>
      </p:sp>
      <p:pic>
        <p:nvPicPr>
          <p:cNvPr id="4" name="Picture 3" descr="  "/>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162800" y="5791200"/>
            <a:ext cx="12573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  "/>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 y="0"/>
            <a:ext cx="2895601" cy="723052"/>
          </a:xfrm>
          <a:prstGeom prst="rect">
            <a:avLst/>
          </a:prstGeom>
          <a:noFill/>
        </p:spPr>
      </p:pic>
    </p:spTree>
    <p:extLst>
      <p:ext uri="{BB962C8B-B14F-4D97-AF65-F5344CB8AC3E}">
        <p14:creationId xmlns:p14="http://schemas.microsoft.com/office/powerpoint/2010/main" val="2846604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descr=" “ This is the first generation of children in the history of our country whose life expectancy won’t be that of their parents because of obesity, inactivity and the associated medical illness like diabetes, cancer and cardiovascular disease.”&#10;"/>
          <p:cNvSpPr>
            <a:spLocks noGrp="1"/>
          </p:cNvSpPr>
          <p:nvPr>
            <p:ph sz="quarter" idx="4294967295"/>
          </p:nvPr>
        </p:nvSpPr>
        <p:spPr>
          <a:xfrm>
            <a:off x="0" y="1447800"/>
            <a:ext cx="8763000" cy="5410200"/>
          </a:xfrm>
        </p:spPr>
        <p:txBody>
          <a:bodyPr>
            <a:normAutofit/>
          </a:bodyPr>
          <a:lstStyle/>
          <a:p>
            <a:pPr marL="114300" indent="0">
              <a:buNone/>
            </a:pPr>
            <a:r>
              <a:rPr lang="en-US" dirty="0"/>
              <a:t> </a:t>
            </a:r>
            <a:r>
              <a:rPr lang="en-US" sz="3600" dirty="0" smtClean="0">
                <a:solidFill>
                  <a:schemeClr val="tx2"/>
                </a:solidFill>
                <a:latin typeface="Calibri Light" panose="020F0302020204030204" pitchFamily="34" charset="0"/>
              </a:rPr>
              <a:t>“ This is the first generation of children in the history of our country whose life expectancy won’t be that of their parents because of obesity, inactivity and the associated medical illness like diabetes, cancer and cardiovascular disease.”</a:t>
            </a:r>
          </a:p>
          <a:p>
            <a:pPr marL="114300" indent="0">
              <a:buNone/>
            </a:pPr>
            <a:r>
              <a:rPr lang="en-US" sz="3600" dirty="0">
                <a:solidFill>
                  <a:schemeClr val="tx2"/>
                </a:solidFill>
              </a:rPr>
              <a:t>	</a:t>
            </a:r>
            <a:r>
              <a:rPr lang="en-US" sz="3600" dirty="0" smtClean="0">
                <a:solidFill>
                  <a:schemeClr val="tx2"/>
                </a:solidFill>
              </a:rPr>
              <a:t>    </a:t>
            </a:r>
            <a:endParaRPr lang="en-US" sz="3600" dirty="0">
              <a:solidFill>
                <a:schemeClr val="tx2"/>
              </a:solidFill>
            </a:endParaRPr>
          </a:p>
        </p:txBody>
      </p:sp>
      <p:pic>
        <p:nvPicPr>
          <p:cNvPr id="7" name="Picture 2" descr="Not our kids!"/>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2781300" y="5867400"/>
            <a:ext cx="12573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descr="  "/>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6629400" y="5867400"/>
            <a:ext cx="18288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ight Arrow 5" descr="  "/>
          <p:cNvSpPr/>
          <p:nvPr/>
        </p:nvSpPr>
        <p:spPr>
          <a:xfrm>
            <a:off x="4114800" y="6172200"/>
            <a:ext cx="2514600" cy="457200"/>
          </a:xfrm>
          <a:prstGeom prst="rightArrow">
            <a:avLst>
              <a:gd name="adj1" fmla="val 50000"/>
              <a:gd name="adj2" fmla="val 452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  "/>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 y="0"/>
            <a:ext cx="2895601" cy="723052"/>
          </a:xfrm>
          <a:prstGeom prst="rect">
            <a:avLst/>
          </a:prstGeom>
          <a:noFill/>
        </p:spPr>
      </p:pic>
    </p:spTree>
    <p:extLst>
      <p:ext uri="{BB962C8B-B14F-4D97-AF65-F5344CB8AC3E}">
        <p14:creationId xmlns:p14="http://schemas.microsoft.com/office/powerpoint/2010/main" val="3479740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3 most important factors that influence our health&#10;"/>
          <p:cNvSpPr>
            <a:spLocks noGrp="1"/>
          </p:cNvSpPr>
          <p:nvPr>
            <p:ph type="title"/>
          </p:nvPr>
        </p:nvSpPr>
        <p:spPr>
          <a:xfrm>
            <a:off x="457200" y="533400"/>
            <a:ext cx="7620000" cy="1600200"/>
          </a:xfrm>
        </p:spPr>
        <p:txBody>
          <a:bodyPr>
            <a:noAutofit/>
          </a:bodyPr>
          <a:lstStyle/>
          <a:p>
            <a:pPr marL="0" indent="0">
              <a:buNone/>
            </a:pPr>
            <a:r>
              <a:rPr lang="en-US" sz="3600" dirty="0" smtClean="0"/>
              <a:t/>
            </a:r>
            <a:br>
              <a:rPr lang="en-US" sz="3600" dirty="0" smtClean="0"/>
            </a:br>
            <a:r>
              <a:rPr lang="en-US" sz="3600" dirty="0"/>
              <a:t/>
            </a:r>
            <a:br>
              <a:rPr lang="en-US" sz="3600" dirty="0"/>
            </a:br>
            <a:r>
              <a:rPr lang="en-US" sz="3600" dirty="0"/>
              <a:t/>
            </a:r>
            <a:br>
              <a:rPr lang="en-US" sz="3600" dirty="0"/>
            </a:br>
            <a:r>
              <a:rPr lang="en-US" sz="3600" dirty="0" smtClean="0"/>
              <a:t/>
            </a:r>
            <a:br>
              <a:rPr lang="en-US" sz="3600" dirty="0" smtClean="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b="1" dirty="0" smtClean="0">
                <a:latin typeface="Calibri Light" panose="020F0302020204030204" pitchFamily="34" charset="0"/>
              </a:rPr>
              <a:t>3 most important factors that influence our health</a:t>
            </a:r>
            <a:br>
              <a:rPr lang="en-US" sz="3600" b="1" dirty="0" smtClean="0">
                <a:latin typeface="Calibri Light" panose="020F0302020204030204" pitchFamily="34" charset="0"/>
              </a:rPr>
            </a:br>
            <a:endParaRPr lang="en-US" sz="3600" b="1" dirty="0">
              <a:latin typeface="Calibri Light" panose="020F0302020204030204" pitchFamily="34" charset="0"/>
            </a:endParaRPr>
          </a:p>
        </p:txBody>
      </p:sp>
      <p:sp>
        <p:nvSpPr>
          <p:cNvPr id="4" name="Content Placeholder 3" descr="Physical activity&#10;&#10;Nutrition (including eating foods of high     nutritional value and in the right quantities)&#10;&#10;Whether or not we smoke&#10;"/>
          <p:cNvSpPr>
            <a:spLocks noGrp="1"/>
          </p:cNvSpPr>
          <p:nvPr>
            <p:ph sz="quarter" idx="1"/>
          </p:nvPr>
        </p:nvSpPr>
        <p:spPr>
          <a:xfrm>
            <a:off x="457200" y="2286000"/>
            <a:ext cx="7620000" cy="4114800"/>
          </a:xfrm>
        </p:spPr>
        <p:txBody>
          <a:bodyPr/>
          <a:lstStyle/>
          <a:p>
            <a:pPr marL="114300" indent="0">
              <a:buNone/>
            </a:pPr>
            <a:endParaRPr lang="en-US" dirty="0">
              <a:latin typeface="Calibri Light" panose="020F0302020204030204" pitchFamily="34" charset="0"/>
            </a:endParaRPr>
          </a:p>
          <a:p>
            <a:pPr marL="628650" indent="-514350">
              <a:buFont typeface="+mj-lt"/>
              <a:buAutoNum type="arabicPeriod"/>
            </a:pPr>
            <a:r>
              <a:rPr lang="en-US" dirty="0" smtClean="0">
                <a:latin typeface="Calibri Light" panose="020F0302020204030204" pitchFamily="34" charset="0"/>
              </a:rPr>
              <a:t>Physical activity</a:t>
            </a:r>
          </a:p>
          <a:p>
            <a:pPr marL="571500" indent="-457200">
              <a:buFont typeface="+mj-lt"/>
              <a:buAutoNum type="arabicPeriod"/>
            </a:pPr>
            <a:endParaRPr lang="en-US" dirty="0">
              <a:latin typeface="Calibri Light" panose="020F0302020204030204" pitchFamily="34" charset="0"/>
            </a:endParaRPr>
          </a:p>
          <a:p>
            <a:pPr marL="628650" indent="-514350">
              <a:buFont typeface="+mj-lt"/>
              <a:buAutoNum type="arabicPeriod"/>
            </a:pPr>
            <a:r>
              <a:rPr lang="en-US" dirty="0" smtClean="0">
                <a:latin typeface="Calibri Light" panose="020F0302020204030204" pitchFamily="34" charset="0"/>
              </a:rPr>
              <a:t>Nutrition </a:t>
            </a:r>
            <a:r>
              <a:rPr lang="en-US" dirty="0">
                <a:latin typeface="Calibri Light" panose="020F0302020204030204" pitchFamily="34" charset="0"/>
              </a:rPr>
              <a:t>(including eating foods of </a:t>
            </a:r>
            <a:r>
              <a:rPr lang="en-US" dirty="0" smtClean="0">
                <a:latin typeface="Calibri Light" panose="020F0302020204030204" pitchFamily="34" charset="0"/>
              </a:rPr>
              <a:t>high 	   nutritional </a:t>
            </a:r>
            <a:r>
              <a:rPr lang="en-US" dirty="0">
                <a:latin typeface="Calibri Light" panose="020F0302020204030204" pitchFamily="34" charset="0"/>
              </a:rPr>
              <a:t>value and in the right quantities</a:t>
            </a:r>
            <a:r>
              <a:rPr lang="en-US" dirty="0" smtClean="0">
                <a:latin typeface="Calibri Light" panose="020F0302020204030204" pitchFamily="34" charset="0"/>
              </a:rPr>
              <a:t>)</a:t>
            </a:r>
            <a:endParaRPr lang="en-US" dirty="0">
              <a:latin typeface="Calibri Light" panose="020F0302020204030204" pitchFamily="34" charset="0"/>
            </a:endParaRPr>
          </a:p>
          <a:p>
            <a:pPr marL="571500" indent="-457200">
              <a:buFont typeface="+mj-lt"/>
              <a:buAutoNum type="arabicPeriod"/>
            </a:pPr>
            <a:endParaRPr lang="en-US" dirty="0" smtClean="0">
              <a:latin typeface="Calibri Light" panose="020F0302020204030204" pitchFamily="34" charset="0"/>
            </a:endParaRPr>
          </a:p>
          <a:p>
            <a:pPr marL="628650" indent="-514350">
              <a:buFont typeface="+mj-lt"/>
              <a:buAutoNum type="arabicPeriod"/>
            </a:pPr>
            <a:r>
              <a:rPr lang="en-US" dirty="0" smtClean="0">
                <a:latin typeface="Calibri Light" panose="020F0302020204030204" pitchFamily="34" charset="0"/>
              </a:rPr>
              <a:t>Whether </a:t>
            </a:r>
            <a:r>
              <a:rPr lang="en-US" dirty="0">
                <a:latin typeface="Calibri Light" panose="020F0302020204030204" pitchFamily="34" charset="0"/>
              </a:rPr>
              <a:t>or not we </a:t>
            </a:r>
            <a:r>
              <a:rPr lang="en-US" dirty="0" smtClean="0">
                <a:latin typeface="Calibri Light" panose="020F0302020204030204" pitchFamily="34" charset="0"/>
              </a:rPr>
              <a:t>smoke</a:t>
            </a:r>
          </a:p>
          <a:p>
            <a:pPr marL="628650" indent="-514350">
              <a:buFont typeface="+mj-lt"/>
              <a:buAutoNum type="arabicPeriod"/>
            </a:pPr>
            <a:endParaRPr lang="en-US" dirty="0"/>
          </a:p>
          <a:p>
            <a:pPr marL="628650" indent="-514350">
              <a:buFont typeface="+mj-lt"/>
              <a:buAutoNum type="arabicPeriod"/>
            </a:pPr>
            <a:endParaRPr lang="en-US" sz="2800" dirty="0" smtClean="0"/>
          </a:p>
          <a:p>
            <a:pPr marL="114300" indent="0">
              <a:buNone/>
            </a:pPr>
            <a:endParaRPr lang="en-US" sz="2800" dirty="0" smtClean="0"/>
          </a:p>
          <a:p>
            <a:endParaRPr lang="en-US" sz="2800" dirty="0"/>
          </a:p>
        </p:txBody>
      </p:sp>
      <p:pic>
        <p:nvPicPr>
          <p:cNvPr id="5" name="Picture 2" descr="  "/>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2895601" cy="533400"/>
          </a:xfrm>
          <a:prstGeom prst="rect">
            <a:avLst/>
          </a:prstGeom>
          <a:noFill/>
        </p:spPr>
      </p:pic>
      <p:pic>
        <p:nvPicPr>
          <p:cNvPr id="6" name="Picture 3" descr="  "/>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162800" y="5638800"/>
            <a:ext cx="12573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054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descr="Physical Inactivity is a Cost = Economic DRAIN&#10;"/>
          <p:cNvSpPr>
            <a:spLocks noGrp="1"/>
          </p:cNvSpPr>
          <p:nvPr>
            <p:ph type="title"/>
          </p:nvPr>
        </p:nvSpPr>
        <p:spPr>
          <a:xfrm>
            <a:off x="457200" y="1219200"/>
            <a:ext cx="7620000" cy="1219200"/>
          </a:xfrm>
        </p:spPr>
        <p:txBody>
          <a:bodyPr>
            <a:normAutofit fontScale="90000"/>
          </a:bodyPr>
          <a:lstStyle/>
          <a:p>
            <a:pPr algn="l"/>
            <a:r>
              <a:rPr lang="en-US" sz="3600" dirty="0" smtClean="0"/>
              <a:t/>
            </a:r>
            <a:br>
              <a:rPr lang="en-US" sz="3600" dirty="0" smtClean="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4000" b="1" dirty="0" smtClean="0">
                <a:latin typeface="Calibri Light" panose="020F0302020204030204" pitchFamily="34" charset="0"/>
              </a:rPr>
              <a:t>Physical </a:t>
            </a:r>
            <a:r>
              <a:rPr lang="en-US" sz="4000" b="1" dirty="0">
                <a:latin typeface="Calibri Light" panose="020F0302020204030204" pitchFamily="34" charset="0"/>
              </a:rPr>
              <a:t>Inactivity is a Cost = Economic </a:t>
            </a:r>
            <a:r>
              <a:rPr lang="en-US" sz="4000" b="1" dirty="0" smtClean="0">
                <a:latin typeface="Calibri Light" panose="020F0302020204030204" pitchFamily="34" charset="0"/>
              </a:rPr>
              <a:t>DRAIN</a:t>
            </a:r>
            <a:r>
              <a:rPr lang="en-US" sz="4000" b="1" dirty="0">
                <a:solidFill>
                  <a:schemeClr val="tx1"/>
                </a:solidFill>
                <a:latin typeface="Calibri Light" panose="020F0302020204030204" pitchFamily="34" charset="0"/>
              </a:rPr>
              <a:t/>
            </a:r>
            <a:br>
              <a:rPr lang="en-US" sz="4000" b="1" dirty="0">
                <a:solidFill>
                  <a:schemeClr val="tx1"/>
                </a:solidFill>
                <a:latin typeface="Calibri Light" panose="020F0302020204030204" pitchFamily="34" charset="0"/>
              </a:rPr>
            </a:br>
            <a:endParaRPr lang="en-US" sz="4000" b="1" dirty="0">
              <a:solidFill>
                <a:schemeClr val="tx1"/>
              </a:solidFill>
              <a:latin typeface="Calibri Light" panose="020F0302020204030204" pitchFamily="34" charset="0"/>
            </a:endParaRPr>
          </a:p>
        </p:txBody>
      </p:sp>
      <p:sp>
        <p:nvSpPr>
          <p:cNvPr id="4" name="Content Placeholder 3" descr="The Minnesota Department of Health estimates physical inactivity costs the state approximately $100 per person (year 2000 costs), at a total of $ 495 million in direct costs.&#10;&#10;Source: Prevention for a Healthier America: Investments in Disease Prevention Yield Significant Savings, Stronger Communities – Feb 2009&#10;"/>
          <p:cNvSpPr>
            <a:spLocks noGrp="1"/>
          </p:cNvSpPr>
          <p:nvPr>
            <p:ph sz="quarter" idx="1"/>
          </p:nvPr>
        </p:nvSpPr>
        <p:spPr>
          <a:xfrm>
            <a:off x="0" y="2133600"/>
            <a:ext cx="8763000" cy="4724400"/>
          </a:xfrm>
        </p:spPr>
        <p:txBody>
          <a:bodyPr>
            <a:normAutofit/>
          </a:bodyPr>
          <a:lstStyle/>
          <a:p>
            <a:pPr marL="114300" indent="0">
              <a:buNone/>
            </a:pPr>
            <a:endParaRPr lang="en-US" dirty="0"/>
          </a:p>
          <a:p>
            <a:pPr marL="114300" indent="0">
              <a:buNone/>
            </a:pPr>
            <a:r>
              <a:rPr lang="en-US" dirty="0" smtClean="0">
                <a:latin typeface="Calibri Light" panose="020F0302020204030204" pitchFamily="34" charset="0"/>
              </a:rPr>
              <a:t>The </a:t>
            </a:r>
            <a:r>
              <a:rPr lang="en-US" dirty="0">
                <a:latin typeface="Calibri Light" panose="020F0302020204030204" pitchFamily="34" charset="0"/>
              </a:rPr>
              <a:t>Minnesota Department of Health estimates physical inactivity costs the state approximately</a:t>
            </a:r>
          </a:p>
          <a:p>
            <a:pPr marL="114300" indent="0">
              <a:buNone/>
            </a:pPr>
            <a:r>
              <a:rPr lang="en-US" dirty="0">
                <a:latin typeface="Calibri Light" panose="020F0302020204030204" pitchFamily="34" charset="0"/>
              </a:rPr>
              <a:t>$100 per person (year 2000 costs), at a total of </a:t>
            </a:r>
            <a:r>
              <a:rPr lang="en-US" dirty="0" smtClean="0">
                <a:latin typeface="Calibri Light" panose="020F0302020204030204" pitchFamily="34" charset="0"/>
              </a:rPr>
              <a:t>$ 495 </a:t>
            </a:r>
            <a:r>
              <a:rPr lang="en-US" dirty="0">
                <a:latin typeface="Calibri Light" panose="020F0302020204030204" pitchFamily="34" charset="0"/>
              </a:rPr>
              <a:t>million in direct </a:t>
            </a:r>
            <a:r>
              <a:rPr lang="en-US" dirty="0" smtClean="0">
                <a:latin typeface="Calibri Light" panose="020F0302020204030204" pitchFamily="34" charset="0"/>
              </a:rPr>
              <a:t>costs.</a:t>
            </a:r>
          </a:p>
          <a:p>
            <a:pPr marL="114300" indent="0">
              <a:buNone/>
            </a:pPr>
            <a:endParaRPr lang="en-US" dirty="0" smtClean="0">
              <a:latin typeface="Calibri Light" panose="020F0302020204030204" pitchFamily="34" charset="0"/>
            </a:endParaRPr>
          </a:p>
          <a:p>
            <a:pPr marL="114300" indent="0">
              <a:buNone/>
            </a:pPr>
            <a:endParaRPr lang="en-US" dirty="0">
              <a:latin typeface="Calibri Light" panose="020F0302020204030204" pitchFamily="34" charset="0"/>
            </a:endParaRPr>
          </a:p>
          <a:p>
            <a:pPr marL="114300" indent="0">
              <a:buNone/>
            </a:pPr>
            <a:endParaRPr lang="en-US" sz="1400" dirty="0" smtClean="0">
              <a:latin typeface="Calibri Light" panose="020F0302020204030204" pitchFamily="34" charset="0"/>
            </a:endParaRPr>
          </a:p>
          <a:p>
            <a:pPr marL="114300" indent="0">
              <a:buNone/>
            </a:pPr>
            <a:r>
              <a:rPr lang="en-US" sz="1400" dirty="0" smtClean="0">
                <a:latin typeface="Calibri Light" panose="020F0302020204030204" pitchFamily="34" charset="0"/>
              </a:rPr>
              <a:t>Source: Prevention for a Healthier America: Investments in Disease Prevention Yield Significant Savings, Stronger Communities – Feb 2009</a:t>
            </a:r>
          </a:p>
          <a:p>
            <a:pPr marL="114300" indent="0">
              <a:buNone/>
            </a:pPr>
            <a:endParaRPr lang="en-US" sz="1400" dirty="0"/>
          </a:p>
          <a:p>
            <a:pPr marL="114300" indent="0">
              <a:buNone/>
            </a:pPr>
            <a:endParaRPr lang="en-US" sz="1400" dirty="0"/>
          </a:p>
        </p:txBody>
      </p:sp>
      <p:pic>
        <p:nvPicPr>
          <p:cNvPr id="6" name="Picture 2" descr="  "/>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2895601" cy="723052"/>
          </a:xfrm>
          <a:prstGeom prst="rect">
            <a:avLst/>
          </a:prstGeom>
          <a:noFill/>
        </p:spPr>
      </p:pic>
      <p:pic>
        <p:nvPicPr>
          <p:cNvPr id="7" name="Picture 3" descr="  "/>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162800" y="5638800"/>
            <a:ext cx="12573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461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fade">
                                      <p:cBhvr>
                                        <p:cTn id="1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descr="State by State Study on ROI of Community Based Programs"/>
          <p:cNvSpPr>
            <a:spLocks noGrp="1"/>
          </p:cNvSpPr>
          <p:nvPr>
            <p:ph type="title"/>
          </p:nvPr>
        </p:nvSpPr>
        <p:spPr>
          <a:xfrm>
            <a:off x="457200" y="274638"/>
            <a:ext cx="7620000" cy="1706562"/>
          </a:xfrm>
        </p:spPr>
        <p:txBody>
          <a:bodyPr>
            <a:normAutofit fontScale="90000"/>
          </a:bodyPr>
          <a:lstStyle/>
          <a:p>
            <a:pPr algn="l"/>
            <a:r>
              <a:rPr lang="en-US" sz="3600" dirty="0"/>
              <a:t/>
            </a:r>
            <a:br>
              <a:rPr lang="en-US" sz="3600" dirty="0"/>
            </a:br>
            <a:r>
              <a:rPr lang="en-US" sz="4000" b="1" dirty="0" smtClean="0">
                <a:latin typeface="Calibri Light" panose="020F0302020204030204" pitchFamily="34" charset="0"/>
              </a:rPr>
              <a:t>State by State Study on ROI of Community Based Programs</a:t>
            </a:r>
            <a:endParaRPr lang="en-US" sz="4000" b="1" dirty="0">
              <a:latin typeface="Calibri Light" panose="020F0302020204030204" pitchFamily="34" charset="0"/>
            </a:endParaRPr>
          </a:p>
        </p:txBody>
      </p:sp>
      <p:sp>
        <p:nvSpPr>
          <p:cNvPr id="6" name="Content Placeholder 5" descr="Investment of $10 per person, per year in proven community-based programs to:&#10;Help people increase their physical activity&#10;Eat better &#10;Avoid smoking and other tobacco use &#10;&#10;Could save the country more than $16 billion annually within five years - A return of $5.60 for every $1 invested.&#10;&#10; http://healthyamericans.org/reports/prevention08/Prevention08.pdf &#10;Source: Prevention for a Healthier America: Investments in Disease Prevention Yield Significant Savings, Stronger Communities – Feb 2009&#10;&#10;&#10;"/>
          <p:cNvSpPr>
            <a:spLocks noGrp="1"/>
          </p:cNvSpPr>
          <p:nvPr>
            <p:ph sz="quarter" idx="1"/>
          </p:nvPr>
        </p:nvSpPr>
        <p:spPr>
          <a:xfrm>
            <a:off x="76200" y="2209800"/>
            <a:ext cx="8686800" cy="4648200"/>
          </a:xfrm>
        </p:spPr>
        <p:txBody>
          <a:bodyPr>
            <a:normAutofit fontScale="25000" lnSpcReduction="20000"/>
          </a:bodyPr>
          <a:lstStyle/>
          <a:p>
            <a:pPr marL="114300" indent="0">
              <a:buNone/>
            </a:pPr>
            <a:endParaRPr lang="en-US" sz="9600" dirty="0" smtClean="0">
              <a:latin typeface="Calibri Light" panose="020F0302020204030204" pitchFamily="34" charset="0"/>
            </a:endParaRPr>
          </a:p>
          <a:p>
            <a:r>
              <a:rPr lang="en-US" sz="9600" dirty="0">
                <a:latin typeface="Calibri Light" panose="020F0302020204030204" pitchFamily="34" charset="0"/>
              </a:rPr>
              <a:t>Investment of $10 per person, per year in proven community-based </a:t>
            </a:r>
            <a:r>
              <a:rPr lang="en-US" sz="9600" dirty="0" smtClean="0">
                <a:latin typeface="Calibri Light" panose="020F0302020204030204" pitchFamily="34" charset="0"/>
              </a:rPr>
              <a:t>programs to:</a:t>
            </a:r>
          </a:p>
          <a:p>
            <a:pPr lvl="1"/>
            <a:r>
              <a:rPr lang="en-US" sz="9600" dirty="0" smtClean="0">
                <a:latin typeface="Calibri Light" panose="020F0302020204030204" pitchFamily="34" charset="0"/>
              </a:rPr>
              <a:t>Help </a:t>
            </a:r>
            <a:r>
              <a:rPr lang="en-US" sz="9600" dirty="0">
                <a:latin typeface="Calibri Light" panose="020F0302020204030204" pitchFamily="34" charset="0"/>
              </a:rPr>
              <a:t>people increase their physical </a:t>
            </a:r>
            <a:r>
              <a:rPr lang="en-US" sz="9600" dirty="0" smtClean="0">
                <a:latin typeface="Calibri Light" panose="020F0302020204030204" pitchFamily="34" charset="0"/>
              </a:rPr>
              <a:t>activity</a:t>
            </a:r>
          </a:p>
          <a:p>
            <a:pPr lvl="1"/>
            <a:r>
              <a:rPr lang="en-US" sz="9600" dirty="0" smtClean="0">
                <a:latin typeface="Calibri Light" panose="020F0302020204030204" pitchFamily="34" charset="0"/>
              </a:rPr>
              <a:t>Eat better </a:t>
            </a:r>
          </a:p>
          <a:p>
            <a:pPr lvl="1"/>
            <a:r>
              <a:rPr lang="en-US" sz="9600" dirty="0" smtClean="0">
                <a:latin typeface="Calibri Light" panose="020F0302020204030204" pitchFamily="34" charset="0"/>
              </a:rPr>
              <a:t>Avoid </a:t>
            </a:r>
            <a:r>
              <a:rPr lang="en-US" sz="9600" dirty="0">
                <a:latin typeface="Calibri Light" panose="020F0302020204030204" pitchFamily="34" charset="0"/>
              </a:rPr>
              <a:t>smoking and </a:t>
            </a:r>
            <a:r>
              <a:rPr lang="en-US" sz="9600" dirty="0" smtClean="0">
                <a:latin typeface="Calibri Light" panose="020F0302020204030204" pitchFamily="34" charset="0"/>
              </a:rPr>
              <a:t>other tobacco </a:t>
            </a:r>
            <a:r>
              <a:rPr lang="en-US" sz="9600" dirty="0">
                <a:latin typeface="Calibri Light" panose="020F0302020204030204" pitchFamily="34" charset="0"/>
              </a:rPr>
              <a:t>use </a:t>
            </a:r>
            <a:endParaRPr lang="en-US" sz="9600" dirty="0" smtClean="0">
              <a:latin typeface="Calibri Light" panose="020F0302020204030204" pitchFamily="34" charset="0"/>
            </a:endParaRPr>
          </a:p>
          <a:p>
            <a:pPr marL="365760" lvl="1" indent="0">
              <a:buNone/>
            </a:pPr>
            <a:endParaRPr lang="en-US" sz="9600" dirty="0">
              <a:latin typeface="Calibri Light" panose="020F0302020204030204" pitchFamily="34" charset="0"/>
            </a:endParaRPr>
          </a:p>
          <a:p>
            <a:r>
              <a:rPr lang="en-US" sz="9600" dirty="0" smtClean="0">
                <a:latin typeface="Calibri Light" panose="020F0302020204030204" pitchFamily="34" charset="0"/>
              </a:rPr>
              <a:t>Could </a:t>
            </a:r>
            <a:r>
              <a:rPr lang="en-US" sz="9600" dirty="0">
                <a:latin typeface="Calibri Light" panose="020F0302020204030204" pitchFamily="34" charset="0"/>
              </a:rPr>
              <a:t>save the country more than $16 billion annually within five </a:t>
            </a:r>
            <a:r>
              <a:rPr lang="en-US" sz="9600" dirty="0" smtClean="0">
                <a:latin typeface="Calibri Light" panose="020F0302020204030204" pitchFamily="34" charset="0"/>
              </a:rPr>
              <a:t>years - A</a:t>
            </a:r>
            <a:r>
              <a:rPr lang="en-US" sz="9600" b="1" dirty="0" smtClean="0">
                <a:latin typeface="Calibri Light" panose="020F0302020204030204" pitchFamily="34" charset="0"/>
              </a:rPr>
              <a:t> </a:t>
            </a:r>
            <a:r>
              <a:rPr lang="en-US" sz="9600" b="1" dirty="0">
                <a:latin typeface="Calibri Light" panose="020F0302020204030204" pitchFamily="34" charset="0"/>
              </a:rPr>
              <a:t>return of $5.60 for every $1 invested</a:t>
            </a:r>
            <a:r>
              <a:rPr lang="en-US" sz="9600" dirty="0" smtClean="0">
                <a:latin typeface="Calibri Light" panose="020F0302020204030204" pitchFamily="34" charset="0"/>
              </a:rPr>
              <a:t>.</a:t>
            </a:r>
            <a:endParaRPr lang="en-US" sz="9600" dirty="0">
              <a:latin typeface="Calibri Light" panose="020F0302020204030204" pitchFamily="34" charset="0"/>
            </a:endParaRPr>
          </a:p>
          <a:p>
            <a:endParaRPr lang="en-US" sz="5900" dirty="0"/>
          </a:p>
          <a:p>
            <a:endParaRPr lang="en-US" sz="4500" dirty="0" smtClean="0"/>
          </a:p>
          <a:p>
            <a:endParaRPr lang="en-US" sz="4500" dirty="0"/>
          </a:p>
          <a:p>
            <a:pPr marL="114300" indent="0">
              <a:buNone/>
            </a:pPr>
            <a:r>
              <a:rPr lang="en-US" sz="1400" dirty="0" smtClean="0">
                <a:solidFill>
                  <a:srgbClr val="0000FF"/>
                </a:solidFill>
                <a:latin typeface="LucidaGrande"/>
              </a:rPr>
              <a:t>     </a:t>
            </a:r>
          </a:p>
          <a:p>
            <a:pPr marL="114300" indent="0">
              <a:buNone/>
            </a:pPr>
            <a:endParaRPr lang="en-US" sz="1400" dirty="0">
              <a:solidFill>
                <a:srgbClr val="0000FF"/>
              </a:solidFill>
              <a:latin typeface="LucidaGrande"/>
            </a:endParaRPr>
          </a:p>
          <a:p>
            <a:pPr marL="114300" indent="0">
              <a:buNone/>
            </a:pPr>
            <a:r>
              <a:rPr lang="en-US" sz="3500" dirty="0" smtClean="0">
                <a:solidFill>
                  <a:srgbClr val="0000FF"/>
                </a:solidFill>
                <a:latin typeface="LucidaGrande"/>
              </a:rPr>
              <a:t> </a:t>
            </a:r>
            <a:r>
              <a:rPr lang="en-US" sz="3500" dirty="0">
                <a:solidFill>
                  <a:srgbClr val="0000FF"/>
                </a:solidFill>
                <a:latin typeface="LucidaGrande"/>
              </a:rPr>
              <a:t>http://healthyamericans.org/reports/prevention08/Prevention08.pdf </a:t>
            </a:r>
          </a:p>
          <a:p>
            <a:pPr marL="114300" indent="0">
              <a:buNone/>
            </a:pPr>
            <a:r>
              <a:rPr lang="en-US" sz="3600" dirty="0" smtClean="0"/>
              <a:t>Source: Prevention for a Healthier America: Investments in Disease Prevention Yield Significant Savings, Stronger Communities – Feb 2009</a:t>
            </a:r>
          </a:p>
          <a:p>
            <a:pPr marL="114300" indent="0">
              <a:buNone/>
            </a:pPr>
            <a:endParaRPr lang="en-US" sz="3600" dirty="0"/>
          </a:p>
          <a:p>
            <a:pPr marL="114300" indent="0">
              <a:buNone/>
            </a:pPr>
            <a:endParaRPr lang="en-US" sz="3600" dirty="0" smtClean="0"/>
          </a:p>
          <a:p>
            <a:pPr marL="114300" indent="0">
              <a:buNone/>
            </a:pPr>
            <a:endParaRPr lang="en-US" sz="3600" dirty="0"/>
          </a:p>
          <a:p>
            <a:pPr marL="114300" indent="0">
              <a:buNone/>
            </a:pPr>
            <a:endParaRPr lang="en-US" sz="3600" dirty="0" smtClean="0"/>
          </a:p>
          <a:p>
            <a:pPr marL="114300" indent="0">
              <a:buNone/>
            </a:pPr>
            <a:endParaRPr lang="en-US" sz="3600" dirty="0" smtClean="0"/>
          </a:p>
        </p:txBody>
      </p:sp>
      <p:pic>
        <p:nvPicPr>
          <p:cNvPr id="4" name="Picture 2" descr="  "/>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2895601" cy="723052"/>
          </a:xfrm>
          <a:prstGeom prst="rect">
            <a:avLst/>
          </a:prstGeom>
          <a:noFill/>
        </p:spPr>
      </p:pic>
      <p:pic>
        <p:nvPicPr>
          <p:cNvPr id="7" name="Picture 3" descr="  "/>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162800" y="5638800"/>
            <a:ext cx="12573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778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fade">
                                      <p:cBhvr>
                                        <p:cTn id="10" dur="500"/>
                                        <p:tgtEl>
                                          <p:spTgt spid="6">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fade">
                                      <p:cBhvr>
                                        <p:cTn id="13" dur="500"/>
                                        <p:tgtEl>
                                          <p:spTgt spid="6">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animEffect transition="in" filter="fade">
                                      <p:cBhvr>
                                        <p:cTn id="16" dur="500"/>
                                        <p:tgtEl>
                                          <p:spTgt spid="6">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animEffect transition="in" filter="fade">
                                      <p:cBhvr>
                                        <p:cTn id="21" dur="500"/>
                                        <p:tgtEl>
                                          <p:spTgt spid="6">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xEl>
                                              <p:pRg st="10" end="10"/>
                                            </p:txEl>
                                          </p:spTgt>
                                        </p:tgtEl>
                                        <p:attrNameLst>
                                          <p:attrName>style.visibility</p:attrName>
                                        </p:attrNameLst>
                                      </p:cBhvr>
                                      <p:to>
                                        <p:strVal val="visible"/>
                                      </p:to>
                                    </p:set>
                                    <p:animEffect transition="in" filter="fade">
                                      <p:cBhvr>
                                        <p:cTn id="26" dur="500"/>
                                        <p:tgtEl>
                                          <p:spTgt spid="6">
                                            <p:txEl>
                                              <p:pRg st="10" end="10"/>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
                                            <p:txEl>
                                              <p:pRg st="12" end="12"/>
                                            </p:txEl>
                                          </p:spTgt>
                                        </p:tgtEl>
                                        <p:attrNameLst>
                                          <p:attrName>style.visibility</p:attrName>
                                        </p:attrNameLst>
                                      </p:cBhvr>
                                      <p:to>
                                        <p:strVal val="visible"/>
                                      </p:to>
                                    </p:set>
                                    <p:animEffect transition="in" filter="fade">
                                      <p:cBhvr>
                                        <p:cTn id="29" dur="500"/>
                                        <p:tgtEl>
                                          <p:spTgt spid="6">
                                            <p:txEl>
                                              <p:pRg st="12" end="12"/>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
                                            <p:txEl>
                                              <p:pRg st="13" end="13"/>
                                            </p:txEl>
                                          </p:spTgt>
                                        </p:tgtEl>
                                        <p:attrNameLst>
                                          <p:attrName>style.visibility</p:attrName>
                                        </p:attrNameLst>
                                      </p:cBhvr>
                                      <p:to>
                                        <p:strVal val="visible"/>
                                      </p:to>
                                    </p:set>
                                    <p:animEffect transition="in" filter="fade">
                                      <p:cBhvr>
                                        <p:cTn id="32"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Content Placeholder 4"/>
          <p:cNvGraphicFramePr>
            <a:graphicFrameLocks noGrp="1"/>
          </p:cNvGraphicFramePr>
          <p:nvPr>
            <p:ph sz="quarter" idx="1"/>
            <p:extLst>
              <p:ext uri="{D42A27DB-BD31-4B8C-83A1-F6EECF244321}">
                <p14:modId xmlns:p14="http://schemas.microsoft.com/office/powerpoint/2010/main" val="2775653818"/>
              </p:ext>
            </p:extLst>
          </p:nvPr>
        </p:nvGraphicFramePr>
        <p:xfrm>
          <a:off x="533400" y="152400"/>
          <a:ext cx="7696200" cy="7016164"/>
        </p:xfrm>
        <a:graphic>
          <a:graphicData uri="http://schemas.openxmlformats.org/drawingml/2006/table">
            <a:tbl>
              <a:tblPr firstRow="1" firstCol="1" lastRow="1" lastCol="1" bandRow="1" bandCol="1">
                <a:tableStyleId>{5C22544A-7EE6-4342-B048-85BDC9FD1C3A}</a:tableStyleId>
              </a:tblPr>
              <a:tblGrid>
                <a:gridCol w="2734886"/>
                <a:gridCol w="1668858"/>
                <a:gridCol w="1646710"/>
                <a:gridCol w="1645746"/>
              </a:tblGrid>
              <a:tr h="345868">
                <a:tc gridSpan="4">
                  <a:txBody>
                    <a:bodyPr/>
                    <a:lstStyle/>
                    <a:p>
                      <a:pPr marL="0" marR="635" algn="ctr">
                        <a:spcBef>
                          <a:spcPts val="95"/>
                        </a:spcBef>
                        <a:spcAft>
                          <a:spcPts val="0"/>
                        </a:spcAft>
                      </a:pPr>
                      <a:r>
                        <a:rPr lang="en-US" sz="2000" dirty="0" smtClean="0">
                          <a:solidFill>
                            <a:schemeClr val="tx1"/>
                          </a:solidFill>
                          <a:effectLst/>
                        </a:rPr>
                        <a:t>Oklahoma</a:t>
                      </a:r>
                      <a:endParaRPr lang="en-US" sz="2000" dirty="0">
                        <a:solidFill>
                          <a:schemeClr val="tx1"/>
                        </a:solidFill>
                        <a:effectLst/>
                        <a:latin typeface="Calibri"/>
                        <a:ea typeface="Calibri"/>
                        <a:cs typeface="Times New Roman"/>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r>
              <a:tr h="273104">
                <a:tc gridSpan="4">
                  <a:txBody>
                    <a:bodyPr/>
                    <a:lstStyle/>
                    <a:p>
                      <a:pPr marL="114300" marR="0">
                        <a:spcBef>
                          <a:spcPts val="0"/>
                        </a:spcBef>
                        <a:spcAft>
                          <a:spcPts val="0"/>
                        </a:spcAft>
                      </a:pPr>
                      <a:r>
                        <a:rPr lang="en-US" sz="1200" spc="-145" dirty="0" smtClean="0">
                          <a:solidFill>
                            <a:schemeClr val="tx1"/>
                          </a:solidFill>
                          <a:effectLst/>
                        </a:rPr>
                        <a:t>T</a:t>
                      </a:r>
                      <a:r>
                        <a:rPr lang="en-US" sz="1200" spc="-5" dirty="0" smtClean="0">
                          <a:solidFill>
                            <a:schemeClr val="tx1"/>
                          </a:solidFill>
                          <a:effectLst/>
                        </a:rPr>
                        <a:t>ota</a:t>
                      </a:r>
                      <a:r>
                        <a:rPr lang="en-US" sz="1200" dirty="0" smtClean="0">
                          <a:solidFill>
                            <a:schemeClr val="tx1"/>
                          </a:solidFill>
                          <a:effectLst/>
                        </a:rPr>
                        <a:t>l</a:t>
                      </a:r>
                      <a:r>
                        <a:rPr lang="en-US" sz="1200" spc="55" dirty="0" smtClean="0">
                          <a:solidFill>
                            <a:schemeClr val="tx1"/>
                          </a:solidFill>
                          <a:effectLst/>
                        </a:rPr>
                        <a:t> </a:t>
                      </a:r>
                      <a:r>
                        <a:rPr lang="en-US" sz="1200" spc="-5" dirty="0" smtClean="0">
                          <a:solidFill>
                            <a:schemeClr val="tx1"/>
                          </a:solidFill>
                          <a:effectLst/>
                        </a:rPr>
                        <a:t>Annua</a:t>
                      </a:r>
                      <a:r>
                        <a:rPr lang="en-US" sz="1200" dirty="0" smtClean="0">
                          <a:solidFill>
                            <a:schemeClr val="tx1"/>
                          </a:solidFill>
                          <a:effectLst/>
                        </a:rPr>
                        <a:t>l</a:t>
                      </a:r>
                      <a:r>
                        <a:rPr lang="en-US" sz="1200" spc="55" dirty="0" smtClean="0">
                          <a:solidFill>
                            <a:schemeClr val="tx1"/>
                          </a:solidFill>
                          <a:effectLst/>
                        </a:rPr>
                        <a:t> </a:t>
                      </a:r>
                      <a:r>
                        <a:rPr lang="en-US" sz="1200" spc="-5" dirty="0" smtClean="0">
                          <a:solidFill>
                            <a:schemeClr val="tx1"/>
                          </a:solidFill>
                          <a:effectLst/>
                        </a:rPr>
                        <a:t>Interventio</a:t>
                      </a:r>
                      <a:r>
                        <a:rPr lang="en-US" sz="1200" dirty="0" smtClean="0">
                          <a:solidFill>
                            <a:schemeClr val="tx1"/>
                          </a:solidFill>
                          <a:effectLst/>
                        </a:rPr>
                        <a:t>n</a:t>
                      </a:r>
                      <a:r>
                        <a:rPr lang="en-US" sz="1200" spc="55" dirty="0" smtClean="0">
                          <a:solidFill>
                            <a:schemeClr val="tx1"/>
                          </a:solidFill>
                          <a:effectLst/>
                        </a:rPr>
                        <a:t> </a:t>
                      </a:r>
                      <a:r>
                        <a:rPr lang="en-US" sz="1200" spc="-5" dirty="0" smtClean="0">
                          <a:solidFill>
                            <a:schemeClr val="tx1"/>
                          </a:solidFill>
                          <a:effectLst/>
                        </a:rPr>
                        <a:t>Cost</a:t>
                      </a:r>
                      <a:r>
                        <a:rPr lang="en-US" sz="1200" dirty="0" smtClean="0">
                          <a:solidFill>
                            <a:schemeClr val="tx1"/>
                          </a:solidFill>
                          <a:effectLst/>
                        </a:rPr>
                        <a:t>s</a:t>
                      </a:r>
                      <a:r>
                        <a:rPr lang="en-US" sz="1200" spc="55" dirty="0" smtClean="0">
                          <a:solidFill>
                            <a:schemeClr val="tx1"/>
                          </a:solidFill>
                          <a:effectLst/>
                        </a:rPr>
                        <a:t> </a:t>
                      </a:r>
                      <a:r>
                        <a:rPr lang="en-US" sz="1200" spc="-5" dirty="0" smtClean="0">
                          <a:solidFill>
                            <a:schemeClr val="tx1"/>
                          </a:solidFill>
                          <a:effectLst/>
                        </a:rPr>
                        <a:t>(a</a:t>
                      </a:r>
                      <a:r>
                        <a:rPr lang="en-US" sz="1200" dirty="0" smtClean="0">
                          <a:solidFill>
                            <a:schemeClr val="tx1"/>
                          </a:solidFill>
                          <a:effectLst/>
                        </a:rPr>
                        <a:t>t</a:t>
                      </a:r>
                      <a:r>
                        <a:rPr lang="en-US" sz="1200" spc="55" dirty="0" smtClean="0">
                          <a:solidFill>
                            <a:schemeClr val="tx1"/>
                          </a:solidFill>
                          <a:effectLst/>
                        </a:rPr>
                        <a:t> </a:t>
                      </a:r>
                      <a:r>
                        <a:rPr lang="en-US" sz="1200" spc="-5" dirty="0" smtClean="0">
                          <a:solidFill>
                            <a:schemeClr val="tx1"/>
                          </a:solidFill>
                          <a:effectLst/>
                        </a:rPr>
                        <a:t>$1</a:t>
                      </a:r>
                      <a:r>
                        <a:rPr lang="en-US" sz="1200" dirty="0" smtClean="0">
                          <a:solidFill>
                            <a:schemeClr val="tx1"/>
                          </a:solidFill>
                          <a:effectLst/>
                        </a:rPr>
                        <a:t>0</a:t>
                      </a:r>
                      <a:r>
                        <a:rPr lang="en-US" sz="1200" spc="55" dirty="0" smtClean="0">
                          <a:solidFill>
                            <a:schemeClr val="tx1"/>
                          </a:solidFill>
                          <a:effectLst/>
                        </a:rPr>
                        <a:t> </a:t>
                      </a:r>
                      <a:r>
                        <a:rPr lang="en-US" sz="1200" spc="-5" dirty="0" smtClean="0">
                          <a:solidFill>
                            <a:schemeClr val="tx1"/>
                          </a:solidFill>
                          <a:effectLst/>
                        </a:rPr>
                        <a:t>pe</a:t>
                      </a:r>
                      <a:r>
                        <a:rPr lang="en-US" sz="1200" dirty="0" smtClean="0">
                          <a:solidFill>
                            <a:schemeClr val="tx1"/>
                          </a:solidFill>
                          <a:effectLst/>
                        </a:rPr>
                        <a:t>r</a:t>
                      </a:r>
                      <a:r>
                        <a:rPr lang="en-US" sz="1200" spc="55" dirty="0" smtClean="0">
                          <a:solidFill>
                            <a:schemeClr val="tx1"/>
                          </a:solidFill>
                          <a:effectLst/>
                        </a:rPr>
                        <a:t> </a:t>
                      </a:r>
                      <a:r>
                        <a:rPr lang="en-US" sz="1200" spc="-5" dirty="0" smtClean="0">
                          <a:solidFill>
                            <a:schemeClr val="tx1"/>
                          </a:solidFill>
                          <a:effectLst/>
                        </a:rPr>
                        <a:t>person)</a:t>
                      </a:r>
                      <a:r>
                        <a:rPr lang="en-US" sz="1200" dirty="0" smtClean="0">
                          <a:solidFill>
                            <a:schemeClr val="tx1"/>
                          </a:solidFill>
                          <a:effectLst/>
                        </a:rPr>
                        <a:t>: </a:t>
                      </a:r>
                      <a:r>
                        <a:rPr lang="en-US" sz="1200" spc="120" dirty="0" smtClean="0">
                          <a:solidFill>
                            <a:schemeClr val="tx1"/>
                          </a:solidFill>
                          <a:effectLst/>
                        </a:rPr>
                        <a:t> </a:t>
                      </a:r>
                      <a:r>
                        <a:rPr lang="en-US" sz="1200" spc="-5" dirty="0" smtClean="0">
                          <a:solidFill>
                            <a:schemeClr val="tx1"/>
                          </a:solidFill>
                          <a:effectLst/>
                        </a:rPr>
                        <a:t>$35,230,000</a:t>
                      </a:r>
                      <a:endParaRPr lang="en-US" sz="1200" dirty="0">
                        <a:solidFill>
                          <a:schemeClr val="tx1"/>
                        </a:solidFill>
                        <a:effectLst/>
                        <a:latin typeface="Calibri"/>
                        <a:ea typeface="Calibri"/>
                        <a:cs typeface="Times New Roman"/>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r>
              <a:tr h="302397">
                <a:tc gridSpan="4">
                  <a:txBody>
                    <a:bodyPr/>
                    <a:lstStyle/>
                    <a:p>
                      <a:pPr marL="114300" marR="0">
                        <a:spcBef>
                          <a:spcPts val="105"/>
                        </a:spcBef>
                        <a:spcAft>
                          <a:spcPts val="0"/>
                        </a:spcAft>
                      </a:pPr>
                      <a:r>
                        <a:rPr lang="en-US" sz="1200" dirty="0" smtClean="0">
                          <a:solidFill>
                            <a:schemeClr val="tx1"/>
                          </a:solidFill>
                          <a:effectLst/>
                        </a:rPr>
                        <a:t>Oklahoma</a:t>
                      </a:r>
                      <a:r>
                        <a:rPr lang="en-US" sz="1200" spc="30" dirty="0" smtClean="0">
                          <a:solidFill>
                            <a:schemeClr val="tx1"/>
                          </a:solidFill>
                          <a:effectLst/>
                        </a:rPr>
                        <a:t> </a:t>
                      </a:r>
                      <a:r>
                        <a:rPr lang="en-US" sz="1200" spc="-25" dirty="0" smtClean="0">
                          <a:solidFill>
                            <a:schemeClr val="tx1"/>
                          </a:solidFill>
                          <a:effectLst/>
                        </a:rPr>
                        <a:t>R</a:t>
                      </a:r>
                      <a:r>
                        <a:rPr lang="en-US" sz="1200" dirty="0" smtClean="0">
                          <a:solidFill>
                            <a:schemeClr val="tx1"/>
                          </a:solidFill>
                          <a:effectLst/>
                        </a:rPr>
                        <a:t>eturn</a:t>
                      </a:r>
                      <a:r>
                        <a:rPr lang="en-US" sz="1200" spc="30" dirty="0" smtClean="0">
                          <a:solidFill>
                            <a:schemeClr val="tx1"/>
                          </a:solidFill>
                          <a:effectLst/>
                        </a:rPr>
                        <a:t> </a:t>
                      </a:r>
                      <a:r>
                        <a:rPr lang="en-US" sz="1200" dirty="0" smtClean="0">
                          <a:solidFill>
                            <a:schemeClr val="bg1"/>
                          </a:solidFill>
                          <a:effectLst/>
                        </a:rPr>
                        <a:t>on</a:t>
                      </a:r>
                      <a:r>
                        <a:rPr lang="en-US" sz="1200" spc="30" dirty="0" smtClean="0">
                          <a:solidFill>
                            <a:schemeClr val="tx1"/>
                          </a:solidFill>
                          <a:effectLst/>
                        </a:rPr>
                        <a:t> </a:t>
                      </a:r>
                      <a:r>
                        <a:rPr lang="en-US" sz="1200" dirty="0" smtClean="0">
                          <a:solidFill>
                            <a:schemeClr val="tx1"/>
                          </a:solidFill>
                          <a:effectLst/>
                        </a:rPr>
                        <a:t>Investment</a:t>
                      </a:r>
                      <a:r>
                        <a:rPr lang="en-US" sz="1200" spc="35" dirty="0" smtClean="0">
                          <a:solidFill>
                            <a:schemeClr val="tx1"/>
                          </a:solidFill>
                          <a:effectLst/>
                        </a:rPr>
                        <a:t> </a:t>
                      </a:r>
                      <a:r>
                        <a:rPr lang="en-US" sz="1200" dirty="0" smtClean="0">
                          <a:solidFill>
                            <a:schemeClr val="tx1"/>
                          </a:solidFill>
                          <a:effectLst/>
                        </a:rPr>
                        <a:t>of</a:t>
                      </a:r>
                      <a:r>
                        <a:rPr lang="en-US" sz="1200" spc="30" dirty="0" smtClean="0">
                          <a:solidFill>
                            <a:schemeClr val="tx1"/>
                          </a:solidFill>
                          <a:effectLst/>
                        </a:rPr>
                        <a:t> </a:t>
                      </a:r>
                      <a:r>
                        <a:rPr lang="en-US" sz="1200" dirty="0" smtClean="0">
                          <a:solidFill>
                            <a:schemeClr val="tx1"/>
                          </a:solidFill>
                          <a:effectLst/>
                        </a:rPr>
                        <a:t>$10</a:t>
                      </a:r>
                      <a:r>
                        <a:rPr lang="en-US" sz="1200" spc="30" dirty="0" smtClean="0">
                          <a:solidFill>
                            <a:schemeClr val="tx1"/>
                          </a:solidFill>
                          <a:effectLst/>
                        </a:rPr>
                        <a:t> </a:t>
                      </a:r>
                      <a:r>
                        <a:rPr lang="en-US" sz="1200" spc="-40" dirty="0" smtClean="0">
                          <a:solidFill>
                            <a:schemeClr val="tx1"/>
                          </a:solidFill>
                          <a:effectLst/>
                        </a:rPr>
                        <a:t>P</a:t>
                      </a:r>
                      <a:r>
                        <a:rPr lang="en-US" sz="1200" dirty="0" smtClean="0">
                          <a:solidFill>
                            <a:schemeClr val="tx1"/>
                          </a:solidFill>
                          <a:effectLst/>
                        </a:rPr>
                        <a:t>er</a:t>
                      </a:r>
                      <a:r>
                        <a:rPr lang="en-US" sz="1200" spc="35" dirty="0" smtClean="0">
                          <a:solidFill>
                            <a:schemeClr val="tx1"/>
                          </a:solidFill>
                          <a:effectLst/>
                        </a:rPr>
                        <a:t> </a:t>
                      </a:r>
                      <a:r>
                        <a:rPr lang="en-US" sz="1200" spc="-40" dirty="0" smtClean="0">
                          <a:solidFill>
                            <a:schemeClr val="tx1"/>
                          </a:solidFill>
                          <a:effectLst/>
                        </a:rPr>
                        <a:t>P</a:t>
                      </a:r>
                      <a:r>
                        <a:rPr lang="en-US" sz="1200" dirty="0" smtClean="0">
                          <a:solidFill>
                            <a:schemeClr val="tx1"/>
                          </a:solidFill>
                          <a:effectLst/>
                        </a:rPr>
                        <a:t>erson</a:t>
                      </a:r>
                      <a:endParaRPr lang="en-US" sz="1200" dirty="0">
                        <a:solidFill>
                          <a:schemeClr val="tx1"/>
                        </a:solidFill>
                        <a:effectLst/>
                        <a:latin typeface="Calibri"/>
                        <a:ea typeface="Calibri"/>
                        <a:cs typeface="Times New Roman"/>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r>
              <a:tr h="302397">
                <a:tc>
                  <a:txBody>
                    <a:bodyPr/>
                    <a:lstStyle/>
                    <a:p>
                      <a:pPr marL="0" marR="0">
                        <a:spcBef>
                          <a:spcPts val="0"/>
                        </a:spcBef>
                        <a:spcAft>
                          <a:spcPts val="0"/>
                        </a:spcAft>
                      </a:pPr>
                      <a:r>
                        <a:rPr lang="en-US" sz="1100" dirty="0" smtClean="0">
                          <a:solidFill>
                            <a:schemeClr val="tx1"/>
                          </a:solidFill>
                          <a:effectLst/>
                        </a:rPr>
                        <a:t> </a:t>
                      </a:r>
                      <a:endParaRPr lang="en-US" sz="1100" dirty="0">
                        <a:solidFill>
                          <a:schemeClr val="tx1"/>
                        </a:solidFill>
                        <a:effectLst/>
                        <a:latin typeface="Calibri"/>
                        <a:ea typeface="Calibri"/>
                        <a:cs typeface="Times New Roman"/>
                      </a:endParaRPr>
                    </a:p>
                  </a:txBody>
                  <a:tcPr marL="0" marR="0" marT="0" marB="0"/>
                </a:tc>
                <a:tc>
                  <a:txBody>
                    <a:bodyPr/>
                    <a:lstStyle/>
                    <a:p>
                      <a:pPr marL="61595" marR="0">
                        <a:spcBef>
                          <a:spcPts val="105"/>
                        </a:spcBef>
                        <a:spcAft>
                          <a:spcPts val="0"/>
                        </a:spcAft>
                      </a:pPr>
                      <a:r>
                        <a:rPr lang="en-US" sz="1200" dirty="0">
                          <a:solidFill>
                            <a:schemeClr val="tx1"/>
                          </a:solidFill>
                          <a:effectLst/>
                        </a:rPr>
                        <a:t>1-2</a:t>
                      </a:r>
                      <a:r>
                        <a:rPr lang="en-US" sz="1200" spc="35" dirty="0">
                          <a:solidFill>
                            <a:schemeClr val="tx1"/>
                          </a:solidFill>
                          <a:effectLst/>
                        </a:rPr>
                        <a:t> </a:t>
                      </a:r>
                      <a:r>
                        <a:rPr lang="en-US" sz="1200" spc="-100" dirty="0">
                          <a:solidFill>
                            <a:schemeClr val="tx1"/>
                          </a:solidFill>
                          <a:effectLst/>
                        </a:rPr>
                        <a:t>Y</a:t>
                      </a:r>
                      <a:r>
                        <a:rPr lang="en-US" sz="1200" dirty="0">
                          <a:solidFill>
                            <a:schemeClr val="tx1"/>
                          </a:solidFill>
                          <a:effectLst/>
                        </a:rPr>
                        <a:t>ears</a:t>
                      </a:r>
                      <a:endParaRPr lang="en-US" sz="1200" dirty="0">
                        <a:solidFill>
                          <a:schemeClr val="tx1"/>
                        </a:solidFill>
                        <a:effectLst/>
                        <a:latin typeface="Calibri"/>
                        <a:ea typeface="Calibri"/>
                        <a:cs typeface="Times New Roman"/>
                      </a:endParaRPr>
                    </a:p>
                  </a:txBody>
                  <a:tcPr marL="0" marR="0" marT="0" marB="0"/>
                </a:tc>
                <a:tc>
                  <a:txBody>
                    <a:bodyPr/>
                    <a:lstStyle/>
                    <a:p>
                      <a:pPr marL="67310" marR="0">
                        <a:spcBef>
                          <a:spcPts val="105"/>
                        </a:spcBef>
                        <a:spcAft>
                          <a:spcPts val="0"/>
                        </a:spcAft>
                      </a:pPr>
                      <a:r>
                        <a:rPr lang="en-US" sz="1200" dirty="0">
                          <a:solidFill>
                            <a:schemeClr val="tx1"/>
                          </a:solidFill>
                          <a:effectLst/>
                        </a:rPr>
                        <a:t>5 </a:t>
                      </a:r>
                      <a:r>
                        <a:rPr lang="en-US" sz="1200" spc="-100" dirty="0">
                          <a:solidFill>
                            <a:schemeClr val="tx1"/>
                          </a:solidFill>
                          <a:effectLst/>
                        </a:rPr>
                        <a:t>Y</a:t>
                      </a:r>
                      <a:r>
                        <a:rPr lang="en-US" sz="1200" dirty="0">
                          <a:solidFill>
                            <a:schemeClr val="tx1"/>
                          </a:solidFill>
                          <a:effectLst/>
                        </a:rPr>
                        <a:t>ears</a:t>
                      </a:r>
                      <a:endParaRPr lang="en-US" sz="1200" dirty="0">
                        <a:solidFill>
                          <a:schemeClr val="tx1"/>
                        </a:solidFill>
                        <a:effectLst/>
                        <a:latin typeface="Calibri"/>
                        <a:ea typeface="Calibri"/>
                        <a:cs typeface="Times New Roman"/>
                      </a:endParaRPr>
                    </a:p>
                  </a:txBody>
                  <a:tcPr marL="0" marR="0" marT="0" marB="0"/>
                </a:tc>
                <a:tc>
                  <a:txBody>
                    <a:bodyPr/>
                    <a:lstStyle/>
                    <a:p>
                      <a:pPr marL="68580" marR="0">
                        <a:spcBef>
                          <a:spcPts val="105"/>
                        </a:spcBef>
                        <a:spcAft>
                          <a:spcPts val="0"/>
                        </a:spcAft>
                      </a:pPr>
                      <a:r>
                        <a:rPr lang="en-US" sz="1200" dirty="0">
                          <a:solidFill>
                            <a:schemeClr val="tx1"/>
                          </a:solidFill>
                          <a:effectLst/>
                        </a:rPr>
                        <a:t>10-20</a:t>
                      </a:r>
                      <a:r>
                        <a:rPr lang="en-US" sz="1200" spc="50" dirty="0">
                          <a:solidFill>
                            <a:schemeClr val="tx1"/>
                          </a:solidFill>
                          <a:effectLst/>
                        </a:rPr>
                        <a:t> </a:t>
                      </a:r>
                      <a:r>
                        <a:rPr lang="en-US" sz="1200" spc="-100" dirty="0">
                          <a:solidFill>
                            <a:schemeClr val="tx1"/>
                          </a:solidFill>
                          <a:effectLst/>
                        </a:rPr>
                        <a:t>Y</a:t>
                      </a:r>
                      <a:r>
                        <a:rPr lang="en-US" sz="1200" dirty="0">
                          <a:solidFill>
                            <a:schemeClr val="tx1"/>
                          </a:solidFill>
                          <a:effectLst/>
                        </a:rPr>
                        <a:t>ears</a:t>
                      </a:r>
                      <a:endParaRPr lang="en-US" sz="1200" dirty="0">
                        <a:solidFill>
                          <a:schemeClr val="tx1"/>
                        </a:solidFill>
                        <a:effectLst/>
                        <a:latin typeface="Calibri"/>
                        <a:ea typeface="Calibri"/>
                        <a:cs typeface="Times New Roman"/>
                      </a:endParaRPr>
                    </a:p>
                  </a:txBody>
                  <a:tcPr marL="0" marR="0" marT="0" marB="0"/>
                </a:tc>
              </a:tr>
              <a:tr h="302397">
                <a:tc>
                  <a:txBody>
                    <a:bodyPr/>
                    <a:lstStyle/>
                    <a:p>
                      <a:pPr marL="114300" marR="0">
                        <a:spcBef>
                          <a:spcPts val="105"/>
                        </a:spcBef>
                        <a:spcAft>
                          <a:spcPts val="0"/>
                        </a:spcAft>
                      </a:pPr>
                      <a:r>
                        <a:rPr lang="en-US" sz="1200" spc="-135" dirty="0" smtClean="0">
                          <a:solidFill>
                            <a:schemeClr val="tx1"/>
                          </a:solidFill>
                          <a:effectLst/>
                        </a:rPr>
                        <a:t>T</a:t>
                      </a:r>
                      <a:r>
                        <a:rPr lang="en-US" sz="1200" dirty="0" smtClean="0">
                          <a:solidFill>
                            <a:schemeClr val="tx1"/>
                          </a:solidFill>
                          <a:effectLst/>
                        </a:rPr>
                        <a:t>otal</a:t>
                      </a:r>
                      <a:r>
                        <a:rPr lang="en-US" sz="1200" spc="-35" dirty="0" smtClean="0">
                          <a:solidFill>
                            <a:schemeClr val="tx1"/>
                          </a:solidFill>
                          <a:effectLst/>
                        </a:rPr>
                        <a:t> </a:t>
                      </a:r>
                      <a:r>
                        <a:rPr lang="en-US" sz="1200" dirty="0" smtClean="0">
                          <a:solidFill>
                            <a:schemeClr val="tx1"/>
                          </a:solidFill>
                          <a:effectLst/>
                        </a:rPr>
                        <a:t>State</a:t>
                      </a:r>
                      <a:r>
                        <a:rPr lang="en-US" sz="1200" spc="-35" dirty="0" smtClean="0">
                          <a:solidFill>
                            <a:schemeClr val="tx1"/>
                          </a:solidFill>
                          <a:effectLst/>
                        </a:rPr>
                        <a:t> </a:t>
                      </a:r>
                      <a:r>
                        <a:rPr lang="en-US" sz="1200" dirty="0" smtClean="0">
                          <a:solidFill>
                            <a:schemeClr val="tx1"/>
                          </a:solidFill>
                          <a:effectLst/>
                        </a:rPr>
                        <a:t>Savings</a:t>
                      </a:r>
                      <a:endParaRPr lang="en-US" sz="1200" dirty="0">
                        <a:solidFill>
                          <a:schemeClr val="tx1"/>
                        </a:solidFill>
                        <a:effectLst/>
                        <a:latin typeface="Calibri"/>
                        <a:ea typeface="Calibri"/>
                        <a:cs typeface="Times New Roman"/>
                      </a:endParaRPr>
                    </a:p>
                  </a:txBody>
                  <a:tcPr marL="0" marR="0" marT="0" marB="0"/>
                </a:tc>
                <a:tc>
                  <a:txBody>
                    <a:bodyPr/>
                    <a:lstStyle/>
                    <a:p>
                      <a:pPr marL="61595" marR="0">
                        <a:spcBef>
                          <a:spcPts val="105"/>
                        </a:spcBef>
                        <a:spcAft>
                          <a:spcPts val="0"/>
                        </a:spcAft>
                      </a:pPr>
                      <a:r>
                        <a:rPr lang="en-US" sz="1200" spc="-5" dirty="0">
                          <a:solidFill>
                            <a:schemeClr val="tx1"/>
                          </a:solidFill>
                          <a:effectLst/>
                        </a:rPr>
                        <a:t>$65,000,000</a:t>
                      </a:r>
                      <a:endParaRPr lang="en-US" sz="1200" dirty="0">
                        <a:solidFill>
                          <a:schemeClr val="tx1"/>
                        </a:solidFill>
                        <a:effectLst/>
                        <a:latin typeface="Calibri"/>
                        <a:ea typeface="Calibri"/>
                        <a:cs typeface="Times New Roman"/>
                      </a:endParaRPr>
                    </a:p>
                  </a:txBody>
                  <a:tcPr marL="0" marR="0" marT="0" marB="0"/>
                </a:tc>
                <a:tc>
                  <a:txBody>
                    <a:bodyPr/>
                    <a:lstStyle/>
                    <a:p>
                      <a:pPr marL="67310" marR="0">
                        <a:spcBef>
                          <a:spcPts val="105"/>
                        </a:spcBef>
                        <a:spcAft>
                          <a:spcPts val="0"/>
                        </a:spcAft>
                      </a:pPr>
                      <a:r>
                        <a:rPr lang="en-US" sz="1200" spc="-5" dirty="0">
                          <a:solidFill>
                            <a:schemeClr val="tx1"/>
                          </a:solidFill>
                          <a:effectLst/>
                        </a:rPr>
                        <a:t>$219,000,000</a:t>
                      </a:r>
                      <a:endParaRPr lang="en-US" sz="1200" dirty="0">
                        <a:solidFill>
                          <a:schemeClr val="tx1"/>
                        </a:solidFill>
                        <a:effectLst/>
                        <a:latin typeface="Calibri"/>
                        <a:ea typeface="Calibri"/>
                        <a:cs typeface="Times New Roman"/>
                      </a:endParaRPr>
                    </a:p>
                  </a:txBody>
                  <a:tcPr marL="0" marR="0" marT="0" marB="0"/>
                </a:tc>
                <a:tc>
                  <a:txBody>
                    <a:bodyPr/>
                    <a:lstStyle/>
                    <a:p>
                      <a:pPr marL="68580" marR="0">
                        <a:spcBef>
                          <a:spcPts val="105"/>
                        </a:spcBef>
                        <a:spcAft>
                          <a:spcPts val="0"/>
                        </a:spcAft>
                      </a:pPr>
                      <a:r>
                        <a:rPr lang="en-US" sz="1200" spc="-5" dirty="0">
                          <a:solidFill>
                            <a:schemeClr val="tx1"/>
                          </a:solidFill>
                          <a:effectLst/>
                        </a:rPr>
                        <a:t>$240,400,000</a:t>
                      </a:r>
                      <a:endParaRPr lang="en-US" sz="1200" dirty="0">
                        <a:solidFill>
                          <a:schemeClr val="tx1"/>
                        </a:solidFill>
                        <a:effectLst/>
                        <a:latin typeface="Calibri"/>
                        <a:ea typeface="Calibri"/>
                        <a:cs typeface="Times New Roman"/>
                      </a:endParaRPr>
                    </a:p>
                  </a:txBody>
                  <a:tcPr marL="0" marR="0" marT="0" marB="0"/>
                </a:tc>
              </a:tr>
              <a:tr h="680396">
                <a:tc>
                  <a:txBody>
                    <a:bodyPr/>
                    <a:lstStyle/>
                    <a:p>
                      <a:pPr marL="114300" marR="0">
                        <a:spcBef>
                          <a:spcPts val="105"/>
                        </a:spcBef>
                        <a:spcAft>
                          <a:spcPts val="0"/>
                        </a:spcAft>
                      </a:pPr>
                      <a:r>
                        <a:rPr lang="en-US" sz="1200" dirty="0" smtClean="0">
                          <a:solidFill>
                            <a:schemeClr val="tx1"/>
                          </a:solidFill>
                          <a:effectLst/>
                        </a:rPr>
                        <a:t>State</a:t>
                      </a:r>
                      <a:r>
                        <a:rPr lang="en-US" sz="1200" spc="25" dirty="0" smtClean="0">
                          <a:solidFill>
                            <a:schemeClr val="tx1"/>
                          </a:solidFill>
                          <a:effectLst/>
                        </a:rPr>
                        <a:t> </a:t>
                      </a:r>
                      <a:r>
                        <a:rPr lang="en-US" sz="1200" dirty="0" smtClean="0">
                          <a:solidFill>
                            <a:schemeClr val="tx1"/>
                          </a:solidFill>
                          <a:effectLst/>
                        </a:rPr>
                        <a:t>Net</a:t>
                      </a:r>
                      <a:r>
                        <a:rPr lang="en-US" sz="1200" spc="30" dirty="0" smtClean="0">
                          <a:solidFill>
                            <a:schemeClr val="tx1"/>
                          </a:solidFill>
                          <a:effectLst/>
                        </a:rPr>
                        <a:t> </a:t>
                      </a:r>
                      <a:r>
                        <a:rPr lang="en-US" sz="1200" dirty="0" smtClean="0">
                          <a:solidFill>
                            <a:schemeClr val="tx1"/>
                          </a:solidFill>
                          <a:effectLst/>
                        </a:rPr>
                        <a:t>Savings</a:t>
                      </a:r>
                    </a:p>
                    <a:p>
                      <a:pPr marL="114300" marR="227965">
                        <a:lnSpc>
                          <a:spcPts val="1000"/>
                        </a:lnSpc>
                        <a:spcBef>
                          <a:spcPts val="10"/>
                        </a:spcBef>
                        <a:spcAft>
                          <a:spcPts val="0"/>
                        </a:spcAft>
                      </a:pPr>
                      <a:r>
                        <a:rPr lang="en-US" sz="1200" dirty="0" smtClean="0">
                          <a:solidFill>
                            <a:schemeClr val="tx1"/>
                          </a:solidFill>
                          <a:effectLst/>
                        </a:rPr>
                        <a:t>(Net</a:t>
                      </a:r>
                      <a:r>
                        <a:rPr lang="en-US" sz="1200" spc="-25" dirty="0" smtClean="0">
                          <a:solidFill>
                            <a:schemeClr val="tx1"/>
                          </a:solidFill>
                          <a:effectLst/>
                        </a:rPr>
                        <a:t> </a:t>
                      </a:r>
                      <a:r>
                        <a:rPr lang="en-US" sz="1200" dirty="0" smtClean="0">
                          <a:solidFill>
                            <a:schemeClr val="tx1"/>
                          </a:solidFill>
                          <a:effectLst/>
                        </a:rPr>
                        <a:t>savings</a:t>
                      </a:r>
                      <a:r>
                        <a:rPr lang="en-US" sz="1200" spc="-20" dirty="0" smtClean="0">
                          <a:solidFill>
                            <a:schemeClr val="tx1"/>
                          </a:solidFill>
                          <a:effectLst/>
                        </a:rPr>
                        <a:t> </a:t>
                      </a:r>
                      <a:r>
                        <a:rPr lang="en-US" sz="1200" dirty="0" smtClean="0">
                          <a:solidFill>
                            <a:schemeClr val="tx1"/>
                          </a:solidFill>
                          <a:effectLst/>
                        </a:rPr>
                        <a:t>=</a:t>
                      </a:r>
                      <a:r>
                        <a:rPr lang="en-US" sz="1200" spc="-25" dirty="0" smtClean="0">
                          <a:solidFill>
                            <a:schemeClr val="tx1"/>
                          </a:solidFill>
                          <a:effectLst/>
                        </a:rPr>
                        <a:t> </a:t>
                      </a:r>
                      <a:r>
                        <a:rPr lang="en-US" sz="1200" spc="-135" dirty="0" smtClean="0">
                          <a:solidFill>
                            <a:schemeClr val="tx1"/>
                          </a:solidFill>
                          <a:effectLst/>
                        </a:rPr>
                        <a:t>T</a:t>
                      </a:r>
                      <a:r>
                        <a:rPr lang="en-US" sz="1200" dirty="0" smtClean="0">
                          <a:solidFill>
                            <a:schemeClr val="tx1"/>
                          </a:solidFill>
                          <a:effectLst/>
                        </a:rPr>
                        <a:t>otal</a:t>
                      </a:r>
                      <a:r>
                        <a:rPr lang="en-US" sz="1200" spc="-20" dirty="0" smtClean="0">
                          <a:solidFill>
                            <a:schemeClr val="tx1"/>
                          </a:solidFill>
                          <a:effectLst/>
                        </a:rPr>
                        <a:t> </a:t>
                      </a:r>
                      <a:r>
                        <a:rPr lang="en-US" sz="1200" dirty="0" smtClean="0">
                          <a:solidFill>
                            <a:schemeClr val="tx1"/>
                          </a:solidFill>
                          <a:effectLst/>
                        </a:rPr>
                        <a:t>savings minus</a:t>
                      </a:r>
                      <a:r>
                        <a:rPr lang="en-US" sz="1200" spc="-110" dirty="0" smtClean="0">
                          <a:solidFill>
                            <a:schemeClr val="tx1"/>
                          </a:solidFill>
                          <a:effectLst/>
                        </a:rPr>
                        <a:t> </a:t>
                      </a:r>
                      <a:r>
                        <a:rPr lang="en-US" sz="1200" dirty="0" smtClean="0">
                          <a:solidFill>
                            <a:schemeClr val="tx1"/>
                          </a:solidFill>
                          <a:effectLst/>
                        </a:rPr>
                        <a:t>intervention</a:t>
                      </a:r>
                      <a:r>
                        <a:rPr lang="en-US" sz="1200" spc="-105" dirty="0" smtClean="0">
                          <a:solidFill>
                            <a:schemeClr val="tx1"/>
                          </a:solidFill>
                          <a:effectLst/>
                        </a:rPr>
                        <a:t> </a:t>
                      </a:r>
                      <a:r>
                        <a:rPr lang="en-US" sz="1200" dirty="0" smtClean="0">
                          <a:solidFill>
                            <a:schemeClr val="tx1"/>
                          </a:solidFill>
                          <a:effectLst/>
                        </a:rPr>
                        <a:t>costs)</a:t>
                      </a:r>
                      <a:endParaRPr lang="en-US" sz="1200" dirty="0">
                        <a:solidFill>
                          <a:schemeClr val="tx1"/>
                        </a:solidFill>
                        <a:effectLst/>
                        <a:latin typeface="Calibri"/>
                        <a:ea typeface="Calibri"/>
                        <a:cs typeface="Times New Roman"/>
                      </a:endParaRPr>
                    </a:p>
                  </a:txBody>
                  <a:tcPr marL="0" marR="0" marT="0" marB="0"/>
                </a:tc>
                <a:tc>
                  <a:txBody>
                    <a:bodyPr/>
                    <a:lstStyle/>
                    <a:p>
                      <a:pPr marL="0" marR="0">
                        <a:lnSpc>
                          <a:spcPts val="1100"/>
                        </a:lnSpc>
                        <a:spcBef>
                          <a:spcPts val="5"/>
                        </a:spcBef>
                        <a:spcAft>
                          <a:spcPts val="0"/>
                        </a:spcAft>
                      </a:pPr>
                      <a:r>
                        <a:rPr lang="en-US" sz="1100" dirty="0">
                          <a:solidFill>
                            <a:schemeClr val="tx1"/>
                          </a:solidFill>
                          <a:effectLst/>
                        </a:rPr>
                        <a:t> </a:t>
                      </a:r>
                    </a:p>
                    <a:p>
                      <a:pPr marL="61595" marR="0">
                        <a:spcBef>
                          <a:spcPts val="0"/>
                        </a:spcBef>
                        <a:spcAft>
                          <a:spcPts val="0"/>
                        </a:spcAft>
                      </a:pPr>
                      <a:r>
                        <a:rPr lang="en-US" sz="1200" spc="-5" dirty="0">
                          <a:solidFill>
                            <a:schemeClr val="tx1"/>
                          </a:solidFill>
                          <a:effectLst/>
                        </a:rPr>
                        <a:t>$29,800,000</a:t>
                      </a:r>
                      <a:endParaRPr lang="en-US" sz="1200" dirty="0">
                        <a:solidFill>
                          <a:schemeClr val="tx1"/>
                        </a:solidFill>
                        <a:effectLst/>
                        <a:latin typeface="Calibri"/>
                        <a:ea typeface="Calibri"/>
                        <a:cs typeface="Times New Roman"/>
                      </a:endParaRPr>
                    </a:p>
                  </a:txBody>
                  <a:tcPr marL="0" marR="0" marT="0" marB="0"/>
                </a:tc>
                <a:tc>
                  <a:txBody>
                    <a:bodyPr/>
                    <a:lstStyle/>
                    <a:p>
                      <a:pPr marL="0" marR="0">
                        <a:lnSpc>
                          <a:spcPts val="1100"/>
                        </a:lnSpc>
                        <a:spcBef>
                          <a:spcPts val="5"/>
                        </a:spcBef>
                        <a:spcAft>
                          <a:spcPts val="0"/>
                        </a:spcAft>
                      </a:pPr>
                      <a:r>
                        <a:rPr lang="en-US" sz="1100" dirty="0">
                          <a:solidFill>
                            <a:schemeClr val="tx1"/>
                          </a:solidFill>
                          <a:effectLst/>
                        </a:rPr>
                        <a:t> </a:t>
                      </a:r>
                    </a:p>
                    <a:p>
                      <a:pPr marL="67310" marR="0">
                        <a:spcBef>
                          <a:spcPts val="0"/>
                        </a:spcBef>
                        <a:spcAft>
                          <a:spcPts val="0"/>
                        </a:spcAft>
                      </a:pPr>
                      <a:r>
                        <a:rPr lang="en-US" sz="1200" spc="-5" dirty="0">
                          <a:solidFill>
                            <a:schemeClr val="tx1"/>
                          </a:solidFill>
                          <a:effectLst/>
                        </a:rPr>
                        <a:t>$183,800,000</a:t>
                      </a:r>
                      <a:endParaRPr lang="en-US" sz="1200" dirty="0">
                        <a:solidFill>
                          <a:schemeClr val="tx1"/>
                        </a:solidFill>
                        <a:effectLst/>
                        <a:latin typeface="Calibri"/>
                        <a:ea typeface="Calibri"/>
                        <a:cs typeface="Times New Roman"/>
                      </a:endParaRPr>
                    </a:p>
                  </a:txBody>
                  <a:tcPr marL="0" marR="0" marT="0" marB="0"/>
                </a:tc>
                <a:tc>
                  <a:txBody>
                    <a:bodyPr/>
                    <a:lstStyle/>
                    <a:p>
                      <a:pPr marL="0" marR="0">
                        <a:lnSpc>
                          <a:spcPts val="1100"/>
                        </a:lnSpc>
                        <a:spcBef>
                          <a:spcPts val="5"/>
                        </a:spcBef>
                        <a:spcAft>
                          <a:spcPts val="0"/>
                        </a:spcAft>
                      </a:pPr>
                      <a:r>
                        <a:rPr lang="en-US" sz="1100" dirty="0">
                          <a:solidFill>
                            <a:schemeClr val="tx1"/>
                          </a:solidFill>
                          <a:effectLst/>
                        </a:rPr>
                        <a:t> </a:t>
                      </a:r>
                    </a:p>
                    <a:p>
                      <a:pPr marL="68580" marR="0">
                        <a:spcBef>
                          <a:spcPts val="0"/>
                        </a:spcBef>
                        <a:spcAft>
                          <a:spcPts val="0"/>
                        </a:spcAft>
                      </a:pPr>
                      <a:r>
                        <a:rPr lang="en-US" sz="1200" spc="-5" dirty="0">
                          <a:solidFill>
                            <a:schemeClr val="tx1"/>
                          </a:solidFill>
                          <a:effectLst/>
                        </a:rPr>
                        <a:t>$205,200,000</a:t>
                      </a:r>
                      <a:endParaRPr lang="en-US" sz="1200" dirty="0">
                        <a:solidFill>
                          <a:schemeClr val="tx1"/>
                        </a:solidFill>
                        <a:effectLst/>
                        <a:latin typeface="Calibri"/>
                        <a:ea typeface="Calibri"/>
                        <a:cs typeface="Times New Roman"/>
                      </a:endParaRPr>
                    </a:p>
                  </a:txBody>
                  <a:tcPr marL="0" marR="0" marT="0" marB="0"/>
                </a:tc>
              </a:tr>
              <a:tr h="302397">
                <a:tc>
                  <a:txBody>
                    <a:bodyPr/>
                    <a:lstStyle/>
                    <a:p>
                      <a:pPr marL="114300" marR="0">
                        <a:spcBef>
                          <a:spcPts val="105"/>
                        </a:spcBef>
                        <a:spcAft>
                          <a:spcPts val="0"/>
                        </a:spcAft>
                      </a:pPr>
                      <a:r>
                        <a:rPr lang="en-US" sz="1200" dirty="0" smtClean="0">
                          <a:solidFill>
                            <a:schemeClr val="tx1"/>
                          </a:solidFill>
                          <a:effectLst/>
                        </a:rPr>
                        <a:t>ROI</a:t>
                      </a:r>
                      <a:r>
                        <a:rPr lang="en-US" sz="1200" spc="-30" dirty="0" smtClean="0">
                          <a:solidFill>
                            <a:schemeClr val="tx1"/>
                          </a:solidFill>
                          <a:effectLst/>
                        </a:rPr>
                        <a:t> </a:t>
                      </a:r>
                      <a:r>
                        <a:rPr lang="en-US" sz="1200" dirty="0" smtClean="0">
                          <a:solidFill>
                            <a:schemeClr val="tx1"/>
                          </a:solidFill>
                          <a:effectLst/>
                        </a:rPr>
                        <a:t>for</a:t>
                      </a:r>
                      <a:r>
                        <a:rPr lang="en-US" sz="1200" spc="-25" dirty="0" smtClean="0">
                          <a:solidFill>
                            <a:schemeClr val="tx1"/>
                          </a:solidFill>
                          <a:effectLst/>
                        </a:rPr>
                        <a:t> </a:t>
                      </a:r>
                      <a:r>
                        <a:rPr lang="en-US" sz="1200" dirty="0" smtClean="0">
                          <a:solidFill>
                            <a:schemeClr val="tx1"/>
                          </a:solidFill>
                          <a:effectLst/>
                        </a:rPr>
                        <a:t>State</a:t>
                      </a:r>
                      <a:endParaRPr lang="en-US" sz="1200" dirty="0">
                        <a:solidFill>
                          <a:schemeClr val="tx1"/>
                        </a:solidFill>
                        <a:effectLst/>
                        <a:latin typeface="Calibri"/>
                        <a:ea typeface="Calibri"/>
                        <a:cs typeface="Times New Roman"/>
                      </a:endParaRPr>
                    </a:p>
                  </a:txBody>
                  <a:tcPr marL="0" marR="0" marT="0" marB="0"/>
                </a:tc>
                <a:tc>
                  <a:txBody>
                    <a:bodyPr/>
                    <a:lstStyle/>
                    <a:p>
                      <a:pPr marL="61595" marR="0">
                        <a:spcBef>
                          <a:spcPts val="105"/>
                        </a:spcBef>
                        <a:spcAft>
                          <a:spcPts val="0"/>
                        </a:spcAft>
                      </a:pPr>
                      <a:r>
                        <a:rPr lang="en-US" sz="1200" spc="-5" dirty="0">
                          <a:solidFill>
                            <a:schemeClr val="tx1"/>
                          </a:solidFill>
                          <a:effectLst/>
                        </a:rPr>
                        <a:t>0.85:1</a:t>
                      </a:r>
                      <a:endParaRPr lang="en-US" sz="1200" dirty="0">
                        <a:solidFill>
                          <a:schemeClr val="tx1"/>
                        </a:solidFill>
                        <a:effectLst/>
                        <a:latin typeface="Calibri"/>
                        <a:ea typeface="Calibri"/>
                        <a:cs typeface="Times New Roman"/>
                      </a:endParaRPr>
                    </a:p>
                  </a:txBody>
                  <a:tcPr marL="0" marR="0" marT="0" marB="0"/>
                </a:tc>
                <a:tc>
                  <a:txBody>
                    <a:bodyPr/>
                    <a:lstStyle/>
                    <a:p>
                      <a:pPr marL="67310" marR="0">
                        <a:spcBef>
                          <a:spcPts val="105"/>
                        </a:spcBef>
                        <a:spcAft>
                          <a:spcPts val="0"/>
                        </a:spcAft>
                      </a:pPr>
                      <a:r>
                        <a:rPr lang="en-US" sz="1200" spc="-5" dirty="0">
                          <a:solidFill>
                            <a:schemeClr val="tx1"/>
                          </a:solidFill>
                          <a:effectLst/>
                        </a:rPr>
                        <a:t>5.22:1</a:t>
                      </a:r>
                      <a:endParaRPr lang="en-US" sz="1200" dirty="0">
                        <a:solidFill>
                          <a:schemeClr val="tx1"/>
                        </a:solidFill>
                        <a:effectLst/>
                        <a:latin typeface="Calibri"/>
                        <a:ea typeface="Calibri"/>
                        <a:cs typeface="Times New Roman"/>
                      </a:endParaRPr>
                    </a:p>
                  </a:txBody>
                  <a:tcPr marL="0" marR="0" marT="0" marB="0"/>
                </a:tc>
                <a:tc>
                  <a:txBody>
                    <a:bodyPr/>
                    <a:lstStyle/>
                    <a:p>
                      <a:pPr marL="68580" marR="0">
                        <a:spcBef>
                          <a:spcPts val="105"/>
                        </a:spcBef>
                        <a:spcAft>
                          <a:spcPts val="0"/>
                        </a:spcAft>
                      </a:pPr>
                      <a:r>
                        <a:rPr lang="en-US" sz="1200" spc="-5" dirty="0">
                          <a:solidFill>
                            <a:schemeClr val="tx1"/>
                          </a:solidFill>
                          <a:effectLst/>
                        </a:rPr>
                        <a:t>5.83:1</a:t>
                      </a:r>
                      <a:endParaRPr lang="en-US" sz="1200" dirty="0">
                        <a:solidFill>
                          <a:schemeClr val="tx1"/>
                        </a:solidFill>
                        <a:effectLst/>
                        <a:latin typeface="Calibri"/>
                        <a:ea typeface="Calibri"/>
                        <a:cs typeface="Times New Roman"/>
                      </a:endParaRPr>
                    </a:p>
                  </a:txBody>
                  <a:tcPr marL="0" marR="0" marT="0" marB="0"/>
                </a:tc>
              </a:tr>
              <a:tr h="386644">
                <a:tc gridSpan="4">
                  <a:txBody>
                    <a:bodyPr/>
                    <a:lstStyle/>
                    <a:p>
                      <a:pPr marL="114300" marR="0">
                        <a:spcBef>
                          <a:spcPts val="200"/>
                        </a:spcBef>
                        <a:spcAft>
                          <a:spcPts val="0"/>
                        </a:spcAft>
                      </a:pPr>
                      <a:r>
                        <a:rPr lang="en-US" sz="1200" dirty="0" smtClean="0">
                          <a:solidFill>
                            <a:schemeClr val="tx1"/>
                          </a:solidFill>
                          <a:effectLst/>
                        </a:rPr>
                        <a:t>*</a:t>
                      </a:r>
                      <a:r>
                        <a:rPr lang="en-US" sz="1200" spc="-95" dirty="0" smtClean="0">
                          <a:solidFill>
                            <a:schemeClr val="tx1"/>
                          </a:solidFill>
                          <a:effectLst/>
                        </a:rPr>
                        <a:t> </a:t>
                      </a:r>
                      <a:r>
                        <a:rPr lang="en-US" sz="1200" spc="-10" dirty="0" smtClean="0">
                          <a:solidFill>
                            <a:schemeClr val="tx1"/>
                          </a:solidFill>
                          <a:effectLst/>
                        </a:rPr>
                        <a:t>I</a:t>
                      </a:r>
                      <a:r>
                        <a:rPr lang="en-US" sz="1200" dirty="0" smtClean="0">
                          <a:solidFill>
                            <a:schemeClr val="tx1"/>
                          </a:solidFill>
                          <a:effectLst/>
                        </a:rPr>
                        <a:t>n</a:t>
                      </a:r>
                      <a:r>
                        <a:rPr lang="en-US" sz="1200" spc="-90" dirty="0" smtClean="0">
                          <a:solidFill>
                            <a:schemeClr val="tx1"/>
                          </a:solidFill>
                          <a:effectLst/>
                        </a:rPr>
                        <a:t> </a:t>
                      </a:r>
                      <a:r>
                        <a:rPr lang="en-US" sz="1200" spc="-10" dirty="0" smtClean="0">
                          <a:solidFill>
                            <a:schemeClr val="tx1"/>
                          </a:solidFill>
                          <a:effectLst/>
                        </a:rPr>
                        <a:t>200</a:t>
                      </a:r>
                      <a:r>
                        <a:rPr lang="en-US" sz="1200" dirty="0" smtClean="0">
                          <a:solidFill>
                            <a:schemeClr val="tx1"/>
                          </a:solidFill>
                          <a:effectLst/>
                        </a:rPr>
                        <a:t>4</a:t>
                      </a:r>
                      <a:r>
                        <a:rPr lang="en-US" sz="1200" spc="-90" dirty="0" smtClean="0">
                          <a:solidFill>
                            <a:schemeClr val="tx1"/>
                          </a:solidFill>
                          <a:effectLst/>
                        </a:rPr>
                        <a:t> </a:t>
                      </a:r>
                      <a:r>
                        <a:rPr lang="en-US" sz="1200" spc="-10" dirty="0" smtClean="0">
                          <a:solidFill>
                            <a:schemeClr val="tx1"/>
                          </a:solidFill>
                          <a:effectLst/>
                        </a:rPr>
                        <a:t>dollars</a:t>
                      </a:r>
                      <a:endParaRPr lang="en-US" sz="1200" dirty="0">
                        <a:solidFill>
                          <a:schemeClr val="tx1"/>
                        </a:solidFill>
                        <a:effectLst/>
                        <a:latin typeface="Calibri"/>
                        <a:ea typeface="Calibri"/>
                        <a:cs typeface="Times New Roman"/>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r>
              <a:tr h="491397">
                <a:tc gridSpan="4">
                  <a:txBody>
                    <a:bodyPr/>
                    <a:lstStyle/>
                    <a:p>
                      <a:pPr marL="114300" marR="502920">
                        <a:lnSpc>
                          <a:spcPts val="1000"/>
                        </a:lnSpc>
                        <a:spcBef>
                          <a:spcPts val="150"/>
                        </a:spcBef>
                        <a:spcAft>
                          <a:spcPts val="0"/>
                        </a:spcAft>
                      </a:pPr>
                      <a:endParaRPr lang="en-US" sz="900" dirty="0" smtClean="0">
                        <a:solidFill>
                          <a:schemeClr val="tx1"/>
                        </a:solidFill>
                        <a:effectLst/>
                      </a:endParaRPr>
                    </a:p>
                    <a:p>
                      <a:pPr marL="114300" marR="502920">
                        <a:lnSpc>
                          <a:spcPts val="1000"/>
                        </a:lnSpc>
                        <a:spcBef>
                          <a:spcPts val="150"/>
                        </a:spcBef>
                        <a:spcAft>
                          <a:spcPts val="0"/>
                        </a:spcAft>
                      </a:pPr>
                      <a:r>
                        <a:rPr lang="en-US" sz="1200" dirty="0" smtClean="0">
                          <a:solidFill>
                            <a:schemeClr val="tx1"/>
                          </a:solidFill>
                          <a:effectLst/>
                        </a:rPr>
                        <a:t>Indicative Estimates of State-level Savings by </a:t>
                      </a:r>
                      <a:r>
                        <a:rPr lang="en-US" sz="1200" spc="-40" dirty="0" smtClean="0">
                          <a:solidFill>
                            <a:schemeClr val="tx1"/>
                          </a:solidFill>
                          <a:effectLst/>
                        </a:rPr>
                        <a:t>P</a:t>
                      </a:r>
                      <a:r>
                        <a:rPr lang="en-US" sz="1200" dirty="0" smtClean="0">
                          <a:solidFill>
                            <a:schemeClr val="tx1"/>
                          </a:solidFill>
                          <a:effectLst/>
                        </a:rPr>
                        <a:t>ayer: </a:t>
                      </a:r>
                      <a:r>
                        <a:rPr lang="en-US" sz="1200" spc="-25" dirty="0" smtClean="0">
                          <a:solidFill>
                            <a:schemeClr val="tx1"/>
                          </a:solidFill>
                          <a:effectLst/>
                        </a:rPr>
                        <a:t>P</a:t>
                      </a:r>
                      <a:r>
                        <a:rPr lang="en-US" sz="1200" dirty="0" smtClean="0">
                          <a:solidFill>
                            <a:schemeClr val="tx1"/>
                          </a:solidFill>
                          <a:effectLst/>
                        </a:rPr>
                        <a:t>roportion of Net Savings for</a:t>
                      </a:r>
                      <a:r>
                        <a:rPr lang="en-US" sz="1200" spc="5" dirty="0" smtClean="0">
                          <a:solidFill>
                            <a:schemeClr val="tx1"/>
                          </a:solidFill>
                          <a:effectLst/>
                        </a:rPr>
                        <a:t> </a:t>
                      </a:r>
                      <a:r>
                        <a:rPr lang="en-US" sz="1200" dirty="0" smtClean="0">
                          <a:solidFill>
                            <a:schemeClr val="tx1"/>
                          </a:solidFill>
                          <a:effectLst/>
                        </a:rPr>
                        <a:t>an Investment </a:t>
                      </a:r>
                      <a:r>
                        <a:rPr lang="en-US" sz="1200" spc="-5" dirty="0" smtClean="0">
                          <a:solidFill>
                            <a:schemeClr val="tx1"/>
                          </a:solidFill>
                          <a:effectLst/>
                        </a:rPr>
                        <a:t>o</a:t>
                      </a:r>
                      <a:r>
                        <a:rPr lang="en-US" sz="1200" dirty="0" smtClean="0">
                          <a:solidFill>
                            <a:schemeClr val="tx1"/>
                          </a:solidFill>
                          <a:effectLst/>
                        </a:rPr>
                        <a:t>f</a:t>
                      </a:r>
                      <a:r>
                        <a:rPr lang="en-US" sz="1200" spc="15" dirty="0" smtClean="0">
                          <a:solidFill>
                            <a:schemeClr val="tx1"/>
                          </a:solidFill>
                          <a:effectLst/>
                        </a:rPr>
                        <a:t> </a:t>
                      </a:r>
                      <a:r>
                        <a:rPr lang="en-US" sz="1200" spc="-5" dirty="0" smtClean="0">
                          <a:solidFill>
                            <a:schemeClr val="tx1"/>
                          </a:solidFill>
                          <a:effectLst/>
                        </a:rPr>
                        <a:t>$1</a:t>
                      </a:r>
                      <a:r>
                        <a:rPr lang="en-US" sz="1200" dirty="0" smtClean="0">
                          <a:solidFill>
                            <a:schemeClr val="tx1"/>
                          </a:solidFill>
                          <a:effectLst/>
                        </a:rPr>
                        <a:t>0</a:t>
                      </a:r>
                      <a:r>
                        <a:rPr lang="en-US" sz="1200" spc="20" dirty="0" smtClean="0">
                          <a:solidFill>
                            <a:schemeClr val="tx1"/>
                          </a:solidFill>
                          <a:effectLst/>
                        </a:rPr>
                        <a:t> </a:t>
                      </a:r>
                      <a:r>
                        <a:rPr lang="en-US" sz="1200" spc="-40" dirty="0" smtClean="0">
                          <a:solidFill>
                            <a:schemeClr val="tx1"/>
                          </a:solidFill>
                          <a:effectLst/>
                        </a:rPr>
                        <a:t>P</a:t>
                      </a:r>
                      <a:r>
                        <a:rPr lang="en-US" sz="1200" dirty="0" smtClean="0">
                          <a:solidFill>
                            <a:schemeClr val="tx1"/>
                          </a:solidFill>
                          <a:effectLst/>
                        </a:rPr>
                        <a:t>er</a:t>
                      </a:r>
                      <a:r>
                        <a:rPr lang="en-US" sz="1200" spc="15" dirty="0" smtClean="0">
                          <a:solidFill>
                            <a:schemeClr val="tx1"/>
                          </a:solidFill>
                          <a:effectLst/>
                        </a:rPr>
                        <a:t> </a:t>
                      </a:r>
                      <a:r>
                        <a:rPr lang="en-US" sz="1200" spc="-40" dirty="0" smtClean="0">
                          <a:solidFill>
                            <a:schemeClr val="tx1"/>
                          </a:solidFill>
                          <a:effectLst/>
                        </a:rPr>
                        <a:t>P</a:t>
                      </a:r>
                      <a:r>
                        <a:rPr lang="en-US" sz="1200" dirty="0" smtClean="0">
                          <a:solidFill>
                            <a:schemeClr val="tx1"/>
                          </a:solidFill>
                          <a:effectLst/>
                        </a:rPr>
                        <a:t>e</a:t>
                      </a:r>
                      <a:r>
                        <a:rPr lang="en-US" sz="1200" spc="-5" dirty="0" smtClean="0">
                          <a:solidFill>
                            <a:schemeClr val="tx1"/>
                          </a:solidFill>
                          <a:effectLst/>
                        </a:rPr>
                        <a:t>rson</a:t>
                      </a:r>
                      <a:endParaRPr lang="en-US" sz="1200" dirty="0">
                        <a:solidFill>
                          <a:schemeClr val="tx1"/>
                        </a:solidFill>
                        <a:effectLst/>
                        <a:latin typeface="Calibri"/>
                        <a:ea typeface="Calibri"/>
                        <a:cs typeface="Times New Roman"/>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r>
              <a:tr h="302397">
                <a:tc>
                  <a:txBody>
                    <a:bodyPr/>
                    <a:lstStyle/>
                    <a:p>
                      <a:pPr marL="0" marR="0">
                        <a:spcBef>
                          <a:spcPts val="0"/>
                        </a:spcBef>
                        <a:spcAft>
                          <a:spcPts val="0"/>
                        </a:spcAft>
                      </a:pPr>
                      <a:r>
                        <a:rPr lang="en-US" sz="1100" dirty="0" smtClean="0">
                          <a:solidFill>
                            <a:schemeClr val="tx1"/>
                          </a:solidFill>
                          <a:effectLst/>
                        </a:rPr>
                        <a:t> </a:t>
                      </a:r>
                      <a:endParaRPr lang="en-US" sz="1100" dirty="0">
                        <a:solidFill>
                          <a:schemeClr val="tx1"/>
                        </a:solidFill>
                        <a:effectLst/>
                        <a:latin typeface="Calibri"/>
                        <a:ea typeface="Calibri"/>
                        <a:cs typeface="Times New Roman"/>
                      </a:endParaRPr>
                    </a:p>
                  </a:txBody>
                  <a:tcPr marL="0" marR="0" marT="0" marB="0"/>
                </a:tc>
                <a:tc>
                  <a:txBody>
                    <a:bodyPr/>
                    <a:lstStyle/>
                    <a:p>
                      <a:pPr marL="61595" marR="0">
                        <a:spcBef>
                          <a:spcPts val="105"/>
                        </a:spcBef>
                        <a:spcAft>
                          <a:spcPts val="0"/>
                        </a:spcAft>
                      </a:pPr>
                      <a:r>
                        <a:rPr lang="en-US" sz="1200" dirty="0">
                          <a:solidFill>
                            <a:schemeClr val="tx1"/>
                          </a:solidFill>
                          <a:effectLst/>
                        </a:rPr>
                        <a:t>1-2</a:t>
                      </a:r>
                      <a:r>
                        <a:rPr lang="en-US" sz="1200" spc="35" dirty="0">
                          <a:solidFill>
                            <a:schemeClr val="tx1"/>
                          </a:solidFill>
                          <a:effectLst/>
                        </a:rPr>
                        <a:t> </a:t>
                      </a:r>
                      <a:r>
                        <a:rPr lang="en-US" sz="1200" spc="-100" dirty="0">
                          <a:solidFill>
                            <a:schemeClr val="tx1"/>
                          </a:solidFill>
                          <a:effectLst/>
                        </a:rPr>
                        <a:t>Y</a:t>
                      </a:r>
                      <a:r>
                        <a:rPr lang="en-US" sz="1200" dirty="0">
                          <a:solidFill>
                            <a:schemeClr val="tx1"/>
                          </a:solidFill>
                          <a:effectLst/>
                        </a:rPr>
                        <a:t>ears</a:t>
                      </a:r>
                      <a:endParaRPr lang="en-US" sz="1200" dirty="0">
                        <a:solidFill>
                          <a:schemeClr val="tx1"/>
                        </a:solidFill>
                        <a:effectLst/>
                        <a:latin typeface="Calibri"/>
                        <a:ea typeface="Calibri"/>
                        <a:cs typeface="Times New Roman"/>
                      </a:endParaRPr>
                    </a:p>
                  </a:txBody>
                  <a:tcPr marL="0" marR="0" marT="0" marB="0"/>
                </a:tc>
                <a:tc>
                  <a:txBody>
                    <a:bodyPr/>
                    <a:lstStyle/>
                    <a:p>
                      <a:pPr marL="67945" marR="0">
                        <a:spcBef>
                          <a:spcPts val="105"/>
                        </a:spcBef>
                        <a:spcAft>
                          <a:spcPts val="0"/>
                        </a:spcAft>
                      </a:pPr>
                      <a:r>
                        <a:rPr lang="en-US" sz="1200">
                          <a:solidFill>
                            <a:schemeClr val="tx1"/>
                          </a:solidFill>
                          <a:effectLst/>
                        </a:rPr>
                        <a:t>5 </a:t>
                      </a:r>
                      <a:r>
                        <a:rPr lang="en-US" sz="1200" spc="-100">
                          <a:solidFill>
                            <a:schemeClr val="tx1"/>
                          </a:solidFill>
                          <a:effectLst/>
                        </a:rPr>
                        <a:t>Y</a:t>
                      </a:r>
                      <a:r>
                        <a:rPr lang="en-US" sz="1200">
                          <a:solidFill>
                            <a:schemeClr val="tx1"/>
                          </a:solidFill>
                          <a:effectLst/>
                        </a:rPr>
                        <a:t>ears</a:t>
                      </a:r>
                      <a:endParaRPr lang="en-US" sz="1200">
                        <a:solidFill>
                          <a:schemeClr val="tx1"/>
                        </a:solidFill>
                        <a:effectLst/>
                        <a:latin typeface="Calibri"/>
                        <a:ea typeface="Calibri"/>
                        <a:cs typeface="Times New Roman"/>
                      </a:endParaRPr>
                    </a:p>
                  </a:txBody>
                  <a:tcPr marL="0" marR="0" marT="0" marB="0"/>
                </a:tc>
                <a:tc>
                  <a:txBody>
                    <a:bodyPr/>
                    <a:lstStyle/>
                    <a:p>
                      <a:pPr marL="68580" marR="0">
                        <a:spcBef>
                          <a:spcPts val="105"/>
                        </a:spcBef>
                        <a:spcAft>
                          <a:spcPts val="0"/>
                        </a:spcAft>
                      </a:pPr>
                      <a:r>
                        <a:rPr lang="en-US" sz="1200" dirty="0">
                          <a:solidFill>
                            <a:schemeClr val="tx1"/>
                          </a:solidFill>
                          <a:effectLst/>
                        </a:rPr>
                        <a:t>10-20</a:t>
                      </a:r>
                      <a:r>
                        <a:rPr lang="en-US" sz="1200" spc="50" dirty="0">
                          <a:solidFill>
                            <a:schemeClr val="tx1"/>
                          </a:solidFill>
                          <a:effectLst/>
                        </a:rPr>
                        <a:t> </a:t>
                      </a:r>
                      <a:r>
                        <a:rPr lang="en-US" sz="1200" spc="-100" dirty="0">
                          <a:solidFill>
                            <a:schemeClr val="tx1"/>
                          </a:solidFill>
                          <a:effectLst/>
                        </a:rPr>
                        <a:t>Y</a:t>
                      </a:r>
                      <a:r>
                        <a:rPr lang="en-US" sz="1200" dirty="0">
                          <a:solidFill>
                            <a:schemeClr val="tx1"/>
                          </a:solidFill>
                          <a:effectLst/>
                        </a:rPr>
                        <a:t>ears</a:t>
                      </a:r>
                      <a:endParaRPr lang="en-US" sz="1200" dirty="0">
                        <a:solidFill>
                          <a:schemeClr val="tx1"/>
                        </a:solidFill>
                        <a:effectLst/>
                        <a:latin typeface="Calibri"/>
                        <a:ea typeface="Calibri"/>
                        <a:cs typeface="Times New Roman"/>
                      </a:endParaRPr>
                    </a:p>
                  </a:txBody>
                  <a:tcPr marL="0" marR="0" marT="0" marB="0"/>
                </a:tc>
              </a:tr>
              <a:tr h="566996">
                <a:tc>
                  <a:txBody>
                    <a:bodyPr/>
                    <a:lstStyle/>
                    <a:p>
                      <a:pPr marL="114300" marR="444500">
                        <a:lnSpc>
                          <a:spcPts val="1000"/>
                        </a:lnSpc>
                        <a:spcBef>
                          <a:spcPts val="150"/>
                        </a:spcBef>
                        <a:spcAft>
                          <a:spcPts val="0"/>
                        </a:spcAft>
                      </a:pPr>
                      <a:endParaRPr lang="en-US" sz="1200" spc="-5" dirty="0" smtClean="0">
                        <a:solidFill>
                          <a:schemeClr val="tx1"/>
                        </a:solidFill>
                        <a:effectLst/>
                      </a:endParaRPr>
                    </a:p>
                    <a:p>
                      <a:pPr marL="114300" marR="444500">
                        <a:lnSpc>
                          <a:spcPts val="1000"/>
                        </a:lnSpc>
                        <a:spcBef>
                          <a:spcPts val="150"/>
                        </a:spcBef>
                        <a:spcAft>
                          <a:spcPts val="0"/>
                        </a:spcAft>
                      </a:pPr>
                      <a:r>
                        <a:rPr lang="en-US" sz="1200" spc="-5" dirty="0" smtClean="0">
                          <a:solidFill>
                            <a:schemeClr val="tx1"/>
                          </a:solidFill>
                          <a:effectLst/>
                        </a:rPr>
                        <a:t>Medicar</a:t>
                      </a:r>
                      <a:r>
                        <a:rPr lang="en-US" sz="1200" dirty="0" smtClean="0">
                          <a:solidFill>
                            <a:schemeClr val="tx1"/>
                          </a:solidFill>
                          <a:effectLst/>
                        </a:rPr>
                        <a:t>e</a:t>
                      </a:r>
                      <a:r>
                        <a:rPr lang="en-US" sz="1200" spc="-20" dirty="0" smtClean="0">
                          <a:solidFill>
                            <a:schemeClr val="tx1"/>
                          </a:solidFill>
                          <a:effectLst/>
                        </a:rPr>
                        <a:t> </a:t>
                      </a:r>
                      <a:r>
                        <a:rPr lang="en-US" sz="1200" spc="-5" dirty="0" smtClean="0">
                          <a:solidFill>
                            <a:schemeClr val="tx1"/>
                          </a:solidFill>
                          <a:effectLst/>
                        </a:rPr>
                        <a:t>Ne</a:t>
                      </a:r>
                      <a:r>
                        <a:rPr lang="en-US" sz="1200" dirty="0" smtClean="0">
                          <a:solidFill>
                            <a:schemeClr val="tx1"/>
                          </a:solidFill>
                          <a:effectLst/>
                        </a:rPr>
                        <a:t>t</a:t>
                      </a:r>
                      <a:r>
                        <a:rPr lang="en-US" sz="1200" spc="-20" dirty="0" smtClean="0">
                          <a:solidFill>
                            <a:schemeClr val="tx1"/>
                          </a:solidFill>
                          <a:effectLst/>
                        </a:rPr>
                        <a:t> </a:t>
                      </a:r>
                      <a:r>
                        <a:rPr lang="en-US" sz="1200" spc="-10" dirty="0" smtClean="0">
                          <a:solidFill>
                            <a:schemeClr val="tx1"/>
                          </a:solidFill>
                          <a:effectLst/>
                        </a:rPr>
                        <a:t>Savings</a:t>
                      </a:r>
                      <a:r>
                        <a:rPr lang="en-US" sz="1200" spc="-5" dirty="0" smtClean="0">
                          <a:solidFill>
                            <a:schemeClr val="tx1"/>
                          </a:solidFill>
                          <a:effectLst/>
                        </a:rPr>
                        <a:t> (proportio</a:t>
                      </a:r>
                      <a:r>
                        <a:rPr lang="en-US" sz="1200" dirty="0" smtClean="0">
                          <a:solidFill>
                            <a:schemeClr val="tx1"/>
                          </a:solidFill>
                          <a:effectLst/>
                        </a:rPr>
                        <a:t>n</a:t>
                      </a:r>
                      <a:r>
                        <a:rPr lang="en-US" sz="1200" spc="85" dirty="0" smtClean="0">
                          <a:solidFill>
                            <a:schemeClr val="tx1"/>
                          </a:solidFill>
                          <a:effectLst/>
                        </a:rPr>
                        <a:t> </a:t>
                      </a:r>
                      <a:r>
                        <a:rPr lang="en-US" sz="1200" spc="-5" dirty="0" smtClean="0">
                          <a:solidFill>
                            <a:schemeClr val="tx1"/>
                          </a:solidFill>
                          <a:effectLst/>
                        </a:rPr>
                        <a:t>o</a:t>
                      </a:r>
                      <a:r>
                        <a:rPr lang="en-US" sz="1200" dirty="0" smtClean="0">
                          <a:solidFill>
                            <a:schemeClr val="tx1"/>
                          </a:solidFill>
                          <a:effectLst/>
                        </a:rPr>
                        <a:t>f</a:t>
                      </a:r>
                      <a:r>
                        <a:rPr lang="en-US" sz="1200" spc="85" dirty="0" smtClean="0">
                          <a:solidFill>
                            <a:schemeClr val="tx1"/>
                          </a:solidFill>
                          <a:effectLst/>
                        </a:rPr>
                        <a:t> </a:t>
                      </a:r>
                      <a:r>
                        <a:rPr lang="en-US" sz="1200" spc="-5" dirty="0" smtClean="0">
                          <a:solidFill>
                            <a:schemeClr val="tx1"/>
                          </a:solidFill>
                          <a:effectLst/>
                        </a:rPr>
                        <a:t>ne</a:t>
                      </a:r>
                      <a:r>
                        <a:rPr lang="en-US" sz="1200" dirty="0" smtClean="0">
                          <a:solidFill>
                            <a:schemeClr val="tx1"/>
                          </a:solidFill>
                          <a:effectLst/>
                        </a:rPr>
                        <a:t>t</a:t>
                      </a:r>
                      <a:r>
                        <a:rPr lang="en-US" sz="1200" spc="85" dirty="0" smtClean="0">
                          <a:solidFill>
                            <a:schemeClr val="tx1"/>
                          </a:solidFill>
                          <a:effectLst/>
                        </a:rPr>
                        <a:t> </a:t>
                      </a:r>
                      <a:r>
                        <a:rPr lang="en-US" sz="1200" spc="-10" dirty="0" smtClean="0">
                          <a:solidFill>
                            <a:schemeClr val="tx1"/>
                          </a:solidFill>
                          <a:effectLst/>
                        </a:rPr>
                        <a:t>savings)</a:t>
                      </a:r>
                      <a:endParaRPr lang="en-US" sz="1200" dirty="0">
                        <a:solidFill>
                          <a:schemeClr val="tx1"/>
                        </a:solidFill>
                        <a:effectLst/>
                        <a:latin typeface="Calibri"/>
                        <a:ea typeface="Calibri"/>
                        <a:cs typeface="Times New Roman"/>
                      </a:endParaRPr>
                    </a:p>
                  </a:txBody>
                  <a:tcPr marL="0" marR="0" marT="0" marB="0"/>
                </a:tc>
                <a:tc>
                  <a:txBody>
                    <a:bodyPr/>
                    <a:lstStyle/>
                    <a:p>
                      <a:pPr marL="61595" marR="0">
                        <a:spcBef>
                          <a:spcPts val="105"/>
                        </a:spcBef>
                        <a:spcAft>
                          <a:spcPts val="0"/>
                        </a:spcAft>
                      </a:pPr>
                      <a:r>
                        <a:rPr lang="en-US" sz="1200" spc="-5" dirty="0">
                          <a:solidFill>
                            <a:schemeClr val="tx1"/>
                          </a:solidFill>
                          <a:effectLst/>
                        </a:rPr>
                        <a:t>$8,040,000</a:t>
                      </a:r>
                      <a:endParaRPr lang="en-US" sz="1200" dirty="0">
                        <a:solidFill>
                          <a:schemeClr val="tx1"/>
                        </a:solidFill>
                        <a:effectLst/>
                        <a:latin typeface="Calibri"/>
                        <a:ea typeface="Calibri"/>
                        <a:cs typeface="Times New Roman"/>
                      </a:endParaRPr>
                    </a:p>
                  </a:txBody>
                  <a:tcPr marL="0" marR="0" marT="0" marB="0"/>
                </a:tc>
                <a:tc>
                  <a:txBody>
                    <a:bodyPr/>
                    <a:lstStyle/>
                    <a:p>
                      <a:pPr marL="67945" marR="0">
                        <a:spcBef>
                          <a:spcPts val="105"/>
                        </a:spcBef>
                        <a:spcAft>
                          <a:spcPts val="0"/>
                        </a:spcAft>
                      </a:pPr>
                      <a:r>
                        <a:rPr lang="en-US" sz="1200" spc="-5">
                          <a:solidFill>
                            <a:schemeClr val="tx1"/>
                          </a:solidFill>
                          <a:effectLst/>
                        </a:rPr>
                        <a:t>$49,600,000</a:t>
                      </a:r>
                      <a:endParaRPr lang="en-US" sz="1200">
                        <a:solidFill>
                          <a:schemeClr val="tx1"/>
                        </a:solidFill>
                        <a:effectLst/>
                        <a:latin typeface="Calibri"/>
                        <a:ea typeface="Calibri"/>
                        <a:cs typeface="Times New Roman"/>
                      </a:endParaRPr>
                    </a:p>
                  </a:txBody>
                  <a:tcPr marL="0" marR="0" marT="0" marB="0"/>
                </a:tc>
                <a:tc>
                  <a:txBody>
                    <a:bodyPr/>
                    <a:lstStyle/>
                    <a:p>
                      <a:pPr marL="68580" marR="0">
                        <a:spcBef>
                          <a:spcPts val="105"/>
                        </a:spcBef>
                        <a:spcAft>
                          <a:spcPts val="0"/>
                        </a:spcAft>
                      </a:pPr>
                      <a:r>
                        <a:rPr lang="en-US" sz="1200" spc="-5" dirty="0">
                          <a:solidFill>
                            <a:schemeClr val="tx1"/>
                          </a:solidFill>
                          <a:effectLst/>
                        </a:rPr>
                        <a:t>$55,400,000</a:t>
                      </a:r>
                      <a:endParaRPr lang="en-US" sz="1200" dirty="0">
                        <a:solidFill>
                          <a:schemeClr val="tx1"/>
                        </a:solidFill>
                        <a:effectLst/>
                        <a:latin typeface="Calibri"/>
                        <a:ea typeface="Calibri"/>
                        <a:cs typeface="Times New Roman"/>
                      </a:endParaRPr>
                    </a:p>
                  </a:txBody>
                  <a:tcPr marL="0" marR="0" marT="0" marB="0"/>
                </a:tc>
              </a:tr>
              <a:tr h="491397">
                <a:tc>
                  <a:txBody>
                    <a:bodyPr/>
                    <a:lstStyle/>
                    <a:p>
                      <a:pPr marL="114300" marR="68580">
                        <a:lnSpc>
                          <a:spcPts val="1000"/>
                        </a:lnSpc>
                        <a:spcBef>
                          <a:spcPts val="150"/>
                        </a:spcBef>
                        <a:spcAft>
                          <a:spcPts val="0"/>
                        </a:spcAft>
                      </a:pPr>
                      <a:endParaRPr lang="en-US" sz="1200" spc="-20" dirty="0" smtClean="0">
                        <a:solidFill>
                          <a:schemeClr val="tx1"/>
                        </a:solidFill>
                        <a:effectLst/>
                      </a:endParaRPr>
                    </a:p>
                    <a:p>
                      <a:pPr marL="114300" marR="68580">
                        <a:lnSpc>
                          <a:spcPts val="1000"/>
                        </a:lnSpc>
                        <a:spcBef>
                          <a:spcPts val="150"/>
                        </a:spcBef>
                        <a:spcAft>
                          <a:spcPts val="0"/>
                        </a:spcAft>
                      </a:pPr>
                      <a:r>
                        <a:rPr lang="en-US" sz="1200" spc="-20" dirty="0" smtClean="0">
                          <a:solidFill>
                            <a:schemeClr val="tx1"/>
                          </a:solidFill>
                          <a:effectLst/>
                        </a:rPr>
                        <a:t>M</a:t>
                      </a:r>
                      <a:r>
                        <a:rPr lang="en-US" sz="1200" spc="-25" dirty="0" smtClean="0">
                          <a:solidFill>
                            <a:schemeClr val="tx1"/>
                          </a:solidFill>
                          <a:effectLst/>
                        </a:rPr>
                        <a:t>e</a:t>
                      </a:r>
                      <a:r>
                        <a:rPr lang="en-US" sz="1200" spc="-20" dirty="0" smtClean="0">
                          <a:solidFill>
                            <a:schemeClr val="tx1"/>
                          </a:solidFill>
                          <a:effectLst/>
                        </a:rPr>
                        <a:t>di</a:t>
                      </a:r>
                      <a:r>
                        <a:rPr lang="en-US" sz="1200" spc="-25" dirty="0" smtClean="0">
                          <a:solidFill>
                            <a:schemeClr val="tx1"/>
                          </a:solidFill>
                          <a:effectLst/>
                        </a:rPr>
                        <a:t>ca</a:t>
                      </a:r>
                      <a:r>
                        <a:rPr lang="en-US" sz="1200" spc="-20" dirty="0" smtClean="0">
                          <a:solidFill>
                            <a:schemeClr val="tx1"/>
                          </a:solidFill>
                          <a:effectLst/>
                        </a:rPr>
                        <a:t>i</a:t>
                      </a:r>
                      <a:r>
                        <a:rPr lang="en-US" sz="1200" dirty="0" smtClean="0">
                          <a:solidFill>
                            <a:schemeClr val="tx1"/>
                          </a:solidFill>
                          <a:effectLst/>
                        </a:rPr>
                        <a:t>d</a:t>
                      </a:r>
                      <a:r>
                        <a:rPr lang="en-US" sz="1200" spc="-50" dirty="0" smtClean="0">
                          <a:solidFill>
                            <a:schemeClr val="tx1"/>
                          </a:solidFill>
                          <a:effectLst/>
                        </a:rPr>
                        <a:t> </a:t>
                      </a:r>
                      <a:r>
                        <a:rPr lang="en-US" sz="1200" spc="-20" dirty="0" smtClean="0">
                          <a:solidFill>
                            <a:schemeClr val="tx1"/>
                          </a:solidFill>
                          <a:effectLst/>
                        </a:rPr>
                        <a:t>N</a:t>
                      </a:r>
                      <a:r>
                        <a:rPr lang="en-US" sz="1200" spc="-25" dirty="0" smtClean="0">
                          <a:solidFill>
                            <a:schemeClr val="tx1"/>
                          </a:solidFill>
                          <a:effectLst/>
                        </a:rPr>
                        <a:t>e</a:t>
                      </a:r>
                      <a:r>
                        <a:rPr lang="en-US" sz="1200" dirty="0" smtClean="0">
                          <a:solidFill>
                            <a:schemeClr val="tx1"/>
                          </a:solidFill>
                          <a:effectLst/>
                        </a:rPr>
                        <a:t>t</a:t>
                      </a:r>
                      <a:r>
                        <a:rPr lang="en-US" sz="1200" spc="-50" dirty="0" smtClean="0">
                          <a:solidFill>
                            <a:schemeClr val="tx1"/>
                          </a:solidFill>
                          <a:effectLst/>
                        </a:rPr>
                        <a:t> </a:t>
                      </a:r>
                      <a:r>
                        <a:rPr lang="en-US" sz="1200" spc="-30" dirty="0" smtClean="0">
                          <a:solidFill>
                            <a:schemeClr val="tx1"/>
                          </a:solidFill>
                          <a:effectLst/>
                        </a:rPr>
                        <a:t>S</a:t>
                      </a:r>
                      <a:r>
                        <a:rPr lang="en-US" sz="1200" spc="-25" dirty="0" smtClean="0">
                          <a:solidFill>
                            <a:schemeClr val="tx1"/>
                          </a:solidFill>
                          <a:effectLst/>
                        </a:rPr>
                        <a:t>av</a:t>
                      </a:r>
                      <a:r>
                        <a:rPr lang="en-US" sz="1200" spc="-20" dirty="0" smtClean="0">
                          <a:solidFill>
                            <a:schemeClr val="tx1"/>
                          </a:solidFill>
                          <a:effectLst/>
                        </a:rPr>
                        <a:t>i</a:t>
                      </a:r>
                      <a:r>
                        <a:rPr lang="en-US" sz="1200" spc="-25" dirty="0" smtClean="0">
                          <a:solidFill>
                            <a:schemeClr val="tx1"/>
                          </a:solidFill>
                          <a:effectLst/>
                        </a:rPr>
                        <a:t>ng</a:t>
                      </a:r>
                      <a:r>
                        <a:rPr lang="en-US" sz="1200" dirty="0" smtClean="0">
                          <a:solidFill>
                            <a:schemeClr val="tx1"/>
                          </a:solidFill>
                          <a:effectLst/>
                        </a:rPr>
                        <a:t>s</a:t>
                      </a:r>
                      <a:r>
                        <a:rPr lang="en-US" sz="1200" spc="-50" dirty="0" smtClean="0">
                          <a:solidFill>
                            <a:schemeClr val="tx1"/>
                          </a:solidFill>
                          <a:effectLst/>
                        </a:rPr>
                        <a:t> </a:t>
                      </a:r>
                      <a:r>
                        <a:rPr lang="en-US" sz="1200" spc="-20" dirty="0" smtClean="0">
                          <a:solidFill>
                            <a:schemeClr val="tx1"/>
                          </a:solidFill>
                          <a:effectLst/>
                        </a:rPr>
                        <a:t>(f</a:t>
                      </a:r>
                      <a:r>
                        <a:rPr lang="en-US" sz="1200" spc="-25" dirty="0" smtClean="0">
                          <a:solidFill>
                            <a:schemeClr val="tx1"/>
                          </a:solidFill>
                          <a:effectLst/>
                        </a:rPr>
                        <a:t>e</a:t>
                      </a:r>
                      <a:r>
                        <a:rPr lang="en-US" sz="1200" spc="-20" dirty="0" smtClean="0">
                          <a:solidFill>
                            <a:schemeClr val="tx1"/>
                          </a:solidFill>
                          <a:effectLst/>
                        </a:rPr>
                        <a:t>d</a:t>
                      </a:r>
                      <a:r>
                        <a:rPr lang="en-US" sz="1200" spc="-25" dirty="0" smtClean="0">
                          <a:solidFill>
                            <a:schemeClr val="tx1"/>
                          </a:solidFill>
                          <a:effectLst/>
                        </a:rPr>
                        <a:t>e</a:t>
                      </a:r>
                      <a:r>
                        <a:rPr lang="en-US" sz="1200" spc="-20" dirty="0" smtClean="0">
                          <a:solidFill>
                            <a:schemeClr val="tx1"/>
                          </a:solidFill>
                          <a:effectLst/>
                        </a:rPr>
                        <a:t>r</a:t>
                      </a:r>
                      <a:r>
                        <a:rPr lang="en-US" sz="1200" spc="-25" dirty="0" smtClean="0">
                          <a:solidFill>
                            <a:schemeClr val="tx1"/>
                          </a:solidFill>
                          <a:effectLst/>
                        </a:rPr>
                        <a:t>a</a:t>
                      </a:r>
                      <a:r>
                        <a:rPr lang="en-US" sz="1200" dirty="0" smtClean="0">
                          <a:solidFill>
                            <a:schemeClr val="tx1"/>
                          </a:solidFill>
                          <a:effectLst/>
                        </a:rPr>
                        <a:t>l</a:t>
                      </a:r>
                      <a:r>
                        <a:rPr lang="en-US" sz="1200" spc="-50" dirty="0" smtClean="0">
                          <a:solidFill>
                            <a:schemeClr val="tx1"/>
                          </a:solidFill>
                          <a:effectLst/>
                        </a:rPr>
                        <a:t> </a:t>
                      </a:r>
                      <a:r>
                        <a:rPr lang="en-US" sz="1200" spc="-25" dirty="0" smtClean="0">
                          <a:solidFill>
                            <a:schemeClr val="tx1"/>
                          </a:solidFill>
                          <a:effectLst/>
                        </a:rPr>
                        <a:t>s</a:t>
                      </a:r>
                      <a:r>
                        <a:rPr lang="en-US" sz="1200" spc="-20" dirty="0" smtClean="0">
                          <a:solidFill>
                            <a:schemeClr val="tx1"/>
                          </a:solidFill>
                          <a:effectLst/>
                        </a:rPr>
                        <a:t>h</a:t>
                      </a:r>
                      <a:r>
                        <a:rPr lang="en-US" sz="1200" spc="-25" dirty="0" smtClean="0">
                          <a:solidFill>
                            <a:schemeClr val="tx1"/>
                          </a:solidFill>
                          <a:effectLst/>
                        </a:rPr>
                        <a:t>a</a:t>
                      </a:r>
                      <a:r>
                        <a:rPr lang="en-US" sz="1200" spc="-20" dirty="0" smtClean="0">
                          <a:solidFill>
                            <a:schemeClr val="tx1"/>
                          </a:solidFill>
                          <a:effectLst/>
                        </a:rPr>
                        <a:t>r</a:t>
                      </a:r>
                      <a:r>
                        <a:rPr lang="en-US" sz="1200" spc="-25" dirty="0" smtClean="0">
                          <a:solidFill>
                            <a:schemeClr val="tx1"/>
                          </a:solidFill>
                          <a:effectLst/>
                        </a:rPr>
                        <a:t>e</a:t>
                      </a:r>
                      <a:r>
                        <a:rPr lang="en-US" sz="1200" dirty="0" smtClean="0">
                          <a:solidFill>
                            <a:schemeClr val="tx1"/>
                          </a:solidFill>
                          <a:effectLst/>
                        </a:rPr>
                        <a:t>) </a:t>
                      </a:r>
                      <a:r>
                        <a:rPr lang="en-US" sz="1200" spc="-20" dirty="0" smtClean="0">
                          <a:solidFill>
                            <a:schemeClr val="tx1"/>
                          </a:solidFill>
                          <a:effectLst/>
                        </a:rPr>
                        <a:t>(proportio</a:t>
                      </a:r>
                      <a:r>
                        <a:rPr lang="en-US" sz="1200" dirty="0" smtClean="0">
                          <a:solidFill>
                            <a:schemeClr val="tx1"/>
                          </a:solidFill>
                          <a:effectLst/>
                        </a:rPr>
                        <a:t>n</a:t>
                      </a:r>
                      <a:r>
                        <a:rPr lang="en-US" sz="1200" spc="50" dirty="0" smtClean="0">
                          <a:solidFill>
                            <a:schemeClr val="tx1"/>
                          </a:solidFill>
                          <a:effectLst/>
                        </a:rPr>
                        <a:t> </a:t>
                      </a:r>
                      <a:r>
                        <a:rPr lang="en-US" sz="1200" spc="-20" dirty="0" smtClean="0">
                          <a:solidFill>
                            <a:schemeClr val="tx1"/>
                          </a:solidFill>
                          <a:effectLst/>
                        </a:rPr>
                        <a:t>o</a:t>
                      </a:r>
                      <a:r>
                        <a:rPr lang="en-US" sz="1200" dirty="0" smtClean="0">
                          <a:solidFill>
                            <a:schemeClr val="tx1"/>
                          </a:solidFill>
                          <a:effectLst/>
                        </a:rPr>
                        <a:t>f</a:t>
                      </a:r>
                      <a:r>
                        <a:rPr lang="en-US" sz="1200" spc="50" dirty="0" smtClean="0">
                          <a:solidFill>
                            <a:schemeClr val="tx1"/>
                          </a:solidFill>
                          <a:effectLst/>
                        </a:rPr>
                        <a:t> </a:t>
                      </a:r>
                      <a:r>
                        <a:rPr lang="en-US" sz="1200" spc="-20" dirty="0" smtClean="0">
                          <a:solidFill>
                            <a:schemeClr val="tx1"/>
                          </a:solidFill>
                          <a:effectLst/>
                        </a:rPr>
                        <a:t>ne</a:t>
                      </a:r>
                      <a:r>
                        <a:rPr lang="en-US" sz="1200" dirty="0" smtClean="0">
                          <a:solidFill>
                            <a:schemeClr val="tx1"/>
                          </a:solidFill>
                          <a:effectLst/>
                        </a:rPr>
                        <a:t>t</a:t>
                      </a:r>
                      <a:r>
                        <a:rPr lang="en-US" sz="1200" spc="50" dirty="0" smtClean="0">
                          <a:solidFill>
                            <a:schemeClr val="tx1"/>
                          </a:solidFill>
                          <a:effectLst/>
                        </a:rPr>
                        <a:t> </a:t>
                      </a:r>
                      <a:r>
                        <a:rPr lang="en-US" sz="1200" spc="-25" dirty="0" smtClean="0">
                          <a:solidFill>
                            <a:schemeClr val="tx1"/>
                          </a:solidFill>
                          <a:effectLst/>
                        </a:rPr>
                        <a:t>savings)</a:t>
                      </a:r>
                      <a:endParaRPr lang="en-US" sz="1200" dirty="0">
                        <a:solidFill>
                          <a:schemeClr val="tx1"/>
                        </a:solidFill>
                        <a:effectLst/>
                        <a:latin typeface="Calibri"/>
                        <a:ea typeface="Calibri"/>
                        <a:cs typeface="Times New Roman"/>
                      </a:endParaRPr>
                    </a:p>
                  </a:txBody>
                  <a:tcPr marL="0" marR="0" marT="0" marB="0"/>
                </a:tc>
                <a:tc>
                  <a:txBody>
                    <a:bodyPr/>
                    <a:lstStyle/>
                    <a:p>
                      <a:pPr marL="61595" marR="0">
                        <a:spcBef>
                          <a:spcPts val="105"/>
                        </a:spcBef>
                        <a:spcAft>
                          <a:spcPts val="0"/>
                        </a:spcAft>
                      </a:pPr>
                      <a:r>
                        <a:rPr lang="en-US" sz="1200" spc="-5" dirty="0">
                          <a:solidFill>
                            <a:schemeClr val="tx1"/>
                          </a:solidFill>
                          <a:effectLst/>
                        </a:rPr>
                        <a:t>$1,960,000</a:t>
                      </a:r>
                      <a:endParaRPr lang="en-US" sz="1200" dirty="0">
                        <a:solidFill>
                          <a:schemeClr val="tx1"/>
                        </a:solidFill>
                        <a:effectLst/>
                        <a:latin typeface="Calibri"/>
                        <a:ea typeface="Calibri"/>
                        <a:cs typeface="Times New Roman"/>
                      </a:endParaRPr>
                    </a:p>
                  </a:txBody>
                  <a:tcPr marL="0" marR="0" marT="0" marB="0"/>
                </a:tc>
                <a:tc>
                  <a:txBody>
                    <a:bodyPr/>
                    <a:lstStyle/>
                    <a:p>
                      <a:pPr marL="67945" marR="0">
                        <a:spcBef>
                          <a:spcPts val="105"/>
                        </a:spcBef>
                        <a:spcAft>
                          <a:spcPts val="0"/>
                        </a:spcAft>
                      </a:pPr>
                      <a:r>
                        <a:rPr lang="en-US" sz="1200" spc="-5" dirty="0">
                          <a:solidFill>
                            <a:schemeClr val="tx1"/>
                          </a:solidFill>
                          <a:effectLst/>
                        </a:rPr>
                        <a:t>$12,100,000</a:t>
                      </a:r>
                      <a:endParaRPr lang="en-US" sz="1200" dirty="0">
                        <a:solidFill>
                          <a:schemeClr val="tx1"/>
                        </a:solidFill>
                        <a:effectLst/>
                        <a:latin typeface="Calibri"/>
                        <a:ea typeface="Calibri"/>
                        <a:cs typeface="Times New Roman"/>
                      </a:endParaRPr>
                    </a:p>
                  </a:txBody>
                  <a:tcPr marL="0" marR="0" marT="0" marB="0"/>
                </a:tc>
                <a:tc>
                  <a:txBody>
                    <a:bodyPr/>
                    <a:lstStyle/>
                    <a:p>
                      <a:pPr marL="68580" marR="0">
                        <a:spcBef>
                          <a:spcPts val="105"/>
                        </a:spcBef>
                        <a:spcAft>
                          <a:spcPts val="0"/>
                        </a:spcAft>
                      </a:pPr>
                      <a:r>
                        <a:rPr lang="en-US" sz="1200" spc="-5" dirty="0">
                          <a:solidFill>
                            <a:schemeClr val="tx1"/>
                          </a:solidFill>
                          <a:effectLst/>
                        </a:rPr>
                        <a:t>$13,500,000</a:t>
                      </a:r>
                      <a:endParaRPr lang="en-US" sz="1200" dirty="0">
                        <a:solidFill>
                          <a:schemeClr val="tx1"/>
                        </a:solidFill>
                        <a:effectLst/>
                        <a:latin typeface="Calibri"/>
                        <a:ea typeface="Calibri"/>
                        <a:cs typeface="Times New Roman"/>
                      </a:endParaRPr>
                    </a:p>
                  </a:txBody>
                  <a:tcPr marL="0" marR="0" marT="0" marB="0"/>
                </a:tc>
              </a:tr>
              <a:tr h="491397">
                <a:tc>
                  <a:txBody>
                    <a:bodyPr/>
                    <a:lstStyle/>
                    <a:p>
                      <a:pPr marL="114300" marR="0">
                        <a:lnSpc>
                          <a:spcPts val="1000"/>
                        </a:lnSpc>
                        <a:spcBef>
                          <a:spcPts val="150"/>
                        </a:spcBef>
                        <a:spcAft>
                          <a:spcPts val="0"/>
                        </a:spcAft>
                      </a:pPr>
                      <a:endParaRPr lang="en-US" sz="1200" spc="-15" dirty="0" smtClean="0">
                        <a:solidFill>
                          <a:schemeClr val="tx1"/>
                        </a:solidFill>
                        <a:effectLst/>
                      </a:endParaRPr>
                    </a:p>
                    <a:p>
                      <a:pPr marL="114300" marR="0">
                        <a:lnSpc>
                          <a:spcPts val="1000"/>
                        </a:lnSpc>
                        <a:spcBef>
                          <a:spcPts val="150"/>
                        </a:spcBef>
                        <a:spcAft>
                          <a:spcPts val="0"/>
                        </a:spcAft>
                      </a:pPr>
                      <a:r>
                        <a:rPr lang="en-US" sz="1200" spc="-15" dirty="0" smtClean="0">
                          <a:solidFill>
                            <a:schemeClr val="tx1"/>
                          </a:solidFill>
                          <a:effectLst/>
                        </a:rPr>
                        <a:t>Medicai</a:t>
                      </a:r>
                      <a:r>
                        <a:rPr lang="en-US" sz="1200" dirty="0" smtClean="0">
                          <a:solidFill>
                            <a:schemeClr val="tx1"/>
                          </a:solidFill>
                          <a:effectLst/>
                        </a:rPr>
                        <a:t>d</a:t>
                      </a:r>
                      <a:r>
                        <a:rPr lang="en-US" sz="1200" spc="-50" dirty="0" smtClean="0">
                          <a:solidFill>
                            <a:schemeClr val="tx1"/>
                          </a:solidFill>
                          <a:effectLst/>
                        </a:rPr>
                        <a:t> </a:t>
                      </a:r>
                      <a:r>
                        <a:rPr lang="en-US" sz="1200" spc="-15" dirty="0" smtClean="0">
                          <a:solidFill>
                            <a:schemeClr val="tx1"/>
                          </a:solidFill>
                          <a:effectLst/>
                        </a:rPr>
                        <a:t>Ne</a:t>
                      </a:r>
                      <a:r>
                        <a:rPr lang="en-US" sz="1200" dirty="0" smtClean="0">
                          <a:solidFill>
                            <a:schemeClr val="tx1"/>
                          </a:solidFill>
                          <a:effectLst/>
                        </a:rPr>
                        <a:t>t</a:t>
                      </a:r>
                      <a:r>
                        <a:rPr lang="en-US" sz="1200" spc="-45" dirty="0" smtClean="0">
                          <a:solidFill>
                            <a:schemeClr val="tx1"/>
                          </a:solidFill>
                          <a:effectLst/>
                        </a:rPr>
                        <a:t> </a:t>
                      </a:r>
                      <a:r>
                        <a:rPr lang="en-US" sz="1200" spc="-20" dirty="0" smtClean="0">
                          <a:solidFill>
                            <a:schemeClr val="tx1"/>
                          </a:solidFill>
                          <a:effectLst/>
                        </a:rPr>
                        <a:t>Saving</a:t>
                      </a:r>
                      <a:r>
                        <a:rPr lang="en-US" sz="1200" dirty="0" smtClean="0">
                          <a:solidFill>
                            <a:schemeClr val="tx1"/>
                          </a:solidFill>
                          <a:effectLst/>
                        </a:rPr>
                        <a:t>s</a:t>
                      </a:r>
                      <a:r>
                        <a:rPr lang="en-US" sz="1200" spc="-50" dirty="0" smtClean="0">
                          <a:solidFill>
                            <a:schemeClr val="tx1"/>
                          </a:solidFill>
                          <a:effectLst/>
                        </a:rPr>
                        <a:t> </a:t>
                      </a:r>
                      <a:r>
                        <a:rPr lang="en-US" sz="1200" spc="-15" dirty="0" smtClean="0">
                          <a:solidFill>
                            <a:schemeClr val="tx1"/>
                          </a:solidFill>
                          <a:effectLst/>
                        </a:rPr>
                        <a:t>(stat</a:t>
                      </a:r>
                      <a:r>
                        <a:rPr lang="en-US" sz="1200" dirty="0" smtClean="0">
                          <a:solidFill>
                            <a:schemeClr val="tx1"/>
                          </a:solidFill>
                          <a:effectLst/>
                        </a:rPr>
                        <a:t>e</a:t>
                      </a:r>
                      <a:r>
                        <a:rPr lang="en-US" sz="1200" spc="-45" dirty="0" smtClean="0">
                          <a:solidFill>
                            <a:schemeClr val="tx1"/>
                          </a:solidFill>
                          <a:effectLst/>
                        </a:rPr>
                        <a:t> </a:t>
                      </a:r>
                      <a:r>
                        <a:rPr lang="en-US" sz="1200" spc="-20" dirty="0" smtClean="0">
                          <a:solidFill>
                            <a:schemeClr val="tx1"/>
                          </a:solidFill>
                          <a:effectLst/>
                        </a:rPr>
                        <a:t>share)</a:t>
                      </a:r>
                      <a:r>
                        <a:rPr lang="en-US" sz="1200" spc="-15" dirty="0" smtClean="0">
                          <a:solidFill>
                            <a:schemeClr val="tx1"/>
                          </a:solidFill>
                          <a:effectLst/>
                        </a:rPr>
                        <a:t> (proportio</a:t>
                      </a:r>
                      <a:r>
                        <a:rPr lang="en-US" sz="1200" dirty="0" smtClean="0">
                          <a:solidFill>
                            <a:schemeClr val="tx1"/>
                          </a:solidFill>
                          <a:effectLst/>
                        </a:rPr>
                        <a:t>n</a:t>
                      </a:r>
                      <a:r>
                        <a:rPr lang="en-US" sz="1200" spc="60" dirty="0" smtClean="0">
                          <a:solidFill>
                            <a:schemeClr val="tx1"/>
                          </a:solidFill>
                          <a:effectLst/>
                        </a:rPr>
                        <a:t> </a:t>
                      </a:r>
                      <a:r>
                        <a:rPr lang="en-US" sz="1200" spc="-15" dirty="0" smtClean="0">
                          <a:solidFill>
                            <a:schemeClr val="tx1"/>
                          </a:solidFill>
                          <a:effectLst/>
                        </a:rPr>
                        <a:t>o</a:t>
                      </a:r>
                      <a:r>
                        <a:rPr lang="en-US" sz="1200" dirty="0" smtClean="0">
                          <a:solidFill>
                            <a:schemeClr val="tx1"/>
                          </a:solidFill>
                          <a:effectLst/>
                        </a:rPr>
                        <a:t>f</a:t>
                      </a:r>
                      <a:r>
                        <a:rPr lang="en-US" sz="1200" spc="60" dirty="0" smtClean="0">
                          <a:solidFill>
                            <a:schemeClr val="tx1"/>
                          </a:solidFill>
                          <a:effectLst/>
                        </a:rPr>
                        <a:t> </a:t>
                      </a:r>
                      <a:r>
                        <a:rPr lang="en-US" sz="1200" spc="-20" dirty="0" smtClean="0">
                          <a:solidFill>
                            <a:schemeClr val="tx1"/>
                          </a:solidFill>
                          <a:effectLst/>
                        </a:rPr>
                        <a:t>ne</a:t>
                      </a:r>
                      <a:r>
                        <a:rPr lang="en-US" sz="1200" dirty="0" smtClean="0">
                          <a:solidFill>
                            <a:schemeClr val="tx1"/>
                          </a:solidFill>
                          <a:effectLst/>
                        </a:rPr>
                        <a:t>t</a:t>
                      </a:r>
                      <a:r>
                        <a:rPr lang="en-US" sz="1200" spc="65" dirty="0" smtClean="0">
                          <a:solidFill>
                            <a:schemeClr val="tx1"/>
                          </a:solidFill>
                          <a:effectLst/>
                        </a:rPr>
                        <a:t> </a:t>
                      </a:r>
                      <a:r>
                        <a:rPr lang="en-US" sz="1200" spc="-20" dirty="0" smtClean="0">
                          <a:solidFill>
                            <a:schemeClr val="tx1"/>
                          </a:solidFill>
                          <a:effectLst/>
                        </a:rPr>
                        <a:t>sav</a:t>
                      </a:r>
                      <a:r>
                        <a:rPr lang="en-US" sz="1200" spc="-15" dirty="0" smtClean="0">
                          <a:solidFill>
                            <a:schemeClr val="tx1"/>
                          </a:solidFill>
                          <a:effectLst/>
                        </a:rPr>
                        <a:t>i</a:t>
                      </a:r>
                      <a:r>
                        <a:rPr lang="en-US" sz="1200" spc="-20" dirty="0" smtClean="0">
                          <a:solidFill>
                            <a:schemeClr val="tx1"/>
                          </a:solidFill>
                          <a:effectLst/>
                        </a:rPr>
                        <a:t>ngs</a:t>
                      </a:r>
                      <a:r>
                        <a:rPr lang="en-US" sz="1200" dirty="0" smtClean="0">
                          <a:solidFill>
                            <a:schemeClr val="tx1"/>
                          </a:solidFill>
                          <a:effectLst/>
                        </a:rPr>
                        <a:t>)</a:t>
                      </a:r>
                      <a:endParaRPr lang="en-US" sz="1200" dirty="0">
                        <a:solidFill>
                          <a:schemeClr val="tx1"/>
                        </a:solidFill>
                        <a:effectLst/>
                        <a:latin typeface="Calibri"/>
                        <a:ea typeface="Calibri"/>
                        <a:cs typeface="Times New Roman"/>
                      </a:endParaRPr>
                    </a:p>
                  </a:txBody>
                  <a:tcPr marL="0" marR="0" marT="0" marB="0"/>
                </a:tc>
                <a:tc>
                  <a:txBody>
                    <a:bodyPr/>
                    <a:lstStyle/>
                    <a:p>
                      <a:pPr marL="0" marR="0">
                        <a:lnSpc>
                          <a:spcPts val="1100"/>
                        </a:lnSpc>
                        <a:spcBef>
                          <a:spcPts val="5"/>
                        </a:spcBef>
                        <a:spcAft>
                          <a:spcPts val="0"/>
                        </a:spcAft>
                      </a:pPr>
                      <a:r>
                        <a:rPr lang="en-US" sz="1200" dirty="0">
                          <a:solidFill>
                            <a:schemeClr val="tx1"/>
                          </a:solidFill>
                          <a:effectLst/>
                        </a:rPr>
                        <a:t> </a:t>
                      </a:r>
                    </a:p>
                    <a:p>
                      <a:pPr marL="61595" marR="0">
                        <a:spcBef>
                          <a:spcPts val="0"/>
                        </a:spcBef>
                        <a:spcAft>
                          <a:spcPts val="0"/>
                        </a:spcAft>
                      </a:pPr>
                      <a:r>
                        <a:rPr lang="en-US" sz="1200" spc="-5" dirty="0">
                          <a:solidFill>
                            <a:schemeClr val="tx1"/>
                          </a:solidFill>
                          <a:effectLst/>
                        </a:rPr>
                        <a:t>$928,000</a:t>
                      </a:r>
                      <a:endParaRPr lang="en-US" sz="1200" dirty="0">
                        <a:solidFill>
                          <a:schemeClr val="tx1"/>
                        </a:solidFill>
                        <a:effectLst/>
                        <a:latin typeface="Calibri"/>
                        <a:ea typeface="Calibri"/>
                        <a:cs typeface="Times New Roman"/>
                      </a:endParaRPr>
                    </a:p>
                  </a:txBody>
                  <a:tcPr marL="0" marR="0" marT="0" marB="0"/>
                </a:tc>
                <a:tc>
                  <a:txBody>
                    <a:bodyPr/>
                    <a:lstStyle/>
                    <a:p>
                      <a:pPr marL="0" marR="0">
                        <a:lnSpc>
                          <a:spcPts val="1100"/>
                        </a:lnSpc>
                        <a:spcBef>
                          <a:spcPts val="5"/>
                        </a:spcBef>
                        <a:spcAft>
                          <a:spcPts val="0"/>
                        </a:spcAft>
                      </a:pPr>
                      <a:r>
                        <a:rPr lang="en-US" sz="1200" dirty="0">
                          <a:solidFill>
                            <a:schemeClr val="tx1"/>
                          </a:solidFill>
                          <a:effectLst/>
                        </a:rPr>
                        <a:t> </a:t>
                      </a:r>
                    </a:p>
                    <a:p>
                      <a:pPr marL="67945" marR="0">
                        <a:spcBef>
                          <a:spcPts val="0"/>
                        </a:spcBef>
                        <a:spcAft>
                          <a:spcPts val="0"/>
                        </a:spcAft>
                      </a:pPr>
                      <a:r>
                        <a:rPr lang="en-US" sz="1200" spc="-5" dirty="0">
                          <a:solidFill>
                            <a:schemeClr val="tx1"/>
                          </a:solidFill>
                          <a:effectLst/>
                        </a:rPr>
                        <a:t>$5,720,000</a:t>
                      </a:r>
                      <a:endParaRPr lang="en-US" sz="1200" dirty="0">
                        <a:solidFill>
                          <a:schemeClr val="tx1"/>
                        </a:solidFill>
                        <a:effectLst/>
                        <a:latin typeface="Calibri"/>
                        <a:ea typeface="Calibri"/>
                        <a:cs typeface="Times New Roman"/>
                      </a:endParaRPr>
                    </a:p>
                  </a:txBody>
                  <a:tcPr marL="0" marR="0" marT="0" marB="0"/>
                </a:tc>
                <a:tc>
                  <a:txBody>
                    <a:bodyPr/>
                    <a:lstStyle/>
                    <a:p>
                      <a:pPr marL="0" marR="0">
                        <a:lnSpc>
                          <a:spcPts val="1100"/>
                        </a:lnSpc>
                        <a:spcBef>
                          <a:spcPts val="5"/>
                        </a:spcBef>
                        <a:spcAft>
                          <a:spcPts val="0"/>
                        </a:spcAft>
                      </a:pPr>
                      <a:r>
                        <a:rPr lang="en-US" sz="1200" dirty="0">
                          <a:solidFill>
                            <a:schemeClr val="tx1"/>
                          </a:solidFill>
                          <a:effectLst/>
                        </a:rPr>
                        <a:t> </a:t>
                      </a:r>
                    </a:p>
                    <a:p>
                      <a:pPr marL="68580" marR="0">
                        <a:spcBef>
                          <a:spcPts val="0"/>
                        </a:spcBef>
                        <a:spcAft>
                          <a:spcPts val="0"/>
                        </a:spcAft>
                      </a:pPr>
                      <a:r>
                        <a:rPr lang="en-US" sz="1200" spc="-5" dirty="0">
                          <a:solidFill>
                            <a:schemeClr val="tx1"/>
                          </a:solidFill>
                          <a:effectLst/>
                        </a:rPr>
                        <a:t>$6,390,000</a:t>
                      </a:r>
                      <a:endParaRPr lang="en-US" sz="1200" dirty="0">
                        <a:solidFill>
                          <a:schemeClr val="tx1"/>
                        </a:solidFill>
                        <a:effectLst/>
                        <a:latin typeface="Calibri"/>
                        <a:ea typeface="Calibri"/>
                        <a:cs typeface="Times New Roman"/>
                      </a:endParaRPr>
                    </a:p>
                  </a:txBody>
                  <a:tcPr marL="0" marR="0" marT="0" marB="0"/>
                </a:tc>
              </a:tr>
              <a:tr h="491397">
                <a:tc>
                  <a:txBody>
                    <a:bodyPr/>
                    <a:lstStyle/>
                    <a:p>
                      <a:pPr marL="114300" marR="0">
                        <a:lnSpc>
                          <a:spcPts val="1000"/>
                        </a:lnSpc>
                        <a:spcBef>
                          <a:spcPts val="150"/>
                        </a:spcBef>
                        <a:spcAft>
                          <a:spcPts val="0"/>
                        </a:spcAft>
                      </a:pPr>
                      <a:endParaRPr lang="en-US" sz="1200" spc="-45" dirty="0" smtClean="0">
                        <a:solidFill>
                          <a:schemeClr val="tx1"/>
                        </a:solidFill>
                        <a:effectLst/>
                      </a:endParaRPr>
                    </a:p>
                    <a:p>
                      <a:pPr marL="114300" marR="0">
                        <a:lnSpc>
                          <a:spcPts val="1000"/>
                        </a:lnSpc>
                        <a:spcBef>
                          <a:spcPts val="150"/>
                        </a:spcBef>
                        <a:spcAft>
                          <a:spcPts val="0"/>
                        </a:spcAft>
                      </a:pPr>
                      <a:r>
                        <a:rPr lang="en-US" sz="1200" spc="-45" dirty="0" smtClean="0">
                          <a:solidFill>
                            <a:schemeClr val="tx1"/>
                          </a:solidFill>
                          <a:effectLst/>
                        </a:rPr>
                        <a:t>P</a:t>
                      </a:r>
                      <a:r>
                        <a:rPr lang="en-US" sz="1200" spc="-20" dirty="0" smtClean="0">
                          <a:solidFill>
                            <a:schemeClr val="tx1"/>
                          </a:solidFill>
                          <a:effectLst/>
                        </a:rPr>
                        <a:t>ri</a:t>
                      </a:r>
                      <a:r>
                        <a:rPr lang="en-US" sz="1200" spc="-25" dirty="0" smtClean="0">
                          <a:solidFill>
                            <a:schemeClr val="tx1"/>
                          </a:solidFill>
                          <a:effectLst/>
                        </a:rPr>
                        <a:t>va</a:t>
                      </a:r>
                      <a:r>
                        <a:rPr lang="en-US" sz="1200" spc="-20" dirty="0" smtClean="0">
                          <a:solidFill>
                            <a:schemeClr val="tx1"/>
                          </a:solidFill>
                          <a:effectLst/>
                        </a:rPr>
                        <a:t>t</a:t>
                      </a:r>
                      <a:r>
                        <a:rPr lang="en-US" sz="1200" dirty="0" smtClean="0">
                          <a:solidFill>
                            <a:schemeClr val="tx1"/>
                          </a:solidFill>
                          <a:effectLst/>
                        </a:rPr>
                        <a:t>e</a:t>
                      </a:r>
                      <a:r>
                        <a:rPr lang="en-US" sz="1200" spc="35" dirty="0" smtClean="0">
                          <a:solidFill>
                            <a:schemeClr val="tx1"/>
                          </a:solidFill>
                          <a:effectLst/>
                        </a:rPr>
                        <a:t> </a:t>
                      </a:r>
                      <a:r>
                        <a:rPr lang="en-US" sz="1200" spc="-65" dirty="0" smtClean="0">
                          <a:solidFill>
                            <a:schemeClr val="tx1"/>
                          </a:solidFill>
                          <a:effectLst/>
                        </a:rPr>
                        <a:t>P</a:t>
                      </a:r>
                      <a:r>
                        <a:rPr lang="en-US" sz="1200" spc="-25" dirty="0" smtClean="0">
                          <a:solidFill>
                            <a:schemeClr val="tx1"/>
                          </a:solidFill>
                          <a:effectLst/>
                        </a:rPr>
                        <a:t>aye</a:t>
                      </a:r>
                      <a:r>
                        <a:rPr lang="en-US" sz="1200" dirty="0" smtClean="0">
                          <a:solidFill>
                            <a:schemeClr val="tx1"/>
                          </a:solidFill>
                          <a:effectLst/>
                        </a:rPr>
                        <a:t>r</a:t>
                      </a:r>
                      <a:r>
                        <a:rPr lang="en-US" sz="1200" spc="40" dirty="0" smtClean="0">
                          <a:solidFill>
                            <a:schemeClr val="tx1"/>
                          </a:solidFill>
                          <a:effectLst/>
                        </a:rPr>
                        <a:t> </a:t>
                      </a:r>
                      <a:r>
                        <a:rPr lang="en-US" sz="1200" spc="-25" dirty="0" smtClean="0">
                          <a:solidFill>
                            <a:schemeClr val="tx1"/>
                          </a:solidFill>
                          <a:effectLst/>
                        </a:rPr>
                        <a:t>an</a:t>
                      </a:r>
                      <a:r>
                        <a:rPr lang="en-US" sz="1200" dirty="0" smtClean="0">
                          <a:solidFill>
                            <a:schemeClr val="tx1"/>
                          </a:solidFill>
                          <a:effectLst/>
                        </a:rPr>
                        <a:t>d</a:t>
                      </a:r>
                      <a:r>
                        <a:rPr lang="en-US" sz="1200" spc="35" dirty="0" smtClean="0">
                          <a:solidFill>
                            <a:schemeClr val="tx1"/>
                          </a:solidFill>
                          <a:effectLst/>
                        </a:rPr>
                        <a:t> </a:t>
                      </a:r>
                      <a:r>
                        <a:rPr lang="en-US" sz="1200" spc="-20" dirty="0" smtClean="0">
                          <a:solidFill>
                            <a:schemeClr val="tx1"/>
                          </a:solidFill>
                          <a:effectLst/>
                        </a:rPr>
                        <a:t>O</a:t>
                      </a:r>
                      <a:r>
                        <a:rPr lang="en-US" sz="1200" spc="-25" dirty="0" smtClean="0">
                          <a:solidFill>
                            <a:schemeClr val="tx1"/>
                          </a:solidFill>
                          <a:effectLst/>
                        </a:rPr>
                        <a:t>u</a:t>
                      </a:r>
                      <a:r>
                        <a:rPr lang="en-US" sz="1200" dirty="0" smtClean="0">
                          <a:solidFill>
                            <a:schemeClr val="tx1"/>
                          </a:solidFill>
                          <a:effectLst/>
                        </a:rPr>
                        <a:t>t</a:t>
                      </a:r>
                      <a:r>
                        <a:rPr lang="en-US" sz="1200" spc="40" dirty="0" smtClean="0">
                          <a:solidFill>
                            <a:schemeClr val="tx1"/>
                          </a:solidFill>
                          <a:effectLst/>
                        </a:rPr>
                        <a:t> </a:t>
                      </a:r>
                      <a:r>
                        <a:rPr lang="en-US" sz="1200" spc="-20" dirty="0" smtClean="0">
                          <a:solidFill>
                            <a:schemeClr val="tx1"/>
                          </a:solidFill>
                          <a:effectLst/>
                        </a:rPr>
                        <a:t>o</a:t>
                      </a:r>
                      <a:r>
                        <a:rPr lang="en-US" sz="1200" dirty="0" smtClean="0">
                          <a:solidFill>
                            <a:schemeClr val="tx1"/>
                          </a:solidFill>
                          <a:effectLst/>
                        </a:rPr>
                        <a:t>f</a:t>
                      </a:r>
                      <a:r>
                        <a:rPr lang="en-US" sz="1200" spc="40" dirty="0" smtClean="0">
                          <a:solidFill>
                            <a:schemeClr val="tx1"/>
                          </a:solidFill>
                          <a:effectLst/>
                        </a:rPr>
                        <a:t> </a:t>
                      </a:r>
                      <a:r>
                        <a:rPr lang="en-US" sz="1200" spc="-65" dirty="0" smtClean="0">
                          <a:solidFill>
                            <a:schemeClr val="tx1"/>
                          </a:solidFill>
                          <a:effectLst/>
                        </a:rPr>
                        <a:t>P</a:t>
                      </a:r>
                      <a:r>
                        <a:rPr lang="en-US" sz="1200" spc="-20" dirty="0" smtClean="0">
                          <a:solidFill>
                            <a:schemeClr val="tx1"/>
                          </a:solidFill>
                          <a:effectLst/>
                        </a:rPr>
                        <a:t>o</a:t>
                      </a:r>
                      <a:r>
                        <a:rPr lang="en-US" sz="1200" spc="-25" dirty="0" smtClean="0">
                          <a:solidFill>
                            <a:schemeClr val="tx1"/>
                          </a:solidFill>
                          <a:effectLst/>
                        </a:rPr>
                        <a:t>c</a:t>
                      </a:r>
                      <a:r>
                        <a:rPr lang="en-US" sz="1200" spc="-20" dirty="0" smtClean="0">
                          <a:solidFill>
                            <a:schemeClr val="tx1"/>
                          </a:solidFill>
                          <a:effectLst/>
                        </a:rPr>
                        <a:t>k</a:t>
                      </a:r>
                      <a:r>
                        <a:rPr lang="en-US" sz="1200" spc="-25" dirty="0" smtClean="0">
                          <a:solidFill>
                            <a:schemeClr val="tx1"/>
                          </a:solidFill>
                          <a:effectLst/>
                        </a:rPr>
                        <a:t>e</a:t>
                      </a:r>
                      <a:r>
                        <a:rPr lang="en-US" sz="1200" dirty="0" smtClean="0">
                          <a:solidFill>
                            <a:schemeClr val="tx1"/>
                          </a:solidFill>
                          <a:effectLst/>
                        </a:rPr>
                        <a:t>t</a:t>
                      </a:r>
                      <a:r>
                        <a:rPr lang="en-US" sz="1200" spc="35" dirty="0" smtClean="0">
                          <a:solidFill>
                            <a:schemeClr val="tx1"/>
                          </a:solidFill>
                          <a:effectLst/>
                        </a:rPr>
                        <a:t> </a:t>
                      </a:r>
                      <a:r>
                        <a:rPr lang="en-US" sz="1200" spc="-20" dirty="0" smtClean="0">
                          <a:solidFill>
                            <a:schemeClr val="tx1"/>
                          </a:solidFill>
                          <a:effectLst/>
                        </a:rPr>
                        <a:t>N</a:t>
                      </a:r>
                      <a:r>
                        <a:rPr lang="en-US" sz="1200" spc="-25" dirty="0" smtClean="0">
                          <a:solidFill>
                            <a:schemeClr val="tx1"/>
                          </a:solidFill>
                          <a:effectLst/>
                        </a:rPr>
                        <a:t>e</a:t>
                      </a:r>
                      <a:r>
                        <a:rPr lang="en-US" sz="1200" dirty="0" smtClean="0">
                          <a:solidFill>
                            <a:schemeClr val="tx1"/>
                          </a:solidFill>
                          <a:effectLst/>
                        </a:rPr>
                        <a:t>t </a:t>
                      </a:r>
                      <a:r>
                        <a:rPr lang="en-US" sz="1200" spc="-25" dirty="0" smtClean="0">
                          <a:solidFill>
                            <a:schemeClr val="tx1"/>
                          </a:solidFill>
                          <a:effectLst/>
                        </a:rPr>
                        <a:t>Saving</a:t>
                      </a:r>
                      <a:r>
                        <a:rPr lang="en-US" sz="1200" dirty="0" smtClean="0">
                          <a:solidFill>
                            <a:schemeClr val="tx1"/>
                          </a:solidFill>
                          <a:effectLst/>
                        </a:rPr>
                        <a:t>s</a:t>
                      </a:r>
                      <a:r>
                        <a:rPr lang="en-US" sz="1200" spc="-40" dirty="0" smtClean="0">
                          <a:solidFill>
                            <a:schemeClr val="tx1"/>
                          </a:solidFill>
                          <a:effectLst/>
                        </a:rPr>
                        <a:t> </a:t>
                      </a:r>
                      <a:r>
                        <a:rPr lang="en-US" sz="1200" spc="-20" dirty="0" smtClean="0">
                          <a:solidFill>
                            <a:schemeClr val="tx1"/>
                          </a:solidFill>
                          <a:effectLst/>
                        </a:rPr>
                        <a:t>(proportio</a:t>
                      </a:r>
                      <a:r>
                        <a:rPr lang="en-US" sz="1200" dirty="0" smtClean="0">
                          <a:solidFill>
                            <a:schemeClr val="tx1"/>
                          </a:solidFill>
                          <a:effectLst/>
                        </a:rPr>
                        <a:t>n</a:t>
                      </a:r>
                      <a:r>
                        <a:rPr lang="en-US" sz="1200" spc="-40" dirty="0" smtClean="0">
                          <a:solidFill>
                            <a:schemeClr val="tx1"/>
                          </a:solidFill>
                          <a:effectLst/>
                        </a:rPr>
                        <a:t> </a:t>
                      </a:r>
                      <a:r>
                        <a:rPr lang="en-US" sz="1200" spc="-20" dirty="0" smtClean="0">
                          <a:solidFill>
                            <a:schemeClr val="tx1"/>
                          </a:solidFill>
                          <a:effectLst/>
                        </a:rPr>
                        <a:t>o</a:t>
                      </a:r>
                      <a:r>
                        <a:rPr lang="en-US" sz="1200" dirty="0" smtClean="0">
                          <a:solidFill>
                            <a:schemeClr val="tx1"/>
                          </a:solidFill>
                          <a:effectLst/>
                        </a:rPr>
                        <a:t>f</a:t>
                      </a:r>
                      <a:r>
                        <a:rPr lang="en-US" sz="1200" spc="-35" dirty="0" smtClean="0">
                          <a:solidFill>
                            <a:schemeClr val="tx1"/>
                          </a:solidFill>
                          <a:effectLst/>
                        </a:rPr>
                        <a:t> </a:t>
                      </a:r>
                      <a:r>
                        <a:rPr lang="en-US" sz="1200" spc="-20" dirty="0" smtClean="0">
                          <a:solidFill>
                            <a:schemeClr val="tx1"/>
                          </a:solidFill>
                          <a:effectLst/>
                        </a:rPr>
                        <a:t>ne</a:t>
                      </a:r>
                      <a:r>
                        <a:rPr lang="en-US" sz="1200" dirty="0" smtClean="0">
                          <a:solidFill>
                            <a:schemeClr val="tx1"/>
                          </a:solidFill>
                          <a:effectLst/>
                        </a:rPr>
                        <a:t>t</a:t>
                      </a:r>
                      <a:r>
                        <a:rPr lang="en-US" sz="1200" spc="-40" dirty="0" smtClean="0">
                          <a:solidFill>
                            <a:schemeClr val="tx1"/>
                          </a:solidFill>
                          <a:effectLst/>
                        </a:rPr>
                        <a:t> </a:t>
                      </a:r>
                      <a:r>
                        <a:rPr lang="en-US" sz="1200" spc="-25" dirty="0" smtClean="0">
                          <a:solidFill>
                            <a:schemeClr val="tx1"/>
                          </a:solidFill>
                          <a:effectLst/>
                        </a:rPr>
                        <a:t>savings)</a:t>
                      </a:r>
                      <a:endParaRPr lang="en-US" sz="1200" dirty="0">
                        <a:solidFill>
                          <a:schemeClr val="tx1"/>
                        </a:solidFill>
                        <a:effectLst/>
                        <a:latin typeface="Calibri"/>
                        <a:ea typeface="Calibri"/>
                        <a:cs typeface="Times New Roman"/>
                      </a:endParaRPr>
                    </a:p>
                  </a:txBody>
                  <a:tcPr marL="0" marR="0" marT="0" marB="0"/>
                </a:tc>
                <a:tc>
                  <a:txBody>
                    <a:bodyPr/>
                    <a:lstStyle/>
                    <a:p>
                      <a:pPr marL="61595" marR="0">
                        <a:spcBef>
                          <a:spcPts val="105"/>
                        </a:spcBef>
                        <a:spcAft>
                          <a:spcPts val="0"/>
                        </a:spcAft>
                      </a:pPr>
                      <a:r>
                        <a:rPr lang="en-US" sz="1200" spc="-5" dirty="0">
                          <a:solidFill>
                            <a:schemeClr val="tx1"/>
                          </a:solidFill>
                          <a:effectLst/>
                        </a:rPr>
                        <a:t>$18,800,000</a:t>
                      </a:r>
                      <a:endParaRPr lang="en-US" sz="1200" dirty="0">
                        <a:solidFill>
                          <a:schemeClr val="tx1"/>
                        </a:solidFill>
                        <a:effectLst/>
                        <a:latin typeface="Calibri"/>
                        <a:ea typeface="Calibri"/>
                        <a:cs typeface="Times New Roman"/>
                      </a:endParaRPr>
                    </a:p>
                  </a:txBody>
                  <a:tcPr marL="0" marR="0" marT="0" marB="0"/>
                </a:tc>
                <a:tc>
                  <a:txBody>
                    <a:bodyPr/>
                    <a:lstStyle/>
                    <a:p>
                      <a:pPr marL="67945" marR="0">
                        <a:spcBef>
                          <a:spcPts val="105"/>
                        </a:spcBef>
                        <a:spcAft>
                          <a:spcPts val="0"/>
                        </a:spcAft>
                      </a:pPr>
                      <a:r>
                        <a:rPr lang="en-US" sz="1200" spc="-5">
                          <a:solidFill>
                            <a:schemeClr val="tx1"/>
                          </a:solidFill>
                          <a:effectLst/>
                        </a:rPr>
                        <a:t>$116,300,000</a:t>
                      </a:r>
                      <a:endParaRPr lang="en-US" sz="1200">
                        <a:solidFill>
                          <a:schemeClr val="tx1"/>
                        </a:solidFill>
                        <a:effectLst/>
                        <a:latin typeface="Calibri"/>
                        <a:ea typeface="Calibri"/>
                        <a:cs typeface="Times New Roman"/>
                      </a:endParaRPr>
                    </a:p>
                  </a:txBody>
                  <a:tcPr marL="0" marR="0" marT="0" marB="0"/>
                </a:tc>
                <a:tc>
                  <a:txBody>
                    <a:bodyPr/>
                    <a:lstStyle/>
                    <a:p>
                      <a:pPr marL="68580" marR="0">
                        <a:spcBef>
                          <a:spcPts val="105"/>
                        </a:spcBef>
                        <a:spcAft>
                          <a:spcPts val="0"/>
                        </a:spcAft>
                      </a:pPr>
                      <a:r>
                        <a:rPr lang="en-US" sz="1200" spc="-5" dirty="0">
                          <a:solidFill>
                            <a:schemeClr val="tx1"/>
                          </a:solidFill>
                          <a:effectLst/>
                        </a:rPr>
                        <a:t>$129,900,000</a:t>
                      </a:r>
                      <a:endParaRPr lang="en-US" sz="1200" dirty="0">
                        <a:solidFill>
                          <a:schemeClr val="tx1"/>
                        </a:solidFill>
                        <a:effectLst/>
                        <a:latin typeface="Calibri"/>
                        <a:ea typeface="Calibri"/>
                        <a:cs typeface="Times New Roman"/>
                      </a:endParaRPr>
                    </a:p>
                  </a:txBody>
                  <a:tcPr marL="0" marR="0" marT="0" marB="0"/>
                </a:tc>
              </a:tr>
              <a:tr h="449667">
                <a:tc gridSpan="4">
                  <a:txBody>
                    <a:bodyPr/>
                    <a:lstStyle/>
                    <a:p>
                      <a:pPr marL="342900" marR="0" lvl="0" indent="-342900">
                        <a:spcBef>
                          <a:spcPts val="200"/>
                        </a:spcBef>
                        <a:spcAft>
                          <a:spcPts val="0"/>
                        </a:spcAft>
                        <a:buClr>
                          <a:srgbClr val="231F20"/>
                        </a:buClr>
                        <a:buSzPts val="800"/>
                        <a:buFont typeface="Arial"/>
                        <a:buChar char="*"/>
                        <a:tabLst>
                          <a:tab pos="215265" algn="l"/>
                        </a:tabLst>
                      </a:pPr>
                      <a:endParaRPr lang="en-US" sz="800" spc="-5" dirty="0" smtClean="0">
                        <a:solidFill>
                          <a:schemeClr val="tx1"/>
                        </a:solidFill>
                        <a:effectLst/>
                      </a:endParaRPr>
                    </a:p>
                    <a:p>
                      <a:pPr marL="342900" marR="0" lvl="0" indent="-342900">
                        <a:spcBef>
                          <a:spcPts val="200"/>
                        </a:spcBef>
                        <a:spcAft>
                          <a:spcPts val="0"/>
                        </a:spcAft>
                        <a:buClr>
                          <a:srgbClr val="231F20"/>
                        </a:buClr>
                        <a:buSzPts val="800"/>
                        <a:buFont typeface="Arial"/>
                        <a:buChar char="*"/>
                        <a:tabLst>
                          <a:tab pos="215265" algn="l"/>
                        </a:tabLst>
                      </a:pPr>
                      <a:r>
                        <a:rPr lang="en-US" sz="800" spc="-5" dirty="0" smtClean="0">
                          <a:solidFill>
                            <a:schemeClr val="tx1"/>
                          </a:solidFill>
                          <a:effectLst/>
                        </a:rPr>
                        <a:t>I</a:t>
                      </a:r>
                      <a:r>
                        <a:rPr lang="en-US" sz="800" dirty="0" smtClean="0">
                          <a:solidFill>
                            <a:schemeClr val="tx1"/>
                          </a:solidFill>
                          <a:effectLst/>
                        </a:rPr>
                        <a:t>n</a:t>
                      </a:r>
                      <a:r>
                        <a:rPr lang="en-US" sz="800" spc="65" dirty="0" smtClean="0">
                          <a:solidFill>
                            <a:schemeClr val="tx1"/>
                          </a:solidFill>
                          <a:effectLst/>
                        </a:rPr>
                        <a:t> </a:t>
                      </a:r>
                      <a:r>
                        <a:rPr lang="en-US" sz="800" spc="-5" dirty="0" smtClean="0">
                          <a:solidFill>
                            <a:schemeClr val="tx1"/>
                          </a:solidFill>
                          <a:effectLst/>
                        </a:rPr>
                        <a:t>200</a:t>
                      </a:r>
                      <a:r>
                        <a:rPr lang="en-US" sz="800" dirty="0" smtClean="0">
                          <a:solidFill>
                            <a:schemeClr val="tx1"/>
                          </a:solidFill>
                          <a:effectLst/>
                        </a:rPr>
                        <a:t>4</a:t>
                      </a:r>
                      <a:r>
                        <a:rPr lang="en-US" sz="800" spc="70" dirty="0" smtClean="0">
                          <a:solidFill>
                            <a:schemeClr val="tx1"/>
                          </a:solidFill>
                          <a:effectLst/>
                        </a:rPr>
                        <a:t> </a:t>
                      </a:r>
                      <a:r>
                        <a:rPr lang="en-US" sz="800" spc="-5" dirty="0" smtClean="0">
                          <a:solidFill>
                            <a:schemeClr val="tx1"/>
                          </a:solidFill>
                          <a:effectLst/>
                        </a:rPr>
                        <a:t>dollars</a:t>
                      </a:r>
                      <a:endParaRPr lang="en-US" sz="1100" dirty="0" smtClean="0">
                        <a:solidFill>
                          <a:schemeClr val="tx1"/>
                        </a:solidFill>
                        <a:effectLst/>
                      </a:endParaRPr>
                    </a:p>
                    <a:p>
                      <a:pPr marL="342900" marR="602615" lvl="0" indent="-342900">
                        <a:lnSpc>
                          <a:spcPct val="108000"/>
                        </a:lnSpc>
                        <a:spcBef>
                          <a:spcPts val="80"/>
                        </a:spcBef>
                        <a:spcAft>
                          <a:spcPts val="0"/>
                        </a:spcAft>
                        <a:buClr>
                          <a:srgbClr val="231F20"/>
                        </a:buClr>
                        <a:buSzPts val="800"/>
                        <a:buFont typeface="Arial"/>
                        <a:buChar char="*"/>
                        <a:tabLst>
                          <a:tab pos="213995" algn="l"/>
                        </a:tabLst>
                      </a:pPr>
                      <a:r>
                        <a:rPr lang="en-US" sz="800" dirty="0" smtClean="0">
                          <a:solidFill>
                            <a:schemeClr val="tx1"/>
                          </a:solidFill>
                          <a:effectLst/>
                        </a:rPr>
                        <a:t>Source:</a:t>
                      </a:r>
                      <a:r>
                        <a:rPr lang="en-US" sz="800" spc="55" dirty="0" smtClean="0">
                          <a:solidFill>
                            <a:schemeClr val="tx1"/>
                          </a:solidFill>
                          <a:effectLst/>
                        </a:rPr>
                        <a:t> </a:t>
                      </a:r>
                      <a:r>
                        <a:rPr lang="en-US" sz="800" dirty="0" smtClean="0">
                          <a:solidFill>
                            <a:schemeClr val="tx1"/>
                          </a:solidFill>
                          <a:effectLst/>
                        </a:rPr>
                        <a:t>T</a:t>
                      </a:r>
                      <a:r>
                        <a:rPr lang="en-US" sz="800" spc="-50" dirty="0" smtClean="0">
                          <a:solidFill>
                            <a:schemeClr val="tx1"/>
                          </a:solidFill>
                          <a:effectLst/>
                        </a:rPr>
                        <a:t>F</a:t>
                      </a:r>
                      <a:r>
                        <a:rPr lang="en-US" sz="800" dirty="0" smtClean="0">
                          <a:solidFill>
                            <a:schemeClr val="tx1"/>
                          </a:solidFill>
                          <a:effectLst/>
                        </a:rPr>
                        <a:t>AH</a:t>
                      </a:r>
                      <a:r>
                        <a:rPr lang="en-US" sz="800" spc="55" dirty="0" smtClean="0">
                          <a:solidFill>
                            <a:schemeClr val="tx1"/>
                          </a:solidFill>
                          <a:effectLst/>
                        </a:rPr>
                        <a:t> </a:t>
                      </a:r>
                      <a:r>
                        <a:rPr lang="en-US" sz="800" dirty="0" smtClean="0">
                          <a:solidFill>
                            <a:schemeClr val="tx1"/>
                          </a:solidFill>
                          <a:effectLst/>
                        </a:rPr>
                        <a:t>calculations</a:t>
                      </a:r>
                      <a:r>
                        <a:rPr lang="en-US" sz="800" spc="55" dirty="0" smtClean="0">
                          <a:solidFill>
                            <a:schemeClr val="tx1"/>
                          </a:solidFill>
                          <a:effectLst/>
                        </a:rPr>
                        <a:t> </a:t>
                      </a:r>
                      <a:r>
                        <a:rPr lang="en-US" sz="800" dirty="0" smtClean="0">
                          <a:solidFill>
                            <a:schemeClr val="tx1"/>
                          </a:solidFill>
                          <a:effectLst/>
                        </a:rPr>
                        <a:t>from</a:t>
                      </a:r>
                      <a:r>
                        <a:rPr lang="en-US" sz="800" spc="60" dirty="0" smtClean="0">
                          <a:solidFill>
                            <a:schemeClr val="tx1"/>
                          </a:solidFill>
                          <a:effectLst/>
                        </a:rPr>
                        <a:t> </a:t>
                      </a:r>
                      <a:r>
                        <a:rPr lang="en-US" sz="800" dirty="0" smtClean="0">
                          <a:solidFill>
                            <a:schemeClr val="tx1"/>
                          </a:solidFill>
                          <a:effectLst/>
                        </a:rPr>
                        <a:t>preliminary</a:t>
                      </a:r>
                      <a:r>
                        <a:rPr lang="en-US" sz="800" spc="55" dirty="0" smtClean="0">
                          <a:solidFill>
                            <a:schemeClr val="tx1"/>
                          </a:solidFill>
                          <a:effectLst/>
                        </a:rPr>
                        <a:t> </a:t>
                      </a:r>
                      <a:r>
                        <a:rPr lang="en-US" sz="800" dirty="0" smtClean="0">
                          <a:solidFill>
                            <a:schemeClr val="tx1"/>
                          </a:solidFill>
                          <a:effectLst/>
                        </a:rPr>
                        <a:t>Urban</a:t>
                      </a:r>
                      <a:r>
                        <a:rPr lang="en-US" sz="800" spc="55" dirty="0" smtClean="0">
                          <a:solidFill>
                            <a:schemeClr val="tx1"/>
                          </a:solidFill>
                          <a:effectLst/>
                        </a:rPr>
                        <a:t> </a:t>
                      </a:r>
                      <a:r>
                        <a:rPr lang="en-US" sz="800" dirty="0" smtClean="0">
                          <a:solidFill>
                            <a:schemeClr val="tx1"/>
                          </a:solidFill>
                          <a:effectLst/>
                        </a:rPr>
                        <a:t>Institute</a:t>
                      </a:r>
                      <a:r>
                        <a:rPr lang="en-US" sz="800" spc="55" dirty="0" smtClean="0">
                          <a:solidFill>
                            <a:schemeClr val="tx1"/>
                          </a:solidFill>
                          <a:effectLst/>
                        </a:rPr>
                        <a:t> </a:t>
                      </a:r>
                      <a:r>
                        <a:rPr lang="en-US" sz="800" dirty="0" smtClean="0">
                          <a:solidFill>
                            <a:schemeClr val="tx1"/>
                          </a:solidFill>
                          <a:effectLst/>
                        </a:rPr>
                        <a:t>estimates,</a:t>
                      </a:r>
                      <a:r>
                        <a:rPr lang="en-US" sz="800" spc="60" dirty="0" smtClean="0">
                          <a:solidFill>
                            <a:schemeClr val="tx1"/>
                          </a:solidFill>
                          <a:effectLst/>
                        </a:rPr>
                        <a:t> </a:t>
                      </a:r>
                      <a:r>
                        <a:rPr lang="en-US" sz="800" dirty="0" smtClean="0">
                          <a:solidFill>
                            <a:schemeClr val="tx1"/>
                          </a:solidFill>
                          <a:effectLst/>
                        </a:rPr>
                        <a:t>based</a:t>
                      </a:r>
                      <a:r>
                        <a:rPr lang="en-US" sz="800" spc="55" dirty="0" smtClean="0">
                          <a:solidFill>
                            <a:schemeClr val="tx1"/>
                          </a:solidFill>
                          <a:effectLst/>
                        </a:rPr>
                        <a:t> </a:t>
                      </a:r>
                      <a:r>
                        <a:rPr lang="en-US" sz="800" dirty="0" smtClean="0">
                          <a:solidFill>
                            <a:schemeClr val="tx1"/>
                          </a:solidFill>
                          <a:effectLst/>
                        </a:rPr>
                        <a:t>on</a:t>
                      </a:r>
                      <a:r>
                        <a:rPr lang="en-US" sz="800" spc="55" dirty="0" smtClean="0">
                          <a:solidFill>
                            <a:schemeClr val="tx1"/>
                          </a:solidFill>
                          <a:effectLst/>
                        </a:rPr>
                        <a:t> </a:t>
                      </a:r>
                      <a:r>
                        <a:rPr lang="en-US" sz="800" dirty="0" smtClean="0">
                          <a:solidFill>
                            <a:schemeClr val="tx1"/>
                          </a:solidFill>
                          <a:effectLst/>
                        </a:rPr>
                        <a:t>national</a:t>
                      </a:r>
                      <a:r>
                        <a:rPr lang="en-US" sz="800" spc="60" dirty="0" smtClean="0">
                          <a:solidFill>
                            <a:schemeClr val="tx1"/>
                          </a:solidFill>
                          <a:effectLst/>
                        </a:rPr>
                        <a:t> </a:t>
                      </a:r>
                      <a:r>
                        <a:rPr lang="en-US" sz="800" dirty="0" smtClean="0">
                          <a:solidFill>
                            <a:schemeClr val="tx1"/>
                          </a:solidFill>
                          <a:effectLst/>
                        </a:rPr>
                        <a:t>parameters</a:t>
                      </a:r>
                      <a:r>
                        <a:rPr lang="en-US" sz="800" spc="55" dirty="0" smtClean="0">
                          <a:solidFill>
                            <a:schemeClr val="tx1"/>
                          </a:solidFill>
                          <a:effectLst/>
                        </a:rPr>
                        <a:t> </a:t>
                      </a:r>
                      <a:r>
                        <a:rPr lang="en-US" sz="800" dirty="0" smtClean="0">
                          <a:solidFill>
                            <a:schemeClr val="tx1"/>
                          </a:solidFill>
                          <a:effectLst/>
                        </a:rPr>
                        <a:t>applied </a:t>
                      </a:r>
                      <a:r>
                        <a:rPr lang="en-US" sz="800" spc="-5" dirty="0" smtClean="0">
                          <a:solidFill>
                            <a:schemeClr val="tx1"/>
                          </a:solidFill>
                          <a:effectLst/>
                        </a:rPr>
                        <a:t>t</a:t>
                      </a:r>
                      <a:r>
                        <a:rPr lang="en-US" sz="800" dirty="0" smtClean="0">
                          <a:solidFill>
                            <a:schemeClr val="tx1"/>
                          </a:solidFill>
                          <a:effectLst/>
                        </a:rPr>
                        <a:t>o</a:t>
                      </a:r>
                      <a:r>
                        <a:rPr lang="en-US" sz="800" spc="65" dirty="0" smtClean="0">
                          <a:solidFill>
                            <a:schemeClr val="tx1"/>
                          </a:solidFill>
                          <a:effectLst/>
                        </a:rPr>
                        <a:t> </a:t>
                      </a:r>
                      <a:r>
                        <a:rPr lang="en-US" sz="800" spc="-5" dirty="0" smtClean="0">
                          <a:solidFill>
                            <a:schemeClr val="tx1"/>
                          </a:solidFill>
                          <a:effectLst/>
                        </a:rPr>
                        <a:t>stat</a:t>
                      </a:r>
                      <a:r>
                        <a:rPr lang="en-US" sz="800" dirty="0" smtClean="0">
                          <a:solidFill>
                            <a:schemeClr val="tx1"/>
                          </a:solidFill>
                          <a:effectLst/>
                        </a:rPr>
                        <a:t>e</a:t>
                      </a:r>
                      <a:r>
                        <a:rPr lang="en-US" sz="800" spc="70" dirty="0" smtClean="0">
                          <a:solidFill>
                            <a:schemeClr val="tx1"/>
                          </a:solidFill>
                          <a:effectLst/>
                        </a:rPr>
                        <a:t> </a:t>
                      </a:r>
                      <a:r>
                        <a:rPr lang="en-US" sz="800" spc="-10" dirty="0" smtClean="0">
                          <a:solidFill>
                            <a:schemeClr val="tx1"/>
                          </a:solidFill>
                          <a:effectLst/>
                        </a:rPr>
                        <a:t>spendin</a:t>
                      </a:r>
                      <a:r>
                        <a:rPr lang="en-US" sz="800" dirty="0" smtClean="0">
                          <a:solidFill>
                            <a:schemeClr val="tx1"/>
                          </a:solidFill>
                          <a:effectLst/>
                        </a:rPr>
                        <a:t>g</a:t>
                      </a:r>
                      <a:r>
                        <a:rPr lang="en-US" sz="800" spc="70" dirty="0" smtClean="0">
                          <a:solidFill>
                            <a:schemeClr val="tx1"/>
                          </a:solidFill>
                          <a:effectLst/>
                        </a:rPr>
                        <a:t> </a:t>
                      </a:r>
                      <a:r>
                        <a:rPr lang="en-US" sz="800" spc="-5" dirty="0" smtClean="0">
                          <a:solidFill>
                            <a:schemeClr val="tx1"/>
                          </a:solidFill>
                          <a:effectLst/>
                        </a:rPr>
                        <a:t>data.</a:t>
                      </a:r>
                    </a:p>
                    <a:p>
                      <a:pPr marL="342900" marR="602615" lvl="0" indent="-342900">
                        <a:lnSpc>
                          <a:spcPct val="108000"/>
                        </a:lnSpc>
                        <a:spcBef>
                          <a:spcPts val="80"/>
                        </a:spcBef>
                        <a:spcAft>
                          <a:spcPts val="0"/>
                        </a:spcAft>
                        <a:buClr>
                          <a:srgbClr val="231F20"/>
                        </a:buClr>
                        <a:buSzPts val="800"/>
                        <a:buFont typeface="Arial"/>
                        <a:buChar char="*"/>
                        <a:tabLst>
                          <a:tab pos="213995" algn="l"/>
                        </a:tabLst>
                      </a:pPr>
                      <a:endParaRPr lang="en-US" sz="800" spc="-5" dirty="0" smtClean="0">
                        <a:solidFill>
                          <a:schemeClr val="tx1"/>
                        </a:solidFill>
                        <a:effectLst/>
                        <a:latin typeface="Calibri"/>
                        <a:ea typeface="Arial"/>
                        <a:cs typeface="Times New Roman"/>
                      </a:endParaRPr>
                    </a:p>
                    <a:p>
                      <a:pPr marL="0" marR="602615" lvl="0" indent="0">
                        <a:lnSpc>
                          <a:spcPct val="108000"/>
                        </a:lnSpc>
                        <a:spcBef>
                          <a:spcPts val="80"/>
                        </a:spcBef>
                        <a:spcAft>
                          <a:spcPts val="0"/>
                        </a:spcAft>
                        <a:buClr>
                          <a:srgbClr val="231F20"/>
                        </a:buClr>
                        <a:buSzPts val="800"/>
                        <a:buFont typeface="Arial"/>
                        <a:buNone/>
                        <a:tabLst>
                          <a:tab pos="213995" algn="l"/>
                        </a:tabLst>
                      </a:pPr>
                      <a:r>
                        <a:rPr lang="en-US" sz="800" dirty="0" smtClean="0"/>
                        <a:t>Source: Prevention for a Healthier America: Investments in Disease </a:t>
                      </a:r>
                      <a:r>
                        <a:rPr lang="en-US" sz="800" spc="-5" baseline="0" dirty="0" smtClean="0">
                          <a:solidFill>
                            <a:schemeClr val="tx1"/>
                          </a:solidFill>
                          <a:effectLst/>
                          <a:latin typeface="Calibri"/>
                          <a:cs typeface="Times New Roman"/>
                        </a:rPr>
                        <a:t> </a:t>
                      </a:r>
                      <a:r>
                        <a:rPr lang="en-US" sz="800" dirty="0" smtClean="0"/>
                        <a:t>Prevention Yield Significant Savings, Stronger Communities – Feb 2009</a:t>
                      </a:r>
                    </a:p>
                    <a:p>
                      <a:pPr marL="342900" marR="602615" lvl="0" indent="-342900">
                        <a:lnSpc>
                          <a:spcPct val="108000"/>
                        </a:lnSpc>
                        <a:spcBef>
                          <a:spcPts val="80"/>
                        </a:spcBef>
                        <a:spcAft>
                          <a:spcPts val="0"/>
                        </a:spcAft>
                        <a:buClr>
                          <a:srgbClr val="231F20"/>
                        </a:buClr>
                        <a:buSzPts val="800"/>
                        <a:buFont typeface="Arial"/>
                        <a:buChar char="*"/>
                        <a:tabLst>
                          <a:tab pos="213995" algn="l"/>
                        </a:tabLst>
                      </a:pPr>
                      <a:endParaRPr lang="en-US" sz="1100" dirty="0">
                        <a:solidFill>
                          <a:schemeClr val="tx1"/>
                        </a:solidFill>
                        <a:effectLst/>
                        <a:latin typeface="Calibri"/>
                        <a:ea typeface="Arial"/>
                        <a:cs typeface="Times New Roman"/>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7655315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descr="Many Communities  Are Addressing These Issues….."/>
          <p:cNvSpPr>
            <a:spLocks noGrp="1"/>
          </p:cNvSpPr>
          <p:nvPr>
            <p:ph type="title"/>
          </p:nvPr>
        </p:nvSpPr>
        <p:spPr>
          <a:xfrm>
            <a:off x="457200" y="381000"/>
            <a:ext cx="7620000" cy="1676400"/>
          </a:xfrm>
        </p:spPr>
        <p:txBody>
          <a:bodyPr>
            <a:normAutofit fontScale="90000"/>
          </a:bodyPr>
          <a:lstStyle/>
          <a:p>
            <a:r>
              <a:rPr lang="en-US" sz="3600" dirty="0" smtClean="0"/>
              <a:t/>
            </a:r>
            <a:br>
              <a:rPr lang="en-US" sz="3600" dirty="0" smtClean="0"/>
            </a:br>
            <a:r>
              <a:rPr lang="en-US" sz="4000" b="1" dirty="0" smtClean="0">
                <a:latin typeface="Calibri Light" panose="020F0302020204030204" pitchFamily="34" charset="0"/>
              </a:rPr>
              <a:t>Many Communities  Are Addressing These Issues…..</a:t>
            </a:r>
            <a:endParaRPr lang="en-US" sz="4000" b="1" dirty="0">
              <a:latin typeface="Calibri Light" panose="020F0302020204030204" pitchFamily="34" charset="0"/>
            </a:endParaRPr>
          </a:p>
        </p:txBody>
      </p:sp>
      <p:sp>
        <p:nvSpPr>
          <p:cNvPr id="6" name="Content Placeholder 5" descr="Fit Kids of Southwest Oklahoma was developed in 2006 to serve as a coordinating organization in an effort to create a more active and healthy community for children.&#10;&#10;Effective Community Change Required ‘Buy In’ &amp; Partnership of  Diverse / Multiple Organizations, Opinion Leaders/Influencers, Each With a Place at the Table.&#10;"/>
          <p:cNvSpPr>
            <a:spLocks noGrp="1"/>
          </p:cNvSpPr>
          <p:nvPr>
            <p:ph sz="quarter" idx="1"/>
          </p:nvPr>
        </p:nvSpPr>
        <p:spPr>
          <a:xfrm>
            <a:off x="457200" y="2133600"/>
            <a:ext cx="7620000" cy="4267200"/>
          </a:xfrm>
        </p:spPr>
        <p:txBody>
          <a:bodyPr>
            <a:normAutofit/>
          </a:bodyPr>
          <a:lstStyle/>
          <a:p>
            <a:r>
              <a:rPr lang="en-US" dirty="0">
                <a:latin typeface="Calibri Light" panose="020F0302020204030204" pitchFamily="34" charset="0"/>
              </a:rPr>
              <a:t>Fit Kids of Southwest </a:t>
            </a:r>
            <a:r>
              <a:rPr lang="en-US" dirty="0" smtClean="0">
                <a:latin typeface="Calibri Light" panose="020F0302020204030204" pitchFamily="34" charset="0"/>
              </a:rPr>
              <a:t>Oklahoma was </a:t>
            </a:r>
            <a:r>
              <a:rPr lang="en-US" dirty="0">
                <a:latin typeface="Calibri Light" panose="020F0302020204030204" pitchFamily="34" charset="0"/>
              </a:rPr>
              <a:t>developed in 2006 to serve as a coordinating organization in an effort to create a more active and healthy community for children</a:t>
            </a:r>
            <a:r>
              <a:rPr lang="en-US" dirty="0" smtClean="0">
                <a:latin typeface="Calibri Light" panose="020F0302020204030204" pitchFamily="34" charset="0"/>
              </a:rPr>
              <a:t>.</a:t>
            </a:r>
          </a:p>
          <a:p>
            <a:pPr marL="0" indent="0">
              <a:buNone/>
            </a:pPr>
            <a:endParaRPr lang="en-US" dirty="0">
              <a:latin typeface="Calibri Light" panose="020F0302020204030204" pitchFamily="34" charset="0"/>
            </a:endParaRPr>
          </a:p>
          <a:p>
            <a:r>
              <a:rPr lang="en-US" dirty="0">
                <a:latin typeface="Calibri Light" panose="020F0302020204030204" pitchFamily="34" charset="0"/>
              </a:rPr>
              <a:t>Effective Community Change Required ‘Buy In’ &amp; Partnership of  Diverse / Multiple </a:t>
            </a:r>
            <a:r>
              <a:rPr lang="en-US" dirty="0" smtClean="0">
                <a:latin typeface="Calibri Light" panose="020F0302020204030204" pitchFamily="34" charset="0"/>
              </a:rPr>
              <a:t>Organizations, Opinion Leaders/Influencers, </a:t>
            </a:r>
            <a:r>
              <a:rPr lang="en-US" dirty="0">
                <a:latin typeface="Calibri Light" panose="020F0302020204030204" pitchFamily="34" charset="0"/>
              </a:rPr>
              <a:t>Each With a Place at the </a:t>
            </a:r>
            <a:r>
              <a:rPr lang="en-US" dirty="0" smtClean="0">
                <a:latin typeface="Calibri Light" panose="020F0302020204030204" pitchFamily="34" charset="0"/>
              </a:rPr>
              <a:t>Table.</a:t>
            </a:r>
          </a:p>
          <a:p>
            <a:endParaRPr lang="en-US" dirty="0" smtClean="0">
              <a:latin typeface="Calibri Light" panose="020F0302020204030204" pitchFamily="34" charset="0"/>
            </a:endParaRPr>
          </a:p>
          <a:p>
            <a:endParaRPr lang="en-US" sz="2800" dirty="0"/>
          </a:p>
          <a:p>
            <a:endParaRPr lang="en-US" dirty="0"/>
          </a:p>
          <a:p>
            <a:endParaRPr lang="en-US" dirty="0"/>
          </a:p>
          <a:p>
            <a:endParaRPr lang="en-US" dirty="0" smtClean="0"/>
          </a:p>
          <a:p>
            <a:endParaRPr lang="en-US" dirty="0"/>
          </a:p>
          <a:p>
            <a:endParaRPr lang="en-US" dirty="0"/>
          </a:p>
        </p:txBody>
      </p:sp>
      <p:pic>
        <p:nvPicPr>
          <p:cNvPr id="4" name="Picture 2" descr="  "/>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2895601" cy="723052"/>
          </a:xfrm>
          <a:prstGeom prst="rect">
            <a:avLst/>
          </a:prstGeom>
          <a:noFill/>
        </p:spPr>
      </p:pic>
      <p:pic>
        <p:nvPicPr>
          <p:cNvPr id="7" name="Picture 3" descr="  "/>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162800" y="5791200"/>
            <a:ext cx="12573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2237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descr="Cameron University’s Role"/>
          <p:cNvSpPr>
            <a:spLocks noGrp="1"/>
          </p:cNvSpPr>
          <p:nvPr>
            <p:ph type="title" idx="4294967295"/>
          </p:nvPr>
        </p:nvSpPr>
        <p:spPr>
          <a:xfrm>
            <a:off x="0" y="722313"/>
            <a:ext cx="9144000" cy="877887"/>
          </a:xfrm>
        </p:spPr>
        <p:txBody>
          <a:bodyPr/>
          <a:lstStyle/>
          <a:p>
            <a:pPr algn="ctr"/>
            <a:r>
              <a:rPr lang="en-US" sz="3600" b="1" dirty="0" smtClean="0">
                <a:latin typeface="Calibri Light" panose="020F0302020204030204" pitchFamily="34" charset="0"/>
              </a:rPr>
              <a:t>Cameron University’s Role</a:t>
            </a:r>
            <a:endParaRPr lang="en-US" sz="3600" b="1" dirty="0">
              <a:latin typeface="Calibri Light" panose="020F0302020204030204" pitchFamily="34" charset="0"/>
            </a:endParaRPr>
          </a:p>
        </p:txBody>
      </p:sp>
      <p:sp>
        <p:nvSpPr>
          <p:cNvPr id="4" name="Content Placeholder 3" descr="Commitment to Proactively Participate in Program&#10;&#10;Followed through with Action&#10;V.P. Student Affairs on Board of Directors of Coalition&#10;Departments Across Campus Provide Their Skill Sets To the Coalition&#10;Past President Dedicated Next 100 Years to Health &amp; Wellness on Campus - “Healthier CU in Century II”&#10;"/>
          <p:cNvSpPr>
            <a:spLocks noGrp="1"/>
          </p:cNvSpPr>
          <p:nvPr>
            <p:ph sz="quarter" idx="4294967295"/>
          </p:nvPr>
        </p:nvSpPr>
        <p:spPr>
          <a:xfrm>
            <a:off x="0" y="1622424"/>
            <a:ext cx="9144000" cy="5235575"/>
          </a:xfrm>
        </p:spPr>
        <p:txBody>
          <a:bodyPr>
            <a:normAutofit/>
          </a:bodyPr>
          <a:lstStyle/>
          <a:p>
            <a:endParaRPr lang="en-US" dirty="0" smtClean="0">
              <a:latin typeface="Calibri Light" panose="020F0302020204030204" pitchFamily="34" charset="0"/>
            </a:endParaRPr>
          </a:p>
          <a:p>
            <a:r>
              <a:rPr lang="en-US" dirty="0" smtClean="0">
                <a:latin typeface="Calibri Light" panose="020F0302020204030204" pitchFamily="34" charset="0"/>
              </a:rPr>
              <a:t>Commitment to Proactively Participate in Program</a:t>
            </a:r>
          </a:p>
          <a:p>
            <a:pPr marL="114300" indent="0">
              <a:buNone/>
            </a:pPr>
            <a:endParaRPr lang="en-US" dirty="0" smtClean="0">
              <a:latin typeface="Calibri Light" panose="020F0302020204030204" pitchFamily="34" charset="0"/>
            </a:endParaRPr>
          </a:p>
          <a:p>
            <a:r>
              <a:rPr lang="en-US" dirty="0" smtClean="0">
                <a:latin typeface="Calibri Light" panose="020F0302020204030204" pitchFamily="34" charset="0"/>
              </a:rPr>
              <a:t>Followed through with </a:t>
            </a:r>
            <a:r>
              <a:rPr lang="en-US" dirty="0" smtClean="0">
                <a:solidFill>
                  <a:srgbClr val="FF0000"/>
                </a:solidFill>
                <a:latin typeface="Calibri Light" panose="020F0302020204030204" pitchFamily="34" charset="0"/>
              </a:rPr>
              <a:t>Action</a:t>
            </a:r>
          </a:p>
          <a:p>
            <a:pPr lvl="1"/>
            <a:r>
              <a:rPr lang="en-US" sz="2400" dirty="0" smtClean="0">
                <a:latin typeface="Calibri Light" panose="020F0302020204030204" pitchFamily="34" charset="0"/>
              </a:rPr>
              <a:t>V.P. Student Affairs on Board of Directors of Coalition</a:t>
            </a:r>
          </a:p>
          <a:p>
            <a:pPr lvl="1"/>
            <a:r>
              <a:rPr lang="en-US" sz="2400" dirty="0" smtClean="0">
                <a:latin typeface="Calibri Light" panose="020F0302020204030204" pitchFamily="34" charset="0"/>
              </a:rPr>
              <a:t>Departments Across Campus Provide Their Skill Sets To the Coalition</a:t>
            </a:r>
          </a:p>
          <a:p>
            <a:pPr lvl="1"/>
            <a:r>
              <a:rPr lang="en-US" sz="2400" dirty="0" smtClean="0">
                <a:latin typeface="Calibri Light" panose="020F0302020204030204" pitchFamily="34" charset="0"/>
              </a:rPr>
              <a:t>Past President Dedicated Next 100 Years to Health &amp; Wellness on Campus - “Healthier CU in Century II”</a:t>
            </a:r>
          </a:p>
          <a:p>
            <a:pPr lvl="2"/>
            <a:endParaRPr lang="en-US" sz="2400" dirty="0">
              <a:latin typeface="Calibri Light" panose="020F0302020204030204" pitchFamily="34" charset="0"/>
            </a:endParaRPr>
          </a:p>
          <a:p>
            <a:pPr lvl="2"/>
            <a:endParaRPr lang="en-US" sz="2400" dirty="0" smtClean="0"/>
          </a:p>
          <a:p>
            <a:pPr marL="731520" lvl="2" indent="0">
              <a:buNone/>
            </a:pPr>
            <a:endParaRPr lang="en-US" sz="2400" dirty="0" smtClean="0"/>
          </a:p>
        </p:txBody>
      </p:sp>
      <p:pic>
        <p:nvPicPr>
          <p:cNvPr id="6" name="Picture 2" descr="  "/>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2895601" cy="723052"/>
          </a:xfrm>
          <a:prstGeom prst="rect">
            <a:avLst/>
          </a:prstGeom>
          <a:noFill/>
        </p:spPr>
      </p:pic>
      <p:pic>
        <p:nvPicPr>
          <p:cNvPr id="7" name="Picture 3" descr="  "/>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162800" y="5791200"/>
            <a:ext cx="12573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6308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ameron Initiated Programs "/>
          <p:cNvSpPr>
            <a:spLocks noGrp="1"/>
          </p:cNvSpPr>
          <p:nvPr>
            <p:ph type="title"/>
          </p:nvPr>
        </p:nvSpPr>
        <p:spPr>
          <a:xfrm>
            <a:off x="457200" y="152400"/>
            <a:ext cx="7620000" cy="1143000"/>
          </a:xfrm>
        </p:spPr>
        <p:txBody>
          <a:bodyPr>
            <a:normAutofit fontScale="90000"/>
          </a:bodyPr>
          <a:lstStyle/>
          <a:p>
            <a:pPr algn="ctr"/>
            <a:r>
              <a:rPr lang="en-US" sz="3600" b="1" dirty="0" smtClean="0"/>
              <a:t/>
            </a:r>
            <a:br>
              <a:rPr lang="en-US" sz="3600" b="1" dirty="0" smtClean="0"/>
            </a:br>
            <a:r>
              <a:rPr lang="en-US" sz="4000" b="1" dirty="0" smtClean="0">
                <a:latin typeface="Calibri Light" panose="020F0302020204030204" pitchFamily="34" charset="0"/>
              </a:rPr>
              <a:t>Cameron Initiated Programs </a:t>
            </a:r>
            <a:endParaRPr lang="en-US" sz="4000" b="1" dirty="0">
              <a:latin typeface="Calibri Light" panose="020F0302020204030204" pitchFamily="34" charset="0"/>
            </a:endParaRPr>
          </a:p>
        </p:txBody>
      </p:sp>
      <p:sp>
        <p:nvSpPr>
          <p:cNvPr id="3" name="Content Placeholder 2" descr="Created Community Garden – Ag Dept. Actively Involved&#10;&#10;Aggie Mile – Walking Path on Campus Open to Community&#10;&#10;Coach’s University – Athletics Dept. Actively Involved&#10;&#10;Resource Sharing for Community Interventions&#10;"/>
          <p:cNvSpPr>
            <a:spLocks noGrp="1"/>
          </p:cNvSpPr>
          <p:nvPr>
            <p:ph sz="quarter" idx="1"/>
          </p:nvPr>
        </p:nvSpPr>
        <p:spPr>
          <a:xfrm>
            <a:off x="0" y="1447800"/>
            <a:ext cx="8763000" cy="5410200"/>
          </a:xfrm>
        </p:spPr>
        <p:txBody>
          <a:bodyPr>
            <a:noAutofit/>
          </a:bodyPr>
          <a:lstStyle/>
          <a:p>
            <a:endParaRPr lang="en-US" dirty="0" smtClean="0">
              <a:latin typeface="Calibri Light" panose="020F0302020204030204" pitchFamily="34" charset="0"/>
            </a:endParaRPr>
          </a:p>
          <a:p>
            <a:r>
              <a:rPr lang="en-US" dirty="0" smtClean="0">
                <a:latin typeface="Calibri Light" panose="020F0302020204030204" pitchFamily="34" charset="0"/>
              </a:rPr>
              <a:t>Created Community Garden – Ag Dept. Actively Involved</a:t>
            </a:r>
          </a:p>
          <a:p>
            <a:endParaRPr lang="en-US" dirty="0">
              <a:latin typeface="Calibri Light" panose="020F0302020204030204" pitchFamily="34" charset="0"/>
            </a:endParaRPr>
          </a:p>
          <a:p>
            <a:r>
              <a:rPr lang="en-US" dirty="0" smtClean="0">
                <a:latin typeface="Calibri Light" panose="020F0302020204030204" pitchFamily="34" charset="0"/>
              </a:rPr>
              <a:t>Aggie Mile – Walking Path on Campus Open to Community</a:t>
            </a:r>
          </a:p>
          <a:p>
            <a:endParaRPr lang="en-US" dirty="0" smtClean="0">
              <a:latin typeface="Calibri Light" panose="020F0302020204030204" pitchFamily="34" charset="0"/>
            </a:endParaRPr>
          </a:p>
          <a:p>
            <a:r>
              <a:rPr lang="en-US" dirty="0" smtClean="0">
                <a:latin typeface="Calibri Light" panose="020F0302020204030204" pitchFamily="34" charset="0"/>
              </a:rPr>
              <a:t>Coach’s University – Athletics Dept. Actively Involved</a:t>
            </a:r>
          </a:p>
          <a:p>
            <a:endParaRPr lang="en-US" dirty="0" smtClean="0">
              <a:latin typeface="Calibri Light" panose="020F0302020204030204" pitchFamily="34" charset="0"/>
            </a:endParaRPr>
          </a:p>
          <a:p>
            <a:r>
              <a:rPr lang="en-US" dirty="0" smtClean="0">
                <a:latin typeface="Calibri Light" panose="020F0302020204030204" pitchFamily="34" charset="0"/>
              </a:rPr>
              <a:t>Resource Sharing for Community Interventions</a:t>
            </a:r>
          </a:p>
          <a:p>
            <a:endParaRPr lang="en-US" sz="2800" dirty="0" smtClean="0"/>
          </a:p>
          <a:p>
            <a:endParaRPr lang="en-US" sz="2800" dirty="0" smtClean="0"/>
          </a:p>
          <a:p>
            <a:endParaRPr lang="en-US" sz="2800" dirty="0" smtClean="0"/>
          </a:p>
          <a:p>
            <a:endParaRPr lang="en-US" sz="2800" dirty="0" smtClean="0"/>
          </a:p>
          <a:p>
            <a:endParaRPr lang="en-US" sz="2800" dirty="0"/>
          </a:p>
          <a:p>
            <a:pPr marL="114300" indent="0">
              <a:buNone/>
            </a:pPr>
            <a:endParaRPr lang="en-US" sz="2800" dirty="0"/>
          </a:p>
        </p:txBody>
      </p:sp>
      <p:pic>
        <p:nvPicPr>
          <p:cNvPr id="4" name="Picture 2" descr="  "/>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 y="0"/>
            <a:ext cx="2895601" cy="723052"/>
          </a:xfrm>
          <a:prstGeom prst="rect">
            <a:avLst/>
          </a:prstGeom>
          <a:noFill/>
        </p:spPr>
      </p:pic>
      <p:pic>
        <p:nvPicPr>
          <p:cNvPr id="5" name="Picture 3" descr="  "/>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162800" y="5791200"/>
            <a:ext cx="12573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744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521</TotalTime>
  <Words>621</Words>
  <Application>Microsoft Office PowerPoint</Application>
  <PresentationFormat>On-screen Show (4:3)</PresentationFormat>
  <Paragraphs>153</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Oriel</vt:lpstr>
      <vt:lpstr>PowerPoint Presentation</vt:lpstr>
      <vt:lpstr>PowerPoint Presentation</vt:lpstr>
      <vt:lpstr>           3 most important factors that influence our health </vt:lpstr>
      <vt:lpstr>            Physical Inactivity is a Cost = Economic DRAIN </vt:lpstr>
      <vt:lpstr> State by State Study on ROI of Community Based Programs</vt:lpstr>
      <vt:lpstr>PowerPoint Presentation</vt:lpstr>
      <vt:lpstr> Many Communities  Are Addressing These Issues…..</vt:lpstr>
      <vt:lpstr>Cameron University’s Role</vt:lpstr>
      <vt:lpstr> Cameron Initiated Programs </vt:lpstr>
      <vt:lpstr> Cameron Initiated Programs </vt:lpstr>
      <vt:lpstr> Why Higher Education Should Be Proactively  Involved with a Community Wellness Initiative</vt:lpstr>
      <vt:lpstr> University Initiated Community Programs Have A Positive Economic Impact</vt:lpstr>
    </vt:vector>
  </TitlesOfParts>
  <Company>Cameron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Cameron University’s Proactive  Engagement With Community Wellbeing Initiative</dc:title>
  <dc:creator>Windows User</dc:creator>
  <cp:lastModifiedBy>Richardson, Rebecca</cp:lastModifiedBy>
  <cp:revision>43</cp:revision>
  <dcterms:created xsi:type="dcterms:W3CDTF">2013-09-24T14:25:20Z</dcterms:created>
  <dcterms:modified xsi:type="dcterms:W3CDTF">2013-10-17T17:52:04Z</dcterms:modified>
</cp:coreProperties>
</file>