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81" r:id="rId5"/>
  </p:sldMasterIdLst>
  <p:notesMasterIdLst>
    <p:notesMasterId r:id="rId37"/>
  </p:notesMasterIdLst>
  <p:handoutMasterIdLst>
    <p:handoutMasterId r:id="rId38"/>
  </p:handoutMasterIdLst>
  <p:sldIdLst>
    <p:sldId id="259" r:id="rId6"/>
    <p:sldId id="289" r:id="rId7"/>
    <p:sldId id="346" r:id="rId8"/>
    <p:sldId id="377" r:id="rId9"/>
    <p:sldId id="375" r:id="rId10"/>
    <p:sldId id="376" r:id="rId11"/>
    <p:sldId id="372" r:id="rId12"/>
    <p:sldId id="368" r:id="rId13"/>
    <p:sldId id="373" r:id="rId14"/>
    <p:sldId id="374" r:id="rId15"/>
    <p:sldId id="347" r:id="rId16"/>
    <p:sldId id="349" r:id="rId17"/>
    <p:sldId id="350" r:id="rId18"/>
    <p:sldId id="348" r:id="rId19"/>
    <p:sldId id="351" r:id="rId20"/>
    <p:sldId id="378" r:id="rId21"/>
    <p:sldId id="354" r:id="rId22"/>
    <p:sldId id="355" r:id="rId23"/>
    <p:sldId id="380" r:id="rId24"/>
    <p:sldId id="356" r:id="rId25"/>
    <p:sldId id="358" r:id="rId26"/>
    <p:sldId id="360" r:id="rId27"/>
    <p:sldId id="362" r:id="rId28"/>
    <p:sldId id="363" r:id="rId29"/>
    <p:sldId id="364" r:id="rId30"/>
    <p:sldId id="365" r:id="rId31"/>
    <p:sldId id="379" r:id="rId32"/>
    <p:sldId id="366" r:id="rId33"/>
    <p:sldId id="367" r:id="rId34"/>
    <p:sldId id="369" r:id="rId35"/>
    <p:sldId id="352" r:id="rId3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EF"/>
    <a:srgbClr val="5C0000"/>
    <a:srgbClr val="5357FB"/>
    <a:srgbClr val="6067FA"/>
    <a:srgbClr val="1B20F9"/>
    <a:srgbClr val="109AED"/>
    <a:srgbClr val="99BA56"/>
    <a:srgbClr val="EAE51B"/>
    <a:srgbClr val="0092D2"/>
    <a:srgbClr val="85A64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47" autoAdjust="0"/>
    <p:restoredTop sz="94656" autoAdjust="0"/>
  </p:normalViewPr>
  <p:slideViewPr>
    <p:cSldViewPr snapToGrid="0" snapToObjects="1">
      <p:cViewPr>
        <p:scale>
          <a:sx n="120" d="100"/>
          <a:sy n="120" d="100"/>
        </p:scale>
        <p:origin x="9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2796"/>
    </p:cViewPr>
  </p:sorterViewPr>
  <p:notesViewPr>
    <p:cSldViewPr snapToGrid="0" snapToObjects="1">
      <p:cViewPr varScale="1">
        <p:scale>
          <a:sx n="103" d="100"/>
          <a:sy n="103" d="100"/>
        </p:scale>
        <p:origin x="2496" y="11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E10B5B-CC62-4737-A2B9-7FFF1E834D06}" type="doc">
      <dgm:prSet loTypeId="urn:microsoft.com/office/officeart/2005/8/layout/radial5" loCatId="relationship" qsTypeId="urn:microsoft.com/office/officeart/2005/8/quickstyle/simple1" qsCatId="simple" csTypeId="urn:microsoft.com/office/officeart/2005/8/colors/colorful1" csCatId="colorful" phldr="1"/>
      <dgm:spPr/>
      <dgm:t>
        <a:bodyPr/>
        <a:lstStyle/>
        <a:p>
          <a:endParaRPr lang="en-US"/>
        </a:p>
      </dgm:t>
    </dgm:pt>
    <dgm:pt modelId="{5193FE0A-2290-47B5-AEDA-31DDFE24488F}">
      <dgm:prSet phldrT="[Text]" custT="1"/>
      <dgm:spPr>
        <a:ln>
          <a:noFill/>
          <a:prstDash val="solid"/>
        </a:ln>
        <a:effectLst>
          <a:outerShdw blurRad="50800" dist="38100" dir="2700000" algn="tl" rotWithShape="0">
            <a:prstClr val="black">
              <a:alpha val="40000"/>
            </a:prstClr>
          </a:outerShdw>
        </a:effectLst>
      </dgm:spPr>
      <dgm:t>
        <a:bodyPr/>
        <a:lstStyle/>
        <a:p>
          <a:pPr>
            <a:lnSpc>
              <a:spcPct val="90000"/>
            </a:lnSpc>
            <a:spcAft>
              <a:spcPct val="35000"/>
            </a:spcAft>
          </a:pPr>
          <a:r>
            <a:rPr lang="en-US" sz="3200" b="1" dirty="0" smtClean="0">
              <a:effectLst>
                <a:outerShdw blurRad="50800" dist="38100" dir="2700000" algn="tl" rotWithShape="0">
                  <a:prstClr val="black">
                    <a:alpha val="40000"/>
                  </a:prstClr>
                </a:outerShdw>
              </a:effectLst>
              <a:latin typeface="Arial Narrow" panose="020B0606020202030204" pitchFamily="34" charset="0"/>
            </a:rPr>
            <a:t>MRO</a:t>
          </a:r>
        </a:p>
        <a:p>
          <a:pPr>
            <a:lnSpc>
              <a:spcPct val="0"/>
            </a:lnSpc>
            <a:spcAft>
              <a:spcPts val="0"/>
            </a:spcAft>
          </a:pPr>
          <a:r>
            <a:rPr lang="en-US" sz="1500" b="1" dirty="0" smtClean="0">
              <a:effectLst>
                <a:outerShdw blurRad="50800" dist="38100" dir="2700000" algn="tl" rotWithShape="0">
                  <a:prstClr val="black">
                    <a:alpha val="40000"/>
                  </a:prstClr>
                </a:outerShdw>
              </a:effectLst>
              <a:latin typeface="Arial Narrow" panose="020B0606020202030204" pitchFamily="34" charset="0"/>
            </a:rPr>
            <a:t>Maintenance</a:t>
          </a:r>
        </a:p>
        <a:p>
          <a:pPr>
            <a:lnSpc>
              <a:spcPct val="90000"/>
            </a:lnSpc>
            <a:spcAft>
              <a:spcPts val="0"/>
            </a:spcAft>
          </a:pPr>
          <a:r>
            <a:rPr lang="en-US" sz="1500" b="1" dirty="0" smtClean="0">
              <a:effectLst>
                <a:outerShdw blurRad="50800" dist="38100" dir="2700000" algn="tl" rotWithShape="0">
                  <a:prstClr val="black">
                    <a:alpha val="40000"/>
                  </a:prstClr>
                </a:outerShdw>
              </a:effectLst>
              <a:latin typeface="Arial Narrow" panose="020B0606020202030204" pitchFamily="34" charset="0"/>
            </a:rPr>
            <a:t>Repair &amp; </a:t>
          </a:r>
        </a:p>
        <a:p>
          <a:pPr>
            <a:lnSpc>
              <a:spcPct val="90000"/>
            </a:lnSpc>
            <a:spcAft>
              <a:spcPts val="0"/>
            </a:spcAft>
          </a:pPr>
          <a:r>
            <a:rPr lang="en-US" sz="1500" b="1" dirty="0" smtClean="0">
              <a:effectLst>
                <a:outerShdw blurRad="50800" dist="38100" dir="2700000" algn="tl" rotWithShape="0">
                  <a:prstClr val="black">
                    <a:alpha val="40000"/>
                  </a:prstClr>
                </a:outerShdw>
              </a:effectLst>
              <a:latin typeface="Arial Narrow" panose="020B0606020202030204" pitchFamily="34" charset="0"/>
            </a:rPr>
            <a:t>       Overhaul</a:t>
          </a:r>
          <a:endParaRPr lang="en-US" sz="1500" b="1" dirty="0">
            <a:effectLst>
              <a:outerShdw blurRad="50800" dist="38100" dir="2700000" algn="tl" rotWithShape="0">
                <a:prstClr val="black">
                  <a:alpha val="40000"/>
                </a:prstClr>
              </a:outerShdw>
            </a:effectLst>
            <a:latin typeface="Arial Narrow" panose="020B0606020202030204" pitchFamily="34" charset="0"/>
          </a:endParaRPr>
        </a:p>
      </dgm:t>
    </dgm:pt>
    <dgm:pt modelId="{033A3024-55AC-48B9-8900-3A54EAF289E4}" type="parTrans" cxnId="{B74F3273-4312-403F-9A18-A970306F4070}">
      <dgm:prSet/>
      <dgm:spPr/>
      <dgm:t>
        <a:bodyPr/>
        <a:lstStyle/>
        <a:p>
          <a:endParaRPr lang="en-US" sz="1500" b="1">
            <a:latin typeface="Arial Narrow" panose="020B0606020202030204" pitchFamily="34" charset="0"/>
          </a:endParaRPr>
        </a:p>
      </dgm:t>
    </dgm:pt>
    <dgm:pt modelId="{696BA7A4-AEE4-41FF-8290-CF1A5B3E1CE7}" type="sibTrans" cxnId="{B74F3273-4312-403F-9A18-A970306F4070}">
      <dgm:prSet/>
      <dgm:spPr/>
      <dgm:t>
        <a:bodyPr/>
        <a:lstStyle/>
        <a:p>
          <a:endParaRPr lang="en-US" sz="1500" b="1">
            <a:latin typeface="Arial Narrow" panose="020B0606020202030204" pitchFamily="34" charset="0"/>
          </a:endParaRPr>
        </a:p>
      </dgm:t>
    </dgm:pt>
    <dgm:pt modelId="{38004B63-6178-457D-8315-DAB08A89D389}">
      <dgm:prSet phldrT="[Text]" custT="1"/>
      <dgm:spPr>
        <a:solidFill>
          <a:srgbClr val="5A65CA"/>
        </a:solidFill>
        <a:effectLst>
          <a:outerShdw blurRad="50800" dist="38100" dir="2700000" algn="tl" rotWithShape="0">
            <a:prstClr val="black">
              <a:alpha val="40000"/>
            </a:prstClr>
          </a:outerShdw>
        </a:effectLst>
      </dgm:spPr>
      <dgm:t>
        <a:bodyPr/>
        <a:lstStyle/>
        <a:p>
          <a:r>
            <a:rPr lang="en-US" sz="1500" b="1" dirty="0" smtClean="0">
              <a:latin typeface="Arial Narrow" panose="020B0606020202030204" pitchFamily="34" charset="0"/>
            </a:rPr>
            <a:t>Machining</a:t>
          </a:r>
        </a:p>
      </dgm:t>
    </dgm:pt>
    <dgm:pt modelId="{3B388FE2-7186-465B-9E72-5079B4D05373}" type="parTrans" cxnId="{9126CE46-558B-4503-9602-70F67C58B9D9}">
      <dgm:prSet custT="1"/>
      <dgm:spPr>
        <a:solidFill>
          <a:srgbClr val="5A65CA"/>
        </a:solidFill>
      </dgm:spPr>
      <dgm:t>
        <a:bodyPr/>
        <a:lstStyle/>
        <a:p>
          <a:endParaRPr lang="en-US" sz="1500" b="1">
            <a:latin typeface="Arial Narrow" panose="020B0606020202030204" pitchFamily="34" charset="0"/>
          </a:endParaRPr>
        </a:p>
      </dgm:t>
    </dgm:pt>
    <dgm:pt modelId="{3C68E67E-01E8-47CD-AF83-F4C343462CB6}" type="sibTrans" cxnId="{9126CE46-558B-4503-9602-70F67C58B9D9}">
      <dgm:prSet/>
      <dgm:spPr/>
      <dgm:t>
        <a:bodyPr/>
        <a:lstStyle/>
        <a:p>
          <a:endParaRPr lang="en-US" sz="1500" b="1">
            <a:latin typeface="Arial Narrow" panose="020B0606020202030204" pitchFamily="34" charset="0"/>
          </a:endParaRPr>
        </a:p>
      </dgm:t>
    </dgm:pt>
    <dgm:pt modelId="{8A0BA4AB-5D20-4E43-8459-1B875A20988C}">
      <dgm:prSet phldrT="[Text]" custT="1"/>
      <dgm:spPr>
        <a:effectLst>
          <a:outerShdw blurRad="50800" dist="38100" algn="l" rotWithShape="0">
            <a:prstClr val="black">
              <a:alpha val="40000"/>
            </a:prstClr>
          </a:outerShdw>
        </a:effectLst>
      </dgm:spPr>
      <dgm:t>
        <a:bodyPr/>
        <a:lstStyle/>
        <a:p>
          <a:r>
            <a:rPr lang="en-US" sz="1500" b="1" dirty="0" smtClean="0">
              <a:latin typeface="Arial Narrow" panose="020B0606020202030204" pitchFamily="34" charset="0"/>
            </a:rPr>
            <a:t>Modification</a:t>
          </a:r>
          <a:endParaRPr lang="en-US" sz="1500" b="1" dirty="0">
            <a:latin typeface="Arial Narrow" panose="020B0606020202030204" pitchFamily="34" charset="0"/>
          </a:endParaRPr>
        </a:p>
      </dgm:t>
    </dgm:pt>
    <dgm:pt modelId="{32E86A4F-8C1A-47A7-9E8A-F836FB29E5FE}" type="parTrans" cxnId="{B4B87A27-C042-42E9-A595-07B079DBE53A}">
      <dgm:prSet custT="1"/>
      <dgm:spPr/>
      <dgm:t>
        <a:bodyPr/>
        <a:lstStyle/>
        <a:p>
          <a:endParaRPr lang="en-US" sz="1500" b="1">
            <a:latin typeface="Arial Narrow" panose="020B0606020202030204" pitchFamily="34" charset="0"/>
          </a:endParaRPr>
        </a:p>
      </dgm:t>
    </dgm:pt>
    <dgm:pt modelId="{19B4B428-BB9E-4848-893C-1303A6143328}" type="sibTrans" cxnId="{B4B87A27-C042-42E9-A595-07B079DBE53A}">
      <dgm:prSet/>
      <dgm:spPr/>
      <dgm:t>
        <a:bodyPr/>
        <a:lstStyle/>
        <a:p>
          <a:endParaRPr lang="en-US" sz="1500" b="1">
            <a:latin typeface="Arial Narrow" panose="020B0606020202030204" pitchFamily="34" charset="0"/>
          </a:endParaRPr>
        </a:p>
      </dgm:t>
    </dgm:pt>
    <dgm:pt modelId="{5EC9EE5A-F380-4F3E-8FBD-711F0054EE20}">
      <dgm:prSet phldrT="[Text]" custT="1"/>
      <dgm:spPr>
        <a:effectLst>
          <a:outerShdw blurRad="50800" dist="38100" dir="2700000" algn="tl" rotWithShape="0">
            <a:prstClr val="black">
              <a:alpha val="40000"/>
            </a:prstClr>
          </a:outerShdw>
        </a:effectLst>
      </dgm:spPr>
      <dgm:t>
        <a:bodyPr/>
        <a:lstStyle/>
        <a:p>
          <a:r>
            <a:rPr lang="en-US" sz="1500" b="1" dirty="0" smtClean="0">
              <a:latin typeface="Arial Narrow" panose="020B0606020202030204" pitchFamily="34" charset="0"/>
            </a:rPr>
            <a:t>Replacement</a:t>
          </a:r>
          <a:endParaRPr lang="en-US" sz="1500" b="1" dirty="0">
            <a:latin typeface="Arial Narrow" panose="020B0606020202030204" pitchFamily="34" charset="0"/>
          </a:endParaRPr>
        </a:p>
      </dgm:t>
    </dgm:pt>
    <dgm:pt modelId="{0FF31E40-6A69-405F-8586-8B216D7D13AD}" type="parTrans" cxnId="{A42F44C1-3475-4A4B-A2ED-C5A9FB84D15E}">
      <dgm:prSet custT="1"/>
      <dgm:spPr/>
      <dgm:t>
        <a:bodyPr/>
        <a:lstStyle/>
        <a:p>
          <a:endParaRPr lang="en-US" sz="1500" b="1" dirty="0">
            <a:latin typeface="Arial Narrow" panose="020B0606020202030204" pitchFamily="34" charset="0"/>
          </a:endParaRPr>
        </a:p>
      </dgm:t>
    </dgm:pt>
    <dgm:pt modelId="{35B6805C-E8E0-4E47-A9B6-9C0CDF401FEA}" type="sibTrans" cxnId="{A42F44C1-3475-4A4B-A2ED-C5A9FB84D15E}">
      <dgm:prSet/>
      <dgm:spPr/>
      <dgm:t>
        <a:bodyPr/>
        <a:lstStyle/>
        <a:p>
          <a:endParaRPr lang="en-US" sz="1500" b="1">
            <a:latin typeface="Arial Narrow" panose="020B0606020202030204" pitchFamily="34" charset="0"/>
          </a:endParaRPr>
        </a:p>
      </dgm:t>
    </dgm:pt>
    <dgm:pt modelId="{A2897A54-2D41-4147-BCE3-43311A256476}">
      <dgm:prSet phldrT="[Text]" custT="1"/>
      <dgm:spPr>
        <a:effectLst>
          <a:outerShdw blurRad="50800" dist="38100" dir="2700000" algn="tl" rotWithShape="0">
            <a:prstClr val="black">
              <a:alpha val="40000"/>
            </a:prstClr>
          </a:outerShdw>
        </a:effectLst>
      </dgm:spPr>
      <dgm:t>
        <a:bodyPr/>
        <a:lstStyle/>
        <a:p>
          <a:r>
            <a:rPr lang="en-US" sz="1500" b="1" dirty="0" smtClean="0">
              <a:latin typeface="Arial Narrow" panose="020B0606020202030204" pitchFamily="34" charset="0"/>
            </a:rPr>
            <a:t>Engineering</a:t>
          </a:r>
          <a:endParaRPr lang="en-US" sz="1500" b="1" dirty="0">
            <a:latin typeface="Arial Narrow" panose="020B0606020202030204" pitchFamily="34" charset="0"/>
          </a:endParaRPr>
        </a:p>
      </dgm:t>
    </dgm:pt>
    <dgm:pt modelId="{1B567403-AE8B-4E91-8141-205FA371C55F}" type="parTrans" cxnId="{19E60EB1-9473-4687-B093-11CF48B2ED00}">
      <dgm:prSet custT="1"/>
      <dgm:spPr/>
      <dgm:t>
        <a:bodyPr/>
        <a:lstStyle/>
        <a:p>
          <a:endParaRPr lang="en-US" sz="1500" b="1">
            <a:latin typeface="Arial Narrow" panose="020B0606020202030204" pitchFamily="34" charset="0"/>
          </a:endParaRPr>
        </a:p>
      </dgm:t>
    </dgm:pt>
    <dgm:pt modelId="{0037FD47-8828-401B-B800-A97115BB741D}" type="sibTrans" cxnId="{19E60EB1-9473-4687-B093-11CF48B2ED00}">
      <dgm:prSet/>
      <dgm:spPr/>
      <dgm:t>
        <a:bodyPr/>
        <a:lstStyle/>
        <a:p>
          <a:endParaRPr lang="en-US" sz="1500" b="1">
            <a:latin typeface="Arial Narrow" panose="020B0606020202030204" pitchFamily="34" charset="0"/>
          </a:endParaRPr>
        </a:p>
      </dgm:t>
    </dgm:pt>
    <dgm:pt modelId="{939F50FB-2C59-40D0-A8BD-549F59266D61}">
      <dgm:prSet phldrT="[Text]" custScaleX="86475" custScaleY="84863" custRadScaleRad="111573" custRadScaleInc="-3641"/>
      <dgm:spPr/>
      <dgm:t>
        <a:bodyPr/>
        <a:lstStyle/>
        <a:p>
          <a:endParaRPr lang="en-US" sz="1500">
            <a:latin typeface="Arial Narrow" panose="020B0606020202030204" pitchFamily="34" charset="0"/>
          </a:endParaRPr>
        </a:p>
      </dgm:t>
    </dgm:pt>
    <dgm:pt modelId="{236C945F-DC75-45C0-9B42-B4FDBADACE42}" type="parTrans" cxnId="{624D8EB9-AB66-47B6-977B-6C133F0CD7B5}">
      <dgm:prSet/>
      <dgm:spPr/>
      <dgm:t>
        <a:bodyPr/>
        <a:lstStyle/>
        <a:p>
          <a:endParaRPr lang="en-US" sz="1500" b="1">
            <a:latin typeface="Arial Narrow" panose="020B0606020202030204" pitchFamily="34" charset="0"/>
          </a:endParaRPr>
        </a:p>
      </dgm:t>
    </dgm:pt>
    <dgm:pt modelId="{B42FAB93-DE4E-4062-9133-B31815DA2B01}" type="sibTrans" cxnId="{624D8EB9-AB66-47B6-977B-6C133F0CD7B5}">
      <dgm:prSet/>
      <dgm:spPr/>
      <dgm:t>
        <a:bodyPr/>
        <a:lstStyle/>
        <a:p>
          <a:endParaRPr lang="en-US" sz="1500" b="1">
            <a:latin typeface="Arial Narrow" panose="020B0606020202030204" pitchFamily="34" charset="0"/>
          </a:endParaRPr>
        </a:p>
      </dgm:t>
    </dgm:pt>
    <dgm:pt modelId="{0F76351F-9736-47A6-AC0F-21549EE54D1C}">
      <dgm:prSet phldrT="[Text]" custT="1"/>
      <dgm:spPr>
        <a:effectLst>
          <a:outerShdw blurRad="50800" dist="38100" dir="2700000" algn="tl" rotWithShape="0">
            <a:prstClr val="black">
              <a:alpha val="40000"/>
            </a:prstClr>
          </a:outerShdw>
        </a:effectLst>
      </dgm:spPr>
      <dgm:t>
        <a:bodyPr/>
        <a:lstStyle/>
        <a:p>
          <a:r>
            <a:rPr lang="en-US" sz="1500" b="1" dirty="0" smtClean="0">
              <a:latin typeface="Arial Narrow" panose="020B0606020202030204" pitchFamily="34" charset="0"/>
            </a:rPr>
            <a:t>Recondition</a:t>
          </a:r>
          <a:endParaRPr lang="en-US" sz="1500" b="1" dirty="0">
            <a:latin typeface="Arial Narrow" panose="020B0606020202030204" pitchFamily="34" charset="0"/>
          </a:endParaRPr>
        </a:p>
      </dgm:t>
    </dgm:pt>
    <dgm:pt modelId="{EDA49A44-404F-4C45-BB2A-6CF9D051FFC5}" type="parTrans" cxnId="{8F188728-C8B6-477F-9807-8FC28EAA4628}">
      <dgm:prSet custT="1"/>
      <dgm:spPr/>
      <dgm:t>
        <a:bodyPr/>
        <a:lstStyle/>
        <a:p>
          <a:endParaRPr lang="en-US" sz="1500" b="1">
            <a:latin typeface="Arial Narrow" panose="020B0606020202030204" pitchFamily="34" charset="0"/>
          </a:endParaRPr>
        </a:p>
      </dgm:t>
    </dgm:pt>
    <dgm:pt modelId="{1946F802-722B-45AA-B865-2CB13E9282C3}" type="sibTrans" cxnId="{8F188728-C8B6-477F-9807-8FC28EAA4628}">
      <dgm:prSet/>
      <dgm:spPr/>
      <dgm:t>
        <a:bodyPr/>
        <a:lstStyle/>
        <a:p>
          <a:endParaRPr lang="en-US" sz="1500" b="1">
            <a:latin typeface="Arial Narrow" panose="020B0606020202030204" pitchFamily="34" charset="0"/>
          </a:endParaRPr>
        </a:p>
      </dgm:t>
    </dgm:pt>
    <dgm:pt modelId="{3A282515-24E5-44CB-A065-BC1EBCC087CC}">
      <dgm:prSet phldrT="[Text]" custT="1"/>
      <dgm:spPr>
        <a:solidFill>
          <a:schemeClr val="accent3">
            <a:lumMod val="50000"/>
          </a:schemeClr>
        </a:solidFill>
        <a:effectLst>
          <a:outerShdw blurRad="50800" dist="38100" dir="2700000" algn="tl" rotWithShape="0">
            <a:prstClr val="black">
              <a:alpha val="40000"/>
            </a:prstClr>
          </a:outerShdw>
        </a:effectLst>
      </dgm:spPr>
      <dgm:t>
        <a:bodyPr/>
        <a:lstStyle/>
        <a:p>
          <a:r>
            <a:rPr lang="en-US" sz="1500" b="1" dirty="0" smtClean="0">
              <a:latin typeface="Arial Narrow" panose="020B0606020202030204" pitchFamily="34" charset="0"/>
            </a:rPr>
            <a:t>Teardown</a:t>
          </a:r>
          <a:endParaRPr lang="en-US" sz="1500" b="1" dirty="0">
            <a:latin typeface="Arial Narrow" panose="020B0606020202030204" pitchFamily="34" charset="0"/>
          </a:endParaRPr>
        </a:p>
      </dgm:t>
    </dgm:pt>
    <dgm:pt modelId="{76DFB151-991C-4C1A-8A09-1C820FCA6EBE}" type="parTrans" cxnId="{AE0B5D96-D461-4A75-B5F3-F0C733ED04D0}">
      <dgm:prSet custT="1"/>
      <dgm:spPr>
        <a:solidFill>
          <a:schemeClr val="accent3">
            <a:lumMod val="50000"/>
          </a:schemeClr>
        </a:solidFill>
      </dgm:spPr>
      <dgm:t>
        <a:bodyPr/>
        <a:lstStyle/>
        <a:p>
          <a:endParaRPr lang="en-US" sz="1500" b="1" dirty="0">
            <a:latin typeface="Arial Narrow" panose="020B0606020202030204" pitchFamily="34" charset="0"/>
          </a:endParaRPr>
        </a:p>
      </dgm:t>
    </dgm:pt>
    <dgm:pt modelId="{FA426195-8ECB-48C2-B814-FF78A0F3887C}" type="sibTrans" cxnId="{AE0B5D96-D461-4A75-B5F3-F0C733ED04D0}">
      <dgm:prSet/>
      <dgm:spPr/>
      <dgm:t>
        <a:bodyPr/>
        <a:lstStyle/>
        <a:p>
          <a:endParaRPr lang="en-US" sz="1500" b="1">
            <a:latin typeface="Arial Narrow" panose="020B0606020202030204" pitchFamily="34" charset="0"/>
          </a:endParaRPr>
        </a:p>
      </dgm:t>
    </dgm:pt>
    <dgm:pt modelId="{844138C6-8060-4FAE-93E6-A6B5F6C8F274}">
      <dgm:prSet phldrT="[Text]" custT="1"/>
      <dgm:spPr>
        <a:solidFill>
          <a:srgbClr val="F24461"/>
        </a:solidFill>
        <a:effectLst>
          <a:outerShdw blurRad="50800" dist="38100" dir="2700000" algn="tl" rotWithShape="0">
            <a:prstClr val="black">
              <a:alpha val="40000"/>
            </a:prstClr>
          </a:outerShdw>
        </a:effectLst>
      </dgm:spPr>
      <dgm:t>
        <a:bodyPr/>
        <a:lstStyle/>
        <a:p>
          <a:r>
            <a:rPr lang="en-US" sz="1500" b="1" dirty="0" smtClean="0">
              <a:latin typeface="Arial Narrow" panose="020B0606020202030204" pitchFamily="34" charset="0"/>
            </a:rPr>
            <a:t>Test and Evaluation</a:t>
          </a:r>
          <a:endParaRPr lang="en-US" sz="1500" b="1" dirty="0">
            <a:latin typeface="Arial Narrow" panose="020B0606020202030204" pitchFamily="34" charset="0"/>
          </a:endParaRPr>
        </a:p>
      </dgm:t>
    </dgm:pt>
    <dgm:pt modelId="{CDE62403-3DAA-4024-A561-2BC859CC21C2}" type="parTrans" cxnId="{99AFE813-522D-4BCA-B33D-5D8C4B1220DB}">
      <dgm:prSet custT="1"/>
      <dgm:spPr>
        <a:solidFill>
          <a:srgbClr val="F24461"/>
        </a:solidFill>
      </dgm:spPr>
      <dgm:t>
        <a:bodyPr/>
        <a:lstStyle/>
        <a:p>
          <a:endParaRPr lang="en-US" sz="1500" b="1">
            <a:latin typeface="Arial Narrow" panose="020B0606020202030204" pitchFamily="34" charset="0"/>
          </a:endParaRPr>
        </a:p>
      </dgm:t>
    </dgm:pt>
    <dgm:pt modelId="{A2B33CB0-6CB6-428E-B2E6-794D6386F9B4}" type="sibTrans" cxnId="{99AFE813-522D-4BCA-B33D-5D8C4B1220DB}">
      <dgm:prSet/>
      <dgm:spPr/>
      <dgm:t>
        <a:bodyPr/>
        <a:lstStyle/>
        <a:p>
          <a:endParaRPr lang="en-US" sz="1500" b="1">
            <a:latin typeface="Arial Narrow" panose="020B0606020202030204" pitchFamily="34" charset="0"/>
          </a:endParaRPr>
        </a:p>
      </dgm:t>
    </dgm:pt>
    <dgm:pt modelId="{C222F981-F7C4-49D6-9C30-895D763F08EB}">
      <dgm:prSet phldrT="[Text]" custT="1"/>
      <dgm:spPr>
        <a:solidFill>
          <a:srgbClr val="53BF6F"/>
        </a:solidFill>
        <a:effectLst>
          <a:outerShdw blurRad="50800" dist="38100" dir="2700000" algn="tl" rotWithShape="0">
            <a:prstClr val="black">
              <a:alpha val="40000"/>
            </a:prstClr>
          </a:outerShdw>
        </a:effectLst>
      </dgm:spPr>
      <dgm:t>
        <a:bodyPr/>
        <a:lstStyle/>
        <a:p>
          <a:pPr>
            <a:lnSpc>
              <a:spcPct val="100000"/>
            </a:lnSpc>
            <a:spcAft>
              <a:spcPts val="0"/>
            </a:spcAft>
          </a:pPr>
          <a:r>
            <a:rPr lang="en-US" sz="1500" b="1" dirty="0" smtClean="0">
              <a:latin typeface="Arial Narrow" panose="020B0606020202030204" pitchFamily="34" charset="0"/>
            </a:rPr>
            <a:t>Parts Manufact</a:t>
          </a:r>
        </a:p>
        <a:p>
          <a:pPr>
            <a:lnSpc>
              <a:spcPct val="100000"/>
            </a:lnSpc>
            <a:spcAft>
              <a:spcPts val="0"/>
            </a:spcAft>
          </a:pPr>
          <a:r>
            <a:rPr lang="en-US" sz="1500" b="1" dirty="0" smtClean="0">
              <a:latin typeface="Arial Narrow" panose="020B0606020202030204" pitchFamily="34" charset="0"/>
            </a:rPr>
            <a:t>-uring</a:t>
          </a:r>
        </a:p>
      </dgm:t>
    </dgm:pt>
    <dgm:pt modelId="{99A4D0D9-17EB-4DCC-AB55-26C811381D93}" type="parTrans" cxnId="{DCACAB8E-863E-41C8-BB6E-4A303B66338C}">
      <dgm:prSet custT="1"/>
      <dgm:spPr>
        <a:solidFill>
          <a:srgbClr val="53BF6F"/>
        </a:solidFill>
      </dgm:spPr>
      <dgm:t>
        <a:bodyPr/>
        <a:lstStyle/>
        <a:p>
          <a:endParaRPr lang="en-US" sz="1500" b="1">
            <a:latin typeface="Arial Narrow" panose="020B0606020202030204" pitchFamily="34" charset="0"/>
          </a:endParaRPr>
        </a:p>
      </dgm:t>
    </dgm:pt>
    <dgm:pt modelId="{DEAF6179-A1FD-4199-B5FC-9536607D4FA6}" type="sibTrans" cxnId="{DCACAB8E-863E-41C8-BB6E-4A303B66338C}">
      <dgm:prSet/>
      <dgm:spPr/>
      <dgm:t>
        <a:bodyPr/>
        <a:lstStyle/>
        <a:p>
          <a:endParaRPr lang="en-US" sz="1500" b="1">
            <a:latin typeface="Arial Narrow" panose="020B0606020202030204" pitchFamily="34" charset="0"/>
          </a:endParaRPr>
        </a:p>
      </dgm:t>
    </dgm:pt>
    <dgm:pt modelId="{978CABF9-ADF4-4355-B685-5EAA4ACB025B}">
      <dgm:prSet phldrT="[Text]" custT="1"/>
      <dgm:spPr>
        <a:solidFill>
          <a:srgbClr val="742C2A"/>
        </a:solidFill>
        <a:effectLst>
          <a:outerShdw blurRad="50800" dist="38100" dir="2700000" algn="tl" rotWithShape="0">
            <a:prstClr val="black">
              <a:alpha val="40000"/>
            </a:prstClr>
          </a:outerShdw>
        </a:effectLst>
      </dgm:spPr>
      <dgm:t>
        <a:bodyPr/>
        <a:lstStyle/>
        <a:p>
          <a:r>
            <a:rPr lang="en-US" sz="1500" b="1" dirty="0" smtClean="0">
              <a:latin typeface="Arial Narrow" panose="020B0606020202030204" pitchFamily="34" charset="0"/>
            </a:rPr>
            <a:t>Software</a:t>
          </a:r>
          <a:endParaRPr lang="en-US" sz="1500" b="1" dirty="0">
            <a:latin typeface="Arial Narrow" panose="020B0606020202030204" pitchFamily="34" charset="0"/>
          </a:endParaRPr>
        </a:p>
      </dgm:t>
    </dgm:pt>
    <dgm:pt modelId="{FC9ACADF-A4FC-4F97-B0F5-2E2B2C72D84A}" type="parTrans" cxnId="{E9B85950-08D5-448A-9982-AF1C15224AA6}">
      <dgm:prSet custT="1"/>
      <dgm:spPr>
        <a:solidFill>
          <a:srgbClr val="742C2A"/>
        </a:solidFill>
      </dgm:spPr>
      <dgm:t>
        <a:bodyPr/>
        <a:lstStyle/>
        <a:p>
          <a:endParaRPr lang="en-US" sz="1500" b="1">
            <a:latin typeface="Arial Narrow" panose="020B0606020202030204" pitchFamily="34" charset="0"/>
          </a:endParaRPr>
        </a:p>
      </dgm:t>
    </dgm:pt>
    <dgm:pt modelId="{947E5E1D-59DD-452D-809A-DC2B41D136A2}" type="sibTrans" cxnId="{E9B85950-08D5-448A-9982-AF1C15224AA6}">
      <dgm:prSet/>
      <dgm:spPr/>
      <dgm:t>
        <a:bodyPr/>
        <a:lstStyle/>
        <a:p>
          <a:endParaRPr lang="en-US" sz="1500" b="1">
            <a:latin typeface="Arial Narrow" panose="020B0606020202030204" pitchFamily="34" charset="0"/>
          </a:endParaRPr>
        </a:p>
      </dgm:t>
    </dgm:pt>
    <dgm:pt modelId="{F57110A3-0EF1-4297-8144-0C89E924445D}">
      <dgm:prSet phldrT="[Text]" custT="1"/>
      <dgm:spPr>
        <a:effectLst>
          <a:outerShdw blurRad="50800" dist="38100" dir="2700000" algn="tl" rotWithShape="0">
            <a:prstClr val="black">
              <a:alpha val="40000"/>
            </a:prstClr>
          </a:outerShdw>
        </a:effectLst>
      </dgm:spPr>
      <dgm:t>
        <a:bodyPr/>
        <a:lstStyle/>
        <a:p>
          <a:r>
            <a:rPr lang="en-US" sz="1500" b="1" dirty="0" smtClean="0">
              <a:latin typeface="Arial Narrow" panose="020B0606020202030204" pitchFamily="34" charset="0"/>
            </a:rPr>
            <a:t>Time Change</a:t>
          </a:r>
          <a:endParaRPr lang="en-US" sz="1500" b="1" dirty="0">
            <a:latin typeface="Arial Narrow" panose="020B0606020202030204" pitchFamily="34" charset="0"/>
          </a:endParaRPr>
        </a:p>
      </dgm:t>
    </dgm:pt>
    <dgm:pt modelId="{F01FFDE7-7CEB-4D00-A0CA-0927D73388AB}" type="parTrans" cxnId="{61FAE52B-B7D5-478A-A989-B0AB613A04E7}">
      <dgm:prSet custT="1"/>
      <dgm:spPr/>
      <dgm:t>
        <a:bodyPr/>
        <a:lstStyle/>
        <a:p>
          <a:endParaRPr lang="en-US" sz="1500">
            <a:latin typeface="Arial Narrow" panose="020B0606020202030204" pitchFamily="34" charset="0"/>
          </a:endParaRPr>
        </a:p>
      </dgm:t>
    </dgm:pt>
    <dgm:pt modelId="{A9172D54-9EFF-479E-93FD-4C0EA37CF1D4}" type="sibTrans" cxnId="{61FAE52B-B7D5-478A-A989-B0AB613A04E7}">
      <dgm:prSet/>
      <dgm:spPr/>
      <dgm:t>
        <a:bodyPr/>
        <a:lstStyle/>
        <a:p>
          <a:endParaRPr lang="en-US" sz="1500">
            <a:latin typeface="Arial Narrow" panose="020B0606020202030204" pitchFamily="34" charset="0"/>
          </a:endParaRPr>
        </a:p>
      </dgm:t>
    </dgm:pt>
    <dgm:pt modelId="{C366C8D0-10C2-46BA-8FAE-93ED9FAA8641}" type="pres">
      <dgm:prSet presAssocID="{39E10B5B-CC62-4737-A2B9-7FFF1E834D06}" presName="Name0" presStyleCnt="0">
        <dgm:presLayoutVars>
          <dgm:chMax val="1"/>
          <dgm:dir/>
          <dgm:animLvl val="ctr"/>
          <dgm:resizeHandles val="exact"/>
        </dgm:presLayoutVars>
      </dgm:prSet>
      <dgm:spPr/>
      <dgm:t>
        <a:bodyPr/>
        <a:lstStyle/>
        <a:p>
          <a:endParaRPr lang="en-US"/>
        </a:p>
      </dgm:t>
    </dgm:pt>
    <dgm:pt modelId="{FD0CC904-3C70-4E75-8C54-F1AD8534705E}" type="pres">
      <dgm:prSet presAssocID="{5193FE0A-2290-47B5-AEDA-31DDFE24488F}" presName="centerShape" presStyleLbl="node0" presStyleIdx="0" presStyleCnt="1" custScaleX="200888" custScaleY="200888" custLinFactNeighborX="-649" custLinFactNeighborY="-1347"/>
      <dgm:spPr/>
      <dgm:t>
        <a:bodyPr/>
        <a:lstStyle/>
        <a:p>
          <a:endParaRPr lang="en-US"/>
        </a:p>
      </dgm:t>
    </dgm:pt>
    <dgm:pt modelId="{99F00A2B-48D5-464E-8654-B917410A0F1A}" type="pres">
      <dgm:prSet presAssocID="{3B388FE2-7186-465B-9E72-5079B4D05373}" presName="parTrans" presStyleLbl="sibTrans2D1" presStyleIdx="0" presStyleCnt="10" custScaleX="164415" custScaleY="57132" custLinFactNeighborX="-9321" custLinFactNeighborY="-2963"/>
      <dgm:spPr/>
      <dgm:t>
        <a:bodyPr/>
        <a:lstStyle/>
        <a:p>
          <a:endParaRPr lang="en-US"/>
        </a:p>
      </dgm:t>
    </dgm:pt>
    <dgm:pt modelId="{284B16DC-F468-42DE-BA6F-92E50D918D92}" type="pres">
      <dgm:prSet presAssocID="{3B388FE2-7186-465B-9E72-5079B4D05373}" presName="connectorText" presStyleLbl="sibTrans2D1" presStyleIdx="0" presStyleCnt="10"/>
      <dgm:spPr/>
      <dgm:t>
        <a:bodyPr/>
        <a:lstStyle/>
        <a:p>
          <a:endParaRPr lang="en-US"/>
        </a:p>
      </dgm:t>
    </dgm:pt>
    <dgm:pt modelId="{4686BBA7-3D4C-414D-98CB-51054D21F7F9}" type="pres">
      <dgm:prSet presAssocID="{38004B63-6178-457D-8315-DAB08A89D389}" presName="node" presStyleLbl="node1" presStyleIdx="0" presStyleCnt="10" custScaleX="136185" custScaleY="136185" custRadScaleRad="98824" custRadScaleInc="-17405">
        <dgm:presLayoutVars>
          <dgm:bulletEnabled val="1"/>
        </dgm:presLayoutVars>
      </dgm:prSet>
      <dgm:spPr/>
      <dgm:t>
        <a:bodyPr/>
        <a:lstStyle/>
        <a:p>
          <a:endParaRPr lang="en-US"/>
        </a:p>
      </dgm:t>
    </dgm:pt>
    <dgm:pt modelId="{94632CEB-E239-41D2-8623-1BC9EAB341D0}" type="pres">
      <dgm:prSet presAssocID="{99A4D0D9-17EB-4DCC-AB55-26C811381D93}" presName="parTrans" presStyleLbl="sibTrans2D1" presStyleIdx="1" presStyleCnt="10" custScaleX="182605" custScaleY="57132" custLinFactNeighborX="2905" custLinFactNeighborY="22517"/>
      <dgm:spPr/>
      <dgm:t>
        <a:bodyPr/>
        <a:lstStyle/>
        <a:p>
          <a:endParaRPr lang="en-US"/>
        </a:p>
      </dgm:t>
    </dgm:pt>
    <dgm:pt modelId="{7DB340C4-0B84-4BE6-B79C-4369BCD4E286}" type="pres">
      <dgm:prSet presAssocID="{99A4D0D9-17EB-4DCC-AB55-26C811381D93}" presName="connectorText" presStyleLbl="sibTrans2D1" presStyleIdx="1" presStyleCnt="10"/>
      <dgm:spPr/>
      <dgm:t>
        <a:bodyPr/>
        <a:lstStyle/>
        <a:p>
          <a:endParaRPr lang="en-US"/>
        </a:p>
      </dgm:t>
    </dgm:pt>
    <dgm:pt modelId="{CC212865-A539-4028-B3C7-86BB8D7E9998}" type="pres">
      <dgm:prSet presAssocID="{C222F981-F7C4-49D6-9C30-895D763F08EB}" presName="node" presStyleLbl="node1" presStyleIdx="1" presStyleCnt="10" custScaleX="165368" custScaleY="165368" custRadScaleRad="149538" custRadScaleInc="-757897">
        <dgm:presLayoutVars>
          <dgm:bulletEnabled val="1"/>
        </dgm:presLayoutVars>
      </dgm:prSet>
      <dgm:spPr/>
      <dgm:t>
        <a:bodyPr/>
        <a:lstStyle/>
        <a:p>
          <a:endParaRPr lang="en-US"/>
        </a:p>
      </dgm:t>
    </dgm:pt>
    <dgm:pt modelId="{8FC57537-3097-4EE8-977C-1F2DB02FB0B8}" type="pres">
      <dgm:prSet presAssocID="{32E86A4F-8C1A-47A7-9E8A-F836FB29E5FE}" presName="parTrans" presStyleLbl="sibTrans2D1" presStyleIdx="2" presStyleCnt="10" custScaleX="140589" custScaleY="63499" custLinFactNeighborX="4898" custLinFactNeighborY="-6901"/>
      <dgm:spPr/>
      <dgm:t>
        <a:bodyPr/>
        <a:lstStyle/>
        <a:p>
          <a:endParaRPr lang="en-US"/>
        </a:p>
      </dgm:t>
    </dgm:pt>
    <dgm:pt modelId="{5B667425-E006-48A4-AF1E-2F7CDD24337C}" type="pres">
      <dgm:prSet presAssocID="{32E86A4F-8C1A-47A7-9E8A-F836FB29E5FE}" presName="connectorText" presStyleLbl="sibTrans2D1" presStyleIdx="2" presStyleCnt="10"/>
      <dgm:spPr/>
      <dgm:t>
        <a:bodyPr/>
        <a:lstStyle/>
        <a:p>
          <a:endParaRPr lang="en-US"/>
        </a:p>
      </dgm:t>
    </dgm:pt>
    <dgm:pt modelId="{B33C8D7A-C0E6-4644-BB70-6AAE3A46776E}" type="pres">
      <dgm:prSet presAssocID="{8A0BA4AB-5D20-4E43-8459-1B875A20988C}" presName="node" presStyleLbl="node1" presStyleIdx="2" presStyleCnt="10" custScaleX="155640" custScaleY="155640" custRadScaleRad="110766" custRadScaleInc="-183910">
        <dgm:presLayoutVars>
          <dgm:bulletEnabled val="1"/>
        </dgm:presLayoutVars>
      </dgm:prSet>
      <dgm:spPr/>
      <dgm:t>
        <a:bodyPr/>
        <a:lstStyle/>
        <a:p>
          <a:endParaRPr lang="en-US"/>
        </a:p>
      </dgm:t>
    </dgm:pt>
    <dgm:pt modelId="{F75CED81-5881-4C4F-A920-D32D1C7E8C63}" type="pres">
      <dgm:prSet presAssocID="{CDE62403-3DAA-4024-A561-2BC859CC21C2}" presName="parTrans" presStyleLbl="sibTrans2D1" presStyleIdx="3" presStyleCnt="10" custScaleX="148361" custScaleY="58804" custLinFactNeighborX="12848" custLinFactNeighborY="11434"/>
      <dgm:spPr/>
      <dgm:t>
        <a:bodyPr/>
        <a:lstStyle/>
        <a:p>
          <a:endParaRPr lang="en-US"/>
        </a:p>
      </dgm:t>
    </dgm:pt>
    <dgm:pt modelId="{90DAE511-1280-442A-9463-E85937337619}" type="pres">
      <dgm:prSet presAssocID="{CDE62403-3DAA-4024-A561-2BC859CC21C2}" presName="connectorText" presStyleLbl="sibTrans2D1" presStyleIdx="3" presStyleCnt="10"/>
      <dgm:spPr/>
      <dgm:t>
        <a:bodyPr/>
        <a:lstStyle/>
        <a:p>
          <a:endParaRPr lang="en-US"/>
        </a:p>
      </dgm:t>
    </dgm:pt>
    <dgm:pt modelId="{42A0A54F-4301-4897-AA28-C1730A2EC9A7}" type="pres">
      <dgm:prSet presAssocID="{844138C6-8060-4FAE-93E6-A6B5F6C8F274}" presName="node" presStyleLbl="node1" presStyleIdx="3" presStyleCnt="10" custScaleX="133289" custScaleY="133289" custRadScaleRad="90698" custRadScaleInc="440934">
        <dgm:presLayoutVars>
          <dgm:bulletEnabled val="1"/>
        </dgm:presLayoutVars>
      </dgm:prSet>
      <dgm:spPr/>
      <dgm:t>
        <a:bodyPr/>
        <a:lstStyle/>
        <a:p>
          <a:endParaRPr lang="en-US"/>
        </a:p>
      </dgm:t>
    </dgm:pt>
    <dgm:pt modelId="{C59942D6-0E30-4A16-8407-DDBBD55DF344}" type="pres">
      <dgm:prSet presAssocID="{0FF31E40-6A69-405F-8586-8B216D7D13AD}" presName="parTrans" presStyleLbl="sibTrans2D1" presStyleIdx="4" presStyleCnt="10" custScaleX="167629" custScaleY="57650" custLinFactNeighborX="4127" custLinFactNeighborY="-14772"/>
      <dgm:spPr/>
      <dgm:t>
        <a:bodyPr/>
        <a:lstStyle/>
        <a:p>
          <a:endParaRPr lang="en-US"/>
        </a:p>
      </dgm:t>
    </dgm:pt>
    <dgm:pt modelId="{98095B72-BFEB-4278-9371-AB93D937FE03}" type="pres">
      <dgm:prSet presAssocID="{0FF31E40-6A69-405F-8586-8B216D7D13AD}" presName="connectorText" presStyleLbl="sibTrans2D1" presStyleIdx="4" presStyleCnt="10"/>
      <dgm:spPr/>
      <dgm:t>
        <a:bodyPr/>
        <a:lstStyle/>
        <a:p>
          <a:endParaRPr lang="en-US"/>
        </a:p>
      </dgm:t>
    </dgm:pt>
    <dgm:pt modelId="{AB4DEAA7-0756-4777-B12C-8B67EC8573E4}" type="pres">
      <dgm:prSet presAssocID="{5EC9EE5A-F380-4F3E-8FBD-711F0054EE20}" presName="node" presStyleLbl="node1" presStyleIdx="4" presStyleCnt="10" custScaleX="165368" custScaleY="155640" custRadScaleRad="128323" custRadScaleInc="-380114">
        <dgm:presLayoutVars>
          <dgm:bulletEnabled val="1"/>
        </dgm:presLayoutVars>
      </dgm:prSet>
      <dgm:spPr/>
      <dgm:t>
        <a:bodyPr/>
        <a:lstStyle/>
        <a:p>
          <a:endParaRPr lang="en-US"/>
        </a:p>
      </dgm:t>
    </dgm:pt>
    <dgm:pt modelId="{7940427A-E38A-4E54-8B13-C38925DC2CF9}" type="pres">
      <dgm:prSet presAssocID="{F01FFDE7-7CEB-4D00-A0CA-0927D73388AB}" presName="parTrans" presStyleLbl="sibTrans2D1" presStyleIdx="5" presStyleCnt="10" custScaleX="174997" custScaleY="57650" custLinFactNeighborX="54066" custLinFactNeighborY="-9630"/>
      <dgm:spPr/>
      <dgm:t>
        <a:bodyPr/>
        <a:lstStyle/>
        <a:p>
          <a:endParaRPr lang="en-US"/>
        </a:p>
      </dgm:t>
    </dgm:pt>
    <dgm:pt modelId="{CD460CC5-29CA-4526-ACAF-3FDCC301FDED}" type="pres">
      <dgm:prSet presAssocID="{F01FFDE7-7CEB-4D00-A0CA-0927D73388AB}" presName="connectorText" presStyleLbl="sibTrans2D1" presStyleIdx="5" presStyleCnt="10"/>
      <dgm:spPr/>
      <dgm:t>
        <a:bodyPr/>
        <a:lstStyle/>
        <a:p>
          <a:endParaRPr lang="en-US"/>
        </a:p>
      </dgm:t>
    </dgm:pt>
    <dgm:pt modelId="{351DF08C-520B-4B45-8EEE-58F8CC1AEA68}" type="pres">
      <dgm:prSet presAssocID="{F57110A3-0EF1-4297-8144-0C89E924445D}" presName="node" presStyleLbl="node1" presStyleIdx="5" presStyleCnt="10" custScaleX="124959" custScaleY="133289" custRadScaleRad="106527" custRadScaleInc="-197971">
        <dgm:presLayoutVars>
          <dgm:bulletEnabled val="1"/>
        </dgm:presLayoutVars>
      </dgm:prSet>
      <dgm:spPr/>
      <dgm:t>
        <a:bodyPr/>
        <a:lstStyle/>
        <a:p>
          <a:endParaRPr lang="en-US"/>
        </a:p>
      </dgm:t>
    </dgm:pt>
    <dgm:pt modelId="{85488EB8-AB33-45A0-B98F-E11E75651A3B}" type="pres">
      <dgm:prSet presAssocID="{EDA49A44-404F-4C45-BB2A-6CF9D051FFC5}" presName="parTrans" presStyleLbl="sibTrans2D1" presStyleIdx="6" presStyleCnt="10" custScaleX="175397" custScaleY="58701" custLinFactNeighborX="2769" custLinFactNeighborY="24222"/>
      <dgm:spPr/>
      <dgm:t>
        <a:bodyPr/>
        <a:lstStyle/>
        <a:p>
          <a:endParaRPr lang="en-US"/>
        </a:p>
      </dgm:t>
    </dgm:pt>
    <dgm:pt modelId="{19A3BFDD-243D-47CE-BE7E-6F5E59EF2E7C}" type="pres">
      <dgm:prSet presAssocID="{EDA49A44-404F-4C45-BB2A-6CF9D051FFC5}" presName="connectorText" presStyleLbl="sibTrans2D1" presStyleIdx="6" presStyleCnt="10"/>
      <dgm:spPr/>
      <dgm:t>
        <a:bodyPr/>
        <a:lstStyle/>
        <a:p>
          <a:endParaRPr lang="en-US"/>
        </a:p>
      </dgm:t>
    </dgm:pt>
    <dgm:pt modelId="{684E5C1D-2A4C-4FD1-B244-739B2B58E8F4}" type="pres">
      <dgm:prSet presAssocID="{0F76351F-9736-47A6-AC0F-21549EE54D1C}" presName="node" presStyleLbl="node1" presStyleIdx="6" presStyleCnt="10" custScaleX="155640" custScaleY="155640" custRadScaleRad="136100" custRadScaleInc="-585077">
        <dgm:presLayoutVars>
          <dgm:bulletEnabled val="1"/>
        </dgm:presLayoutVars>
      </dgm:prSet>
      <dgm:spPr/>
      <dgm:t>
        <a:bodyPr/>
        <a:lstStyle/>
        <a:p>
          <a:endParaRPr lang="en-US"/>
        </a:p>
      </dgm:t>
    </dgm:pt>
    <dgm:pt modelId="{B0C038F1-2133-41C7-97C5-19F0E4DFC60E}" type="pres">
      <dgm:prSet presAssocID="{FC9ACADF-A4FC-4F97-B0F5-2E2B2C72D84A}" presName="parTrans" presStyleLbl="sibTrans2D1" presStyleIdx="7" presStyleCnt="10" custScaleX="181835" custScaleY="58894" custLinFactNeighborX="-719" custLinFactNeighborY="-8967"/>
      <dgm:spPr/>
      <dgm:t>
        <a:bodyPr/>
        <a:lstStyle/>
        <a:p>
          <a:endParaRPr lang="en-US"/>
        </a:p>
      </dgm:t>
    </dgm:pt>
    <dgm:pt modelId="{AF3111BF-F0CD-48E8-A202-85A44AAA4441}" type="pres">
      <dgm:prSet presAssocID="{FC9ACADF-A4FC-4F97-B0F5-2E2B2C72D84A}" presName="connectorText" presStyleLbl="sibTrans2D1" presStyleIdx="7" presStyleCnt="10"/>
      <dgm:spPr/>
      <dgm:t>
        <a:bodyPr/>
        <a:lstStyle/>
        <a:p>
          <a:endParaRPr lang="en-US"/>
        </a:p>
      </dgm:t>
    </dgm:pt>
    <dgm:pt modelId="{B511FAF3-3E28-4269-8C90-AD49DE9D1AC7}" type="pres">
      <dgm:prSet presAssocID="{978CABF9-ADF4-4355-B685-5EAA4ACB025B}" presName="node" presStyleLbl="node1" presStyleIdx="7" presStyleCnt="10" custScaleX="182730" custScaleY="183901" custRadScaleRad="172842" custRadScaleInc="214986">
        <dgm:presLayoutVars>
          <dgm:bulletEnabled val="1"/>
        </dgm:presLayoutVars>
      </dgm:prSet>
      <dgm:spPr/>
      <dgm:t>
        <a:bodyPr/>
        <a:lstStyle/>
        <a:p>
          <a:endParaRPr lang="en-US"/>
        </a:p>
      </dgm:t>
    </dgm:pt>
    <dgm:pt modelId="{326654EA-A292-4A98-BAEE-2BB36858D093}" type="pres">
      <dgm:prSet presAssocID="{76DFB151-991C-4C1A-8A09-1C820FCA6EBE}" presName="parTrans" presStyleLbl="sibTrans2D1" presStyleIdx="8" presStyleCnt="10" custScaleX="158617" custScaleY="57650" custLinFactNeighborX="-1564" custLinFactNeighborY="1522"/>
      <dgm:spPr/>
      <dgm:t>
        <a:bodyPr/>
        <a:lstStyle/>
        <a:p>
          <a:endParaRPr lang="en-US"/>
        </a:p>
      </dgm:t>
    </dgm:pt>
    <dgm:pt modelId="{74B1E5B2-3C35-465F-87B1-42D91EEB0850}" type="pres">
      <dgm:prSet presAssocID="{76DFB151-991C-4C1A-8A09-1C820FCA6EBE}" presName="connectorText" presStyleLbl="sibTrans2D1" presStyleIdx="8" presStyleCnt="10"/>
      <dgm:spPr/>
      <dgm:t>
        <a:bodyPr/>
        <a:lstStyle/>
        <a:p>
          <a:endParaRPr lang="en-US"/>
        </a:p>
      </dgm:t>
    </dgm:pt>
    <dgm:pt modelId="{F50C3406-0C91-4832-ABE6-E95245D114E4}" type="pres">
      <dgm:prSet presAssocID="{3A282515-24E5-44CB-A065-BC1EBCC087CC}" presName="node" presStyleLbl="node1" presStyleIdx="8" presStyleCnt="10" custScaleX="133289" custScaleY="133289" custRadScaleRad="128680" custRadScaleInc="-338068">
        <dgm:presLayoutVars>
          <dgm:bulletEnabled val="1"/>
        </dgm:presLayoutVars>
      </dgm:prSet>
      <dgm:spPr/>
      <dgm:t>
        <a:bodyPr/>
        <a:lstStyle/>
        <a:p>
          <a:endParaRPr lang="en-US"/>
        </a:p>
      </dgm:t>
    </dgm:pt>
    <dgm:pt modelId="{A431B955-71D2-4FD9-A525-AA77FD573680}" type="pres">
      <dgm:prSet presAssocID="{1B567403-AE8B-4E91-8141-205FA371C55F}" presName="parTrans" presStyleLbl="sibTrans2D1" presStyleIdx="9" presStyleCnt="10" custScaleX="158138" custScaleY="57877" custLinFactNeighborX="2841" custLinFactNeighborY="-4749"/>
      <dgm:spPr/>
      <dgm:t>
        <a:bodyPr/>
        <a:lstStyle/>
        <a:p>
          <a:endParaRPr lang="en-US"/>
        </a:p>
      </dgm:t>
    </dgm:pt>
    <dgm:pt modelId="{0609BADD-F70C-4B82-B841-4C9A093DA7D9}" type="pres">
      <dgm:prSet presAssocID="{1B567403-AE8B-4E91-8141-205FA371C55F}" presName="connectorText" presStyleLbl="sibTrans2D1" presStyleIdx="9" presStyleCnt="10"/>
      <dgm:spPr/>
      <dgm:t>
        <a:bodyPr/>
        <a:lstStyle/>
        <a:p>
          <a:endParaRPr lang="en-US"/>
        </a:p>
      </dgm:t>
    </dgm:pt>
    <dgm:pt modelId="{6B5D1FA2-0F88-4658-AE60-66829C755C0F}" type="pres">
      <dgm:prSet presAssocID="{A2897A54-2D41-4147-BCE3-43311A256476}" presName="node" presStyleLbl="node1" presStyleIdx="9" presStyleCnt="10" custScaleX="155640" custScaleY="155640" custRadScaleRad="114610" custRadScaleInc="-35039">
        <dgm:presLayoutVars>
          <dgm:bulletEnabled val="1"/>
        </dgm:presLayoutVars>
      </dgm:prSet>
      <dgm:spPr/>
      <dgm:t>
        <a:bodyPr/>
        <a:lstStyle/>
        <a:p>
          <a:endParaRPr lang="en-US"/>
        </a:p>
      </dgm:t>
    </dgm:pt>
  </dgm:ptLst>
  <dgm:cxnLst>
    <dgm:cxn modelId="{6AF955DC-173B-4BE5-A02A-670EDBA96C02}" type="presOf" srcId="{FC9ACADF-A4FC-4F97-B0F5-2E2B2C72D84A}" destId="{B0C038F1-2133-41C7-97C5-19F0E4DFC60E}" srcOrd="0" destOrd="0" presId="urn:microsoft.com/office/officeart/2005/8/layout/radial5"/>
    <dgm:cxn modelId="{39BBDDD4-D335-4601-BCDD-697414372E9B}" type="presOf" srcId="{F57110A3-0EF1-4297-8144-0C89E924445D}" destId="{351DF08C-520B-4B45-8EEE-58F8CC1AEA68}" srcOrd="0" destOrd="0" presId="urn:microsoft.com/office/officeart/2005/8/layout/radial5"/>
    <dgm:cxn modelId="{BFF6F26B-9164-4DC4-A6AE-99D61512F17F}" type="presOf" srcId="{FC9ACADF-A4FC-4F97-B0F5-2E2B2C72D84A}" destId="{AF3111BF-F0CD-48E8-A202-85A44AAA4441}" srcOrd="1" destOrd="0" presId="urn:microsoft.com/office/officeart/2005/8/layout/radial5"/>
    <dgm:cxn modelId="{27E17266-F6AD-49D3-9414-CAAD32E3476C}" type="presOf" srcId="{844138C6-8060-4FAE-93E6-A6B5F6C8F274}" destId="{42A0A54F-4301-4897-AA28-C1730A2EC9A7}" srcOrd="0" destOrd="0" presId="urn:microsoft.com/office/officeart/2005/8/layout/radial5"/>
    <dgm:cxn modelId="{FF17D536-B8C8-4765-B530-BECBE2739471}" type="presOf" srcId="{0FF31E40-6A69-405F-8586-8B216D7D13AD}" destId="{98095B72-BFEB-4278-9371-AB93D937FE03}" srcOrd="1" destOrd="0" presId="urn:microsoft.com/office/officeart/2005/8/layout/radial5"/>
    <dgm:cxn modelId="{CFA8DA5A-DFFE-4BF9-B169-1E97AA7FA7BE}" type="presOf" srcId="{5EC9EE5A-F380-4F3E-8FBD-711F0054EE20}" destId="{AB4DEAA7-0756-4777-B12C-8B67EC8573E4}" srcOrd="0" destOrd="0" presId="urn:microsoft.com/office/officeart/2005/8/layout/radial5"/>
    <dgm:cxn modelId="{C5481C7F-3EEF-4C13-9075-4739234732CC}" type="presOf" srcId="{99A4D0D9-17EB-4DCC-AB55-26C811381D93}" destId="{94632CEB-E239-41D2-8623-1BC9EAB341D0}" srcOrd="0" destOrd="0" presId="urn:microsoft.com/office/officeart/2005/8/layout/radial5"/>
    <dgm:cxn modelId="{624D8EB9-AB66-47B6-977B-6C133F0CD7B5}" srcId="{39E10B5B-CC62-4737-A2B9-7FFF1E834D06}" destId="{939F50FB-2C59-40D0-A8BD-549F59266D61}" srcOrd="1" destOrd="0" parTransId="{236C945F-DC75-45C0-9B42-B4FDBADACE42}" sibTransId="{B42FAB93-DE4E-4062-9133-B31815DA2B01}"/>
    <dgm:cxn modelId="{19E60EB1-9473-4687-B093-11CF48B2ED00}" srcId="{5193FE0A-2290-47B5-AEDA-31DDFE24488F}" destId="{A2897A54-2D41-4147-BCE3-43311A256476}" srcOrd="9" destOrd="0" parTransId="{1B567403-AE8B-4E91-8141-205FA371C55F}" sibTransId="{0037FD47-8828-401B-B800-A97115BB741D}"/>
    <dgm:cxn modelId="{A2D3FEFB-232C-4229-99F9-CA9728548753}" type="presOf" srcId="{76DFB151-991C-4C1A-8A09-1C820FCA6EBE}" destId="{74B1E5B2-3C35-465F-87B1-42D91EEB0850}" srcOrd="1" destOrd="0" presId="urn:microsoft.com/office/officeart/2005/8/layout/radial5"/>
    <dgm:cxn modelId="{99AFE813-522D-4BCA-B33D-5D8C4B1220DB}" srcId="{5193FE0A-2290-47B5-AEDA-31DDFE24488F}" destId="{844138C6-8060-4FAE-93E6-A6B5F6C8F274}" srcOrd="3" destOrd="0" parTransId="{CDE62403-3DAA-4024-A561-2BC859CC21C2}" sibTransId="{A2B33CB0-6CB6-428E-B2E6-794D6386F9B4}"/>
    <dgm:cxn modelId="{F2466505-4731-4912-804F-651C962CB4DE}" type="presOf" srcId="{C222F981-F7C4-49D6-9C30-895D763F08EB}" destId="{CC212865-A539-4028-B3C7-86BB8D7E9998}" srcOrd="0" destOrd="0" presId="urn:microsoft.com/office/officeart/2005/8/layout/radial5"/>
    <dgm:cxn modelId="{74C957B6-E7DA-449D-8529-11D2533CA257}" type="presOf" srcId="{3A282515-24E5-44CB-A065-BC1EBCC087CC}" destId="{F50C3406-0C91-4832-ABE6-E95245D114E4}" srcOrd="0" destOrd="0" presId="urn:microsoft.com/office/officeart/2005/8/layout/radial5"/>
    <dgm:cxn modelId="{20D15AF1-5AB1-473A-AD89-486B1A1BA555}" type="presOf" srcId="{978CABF9-ADF4-4355-B685-5EAA4ACB025B}" destId="{B511FAF3-3E28-4269-8C90-AD49DE9D1AC7}" srcOrd="0" destOrd="0" presId="urn:microsoft.com/office/officeart/2005/8/layout/radial5"/>
    <dgm:cxn modelId="{A4F761BE-10BD-449D-BC25-CF5446793D65}" type="presOf" srcId="{EDA49A44-404F-4C45-BB2A-6CF9D051FFC5}" destId="{85488EB8-AB33-45A0-B98F-E11E75651A3B}" srcOrd="0" destOrd="0" presId="urn:microsoft.com/office/officeart/2005/8/layout/radial5"/>
    <dgm:cxn modelId="{B74F3273-4312-403F-9A18-A970306F4070}" srcId="{39E10B5B-CC62-4737-A2B9-7FFF1E834D06}" destId="{5193FE0A-2290-47B5-AEDA-31DDFE24488F}" srcOrd="0" destOrd="0" parTransId="{033A3024-55AC-48B9-8900-3A54EAF289E4}" sibTransId="{696BA7A4-AEE4-41FF-8290-CF1A5B3E1CE7}"/>
    <dgm:cxn modelId="{3E79C121-D860-478E-96BF-FE19F4B2BDB7}" type="presOf" srcId="{3B388FE2-7186-465B-9E72-5079B4D05373}" destId="{284B16DC-F468-42DE-BA6F-92E50D918D92}" srcOrd="1" destOrd="0" presId="urn:microsoft.com/office/officeart/2005/8/layout/radial5"/>
    <dgm:cxn modelId="{00E66D5C-ABD6-4880-9792-808C26EA8EF8}" type="presOf" srcId="{99A4D0D9-17EB-4DCC-AB55-26C811381D93}" destId="{7DB340C4-0B84-4BE6-B79C-4369BCD4E286}" srcOrd="1" destOrd="0" presId="urn:microsoft.com/office/officeart/2005/8/layout/radial5"/>
    <dgm:cxn modelId="{0FFB0F2C-5647-450C-A5C5-9B9675622AF0}" type="presOf" srcId="{F01FFDE7-7CEB-4D00-A0CA-0927D73388AB}" destId="{7940427A-E38A-4E54-8B13-C38925DC2CF9}" srcOrd="0" destOrd="0" presId="urn:microsoft.com/office/officeart/2005/8/layout/radial5"/>
    <dgm:cxn modelId="{37BD5A47-BB9E-4E25-8DDC-0203A7640557}" type="presOf" srcId="{8A0BA4AB-5D20-4E43-8459-1B875A20988C}" destId="{B33C8D7A-C0E6-4644-BB70-6AAE3A46776E}" srcOrd="0" destOrd="0" presId="urn:microsoft.com/office/officeart/2005/8/layout/radial5"/>
    <dgm:cxn modelId="{DCACAB8E-863E-41C8-BB6E-4A303B66338C}" srcId="{5193FE0A-2290-47B5-AEDA-31DDFE24488F}" destId="{C222F981-F7C4-49D6-9C30-895D763F08EB}" srcOrd="1" destOrd="0" parTransId="{99A4D0D9-17EB-4DCC-AB55-26C811381D93}" sibTransId="{DEAF6179-A1FD-4199-B5FC-9536607D4FA6}"/>
    <dgm:cxn modelId="{182DD151-1C14-4C96-A2E8-8191091388CE}" type="presOf" srcId="{1B567403-AE8B-4E91-8141-205FA371C55F}" destId="{A431B955-71D2-4FD9-A525-AA77FD573680}" srcOrd="0" destOrd="0" presId="urn:microsoft.com/office/officeart/2005/8/layout/radial5"/>
    <dgm:cxn modelId="{36159042-C115-451B-84D6-4B3A72D006FB}" type="presOf" srcId="{0F76351F-9736-47A6-AC0F-21549EE54D1C}" destId="{684E5C1D-2A4C-4FD1-B244-739B2B58E8F4}" srcOrd="0" destOrd="0" presId="urn:microsoft.com/office/officeart/2005/8/layout/radial5"/>
    <dgm:cxn modelId="{5990F9F3-25DD-4CF3-87E3-E5138F10CA92}" type="presOf" srcId="{1B567403-AE8B-4E91-8141-205FA371C55F}" destId="{0609BADD-F70C-4B82-B841-4C9A093DA7D9}" srcOrd="1" destOrd="0" presId="urn:microsoft.com/office/officeart/2005/8/layout/radial5"/>
    <dgm:cxn modelId="{892F6050-86AD-4588-BE4F-EAC72EB9DB58}" type="presOf" srcId="{A2897A54-2D41-4147-BCE3-43311A256476}" destId="{6B5D1FA2-0F88-4658-AE60-66829C755C0F}" srcOrd="0" destOrd="0" presId="urn:microsoft.com/office/officeart/2005/8/layout/radial5"/>
    <dgm:cxn modelId="{9126CE46-558B-4503-9602-70F67C58B9D9}" srcId="{5193FE0A-2290-47B5-AEDA-31DDFE24488F}" destId="{38004B63-6178-457D-8315-DAB08A89D389}" srcOrd="0" destOrd="0" parTransId="{3B388FE2-7186-465B-9E72-5079B4D05373}" sibTransId="{3C68E67E-01E8-47CD-AF83-F4C343462CB6}"/>
    <dgm:cxn modelId="{64F4DDEA-2497-4E00-948E-EBDDB2EA1BE4}" type="presOf" srcId="{5193FE0A-2290-47B5-AEDA-31DDFE24488F}" destId="{FD0CC904-3C70-4E75-8C54-F1AD8534705E}" srcOrd="0" destOrd="0" presId="urn:microsoft.com/office/officeart/2005/8/layout/radial5"/>
    <dgm:cxn modelId="{80CD58C5-BC08-4B86-8AF8-4DB94D7CAE00}" type="presOf" srcId="{39E10B5B-CC62-4737-A2B9-7FFF1E834D06}" destId="{C366C8D0-10C2-46BA-8FAE-93ED9FAA8641}" srcOrd="0" destOrd="0" presId="urn:microsoft.com/office/officeart/2005/8/layout/radial5"/>
    <dgm:cxn modelId="{E65B5248-72F7-4F0D-851E-22031B9D4A70}" type="presOf" srcId="{0FF31E40-6A69-405F-8586-8B216D7D13AD}" destId="{C59942D6-0E30-4A16-8407-DDBBD55DF344}" srcOrd="0" destOrd="0" presId="urn:microsoft.com/office/officeart/2005/8/layout/radial5"/>
    <dgm:cxn modelId="{61FAE52B-B7D5-478A-A989-B0AB613A04E7}" srcId="{5193FE0A-2290-47B5-AEDA-31DDFE24488F}" destId="{F57110A3-0EF1-4297-8144-0C89E924445D}" srcOrd="5" destOrd="0" parTransId="{F01FFDE7-7CEB-4D00-A0CA-0927D73388AB}" sibTransId="{A9172D54-9EFF-479E-93FD-4C0EA37CF1D4}"/>
    <dgm:cxn modelId="{B4B87A27-C042-42E9-A595-07B079DBE53A}" srcId="{5193FE0A-2290-47B5-AEDA-31DDFE24488F}" destId="{8A0BA4AB-5D20-4E43-8459-1B875A20988C}" srcOrd="2" destOrd="0" parTransId="{32E86A4F-8C1A-47A7-9E8A-F836FB29E5FE}" sibTransId="{19B4B428-BB9E-4848-893C-1303A6143328}"/>
    <dgm:cxn modelId="{4F69065D-B905-4E2E-AE26-B1979AA8D284}" type="presOf" srcId="{76DFB151-991C-4C1A-8A09-1C820FCA6EBE}" destId="{326654EA-A292-4A98-BAEE-2BB36858D093}" srcOrd="0" destOrd="0" presId="urn:microsoft.com/office/officeart/2005/8/layout/radial5"/>
    <dgm:cxn modelId="{364BF3B8-FBF1-4F60-861E-52A5F246260F}" type="presOf" srcId="{CDE62403-3DAA-4024-A561-2BC859CC21C2}" destId="{90DAE511-1280-442A-9463-E85937337619}" srcOrd="1" destOrd="0" presId="urn:microsoft.com/office/officeart/2005/8/layout/radial5"/>
    <dgm:cxn modelId="{0CCEE558-7E49-4C1F-8C86-210A36C816D2}" type="presOf" srcId="{CDE62403-3DAA-4024-A561-2BC859CC21C2}" destId="{F75CED81-5881-4C4F-A920-D32D1C7E8C63}" srcOrd="0" destOrd="0" presId="urn:microsoft.com/office/officeart/2005/8/layout/radial5"/>
    <dgm:cxn modelId="{A42F44C1-3475-4A4B-A2ED-C5A9FB84D15E}" srcId="{5193FE0A-2290-47B5-AEDA-31DDFE24488F}" destId="{5EC9EE5A-F380-4F3E-8FBD-711F0054EE20}" srcOrd="4" destOrd="0" parTransId="{0FF31E40-6A69-405F-8586-8B216D7D13AD}" sibTransId="{35B6805C-E8E0-4E47-A9B6-9C0CDF401FEA}"/>
    <dgm:cxn modelId="{AE0B5D96-D461-4A75-B5F3-F0C733ED04D0}" srcId="{5193FE0A-2290-47B5-AEDA-31DDFE24488F}" destId="{3A282515-24E5-44CB-A065-BC1EBCC087CC}" srcOrd="8" destOrd="0" parTransId="{76DFB151-991C-4C1A-8A09-1C820FCA6EBE}" sibTransId="{FA426195-8ECB-48C2-B814-FF78A0F3887C}"/>
    <dgm:cxn modelId="{59C1B528-7C25-4EDB-8F79-837ED2D8FEBC}" type="presOf" srcId="{38004B63-6178-457D-8315-DAB08A89D389}" destId="{4686BBA7-3D4C-414D-98CB-51054D21F7F9}" srcOrd="0" destOrd="0" presId="urn:microsoft.com/office/officeart/2005/8/layout/radial5"/>
    <dgm:cxn modelId="{191D5070-4680-4095-85CC-F144B631C2DE}" type="presOf" srcId="{32E86A4F-8C1A-47A7-9E8A-F836FB29E5FE}" destId="{5B667425-E006-48A4-AF1E-2F7CDD24337C}" srcOrd="1" destOrd="0" presId="urn:microsoft.com/office/officeart/2005/8/layout/radial5"/>
    <dgm:cxn modelId="{8F188728-C8B6-477F-9807-8FC28EAA4628}" srcId="{5193FE0A-2290-47B5-AEDA-31DDFE24488F}" destId="{0F76351F-9736-47A6-AC0F-21549EE54D1C}" srcOrd="6" destOrd="0" parTransId="{EDA49A44-404F-4C45-BB2A-6CF9D051FFC5}" sibTransId="{1946F802-722B-45AA-B865-2CB13E9282C3}"/>
    <dgm:cxn modelId="{73567DB7-4253-4445-BFCD-1F88AAEDAAFF}" type="presOf" srcId="{EDA49A44-404F-4C45-BB2A-6CF9D051FFC5}" destId="{19A3BFDD-243D-47CE-BE7E-6F5E59EF2E7C}" srcOrd="1" destOrd="0" presId="urn:microsoft.com/office/officeart/2005/8/layout/radial5"/>
    <dgm:cxn modelId="{01568ECE-544F-4E76-8845-E2C7F1E8B8FE}" type="presOf" srcId="{F01FFDE7-7CEB-4D00-A0CA-0927D73388AB}" destId="{CD460CC5-29CA-4526-ACAF-3FDCC301FDED}" srcOrd="1" destOrd="0" presId="urn:microsoft.com/office/officeart/2005/8/layout/radial5"/>
    <dgm:cxn modelId="{E9B85950-08D5-448A-9982-AF1C15224AA6}" srcId="{5193FE0A-2290-47B5-AEDA-31DDFE24488F}" destId="{978CABF9-ADF4-4355-B685-5EAA4ACB025B}" srcOrd="7" destOrd="0" parTransId="{FC9ACADF-A4FC-4F97-B0F5-2E2B2C72D84A}" sibTransId="{947E5E1D-59DD-452D-809A-DC2B41D136A2}"/>
    <dgm:cxn modelId="{21034CE2-0488-41AA-8855-66E2C88CA779}" type="presOf" srcId="{3B388FE2-7186-465B-9E72-5079B4D05373}" destId="{99F00A2B-48D5-464E-8654-B917410A0F1A}" srcOrd="0" destOrd="0" presId="urn:microsoft.com/office/officeart/2005/8/layout/radial5"/>
    <dgm:cxn modelId="{DAD53F09-DA20-4B0B-8696-9CD57FFAC9CB}" type="presOf" srcId="{32E86A4F-8C1A-47A7-9E8A-F836FB29E5FE}" destId="{8FC57537-3097-4EE8-977C-1F2DB02FB0B8}" srcOrd="0" destOrd="0" presId="urn:microsoft.com/office/officeart/2005/8/layout/radial5"/>
    <dgm:cxn modelId="{D0F2BA25-1EF2-4873-90C6-F8A81818FB39}" type="presParOf" srcId="{C366C8D0-10C2-46BA-8FAE-93ED9FAA8641}" destId="{FD0CC904-3C70-4E75-8C54-F1AD8534705E}" srcOrd="0" destOrd="0" presId="urn:microsoft.com/office/officeart/2005/8/layout/radial5"/>
    <dgm:cxn modelId="{099B5BC8-70B7-43A0-B936-69D44E9CE2E4}" type="presParOf" srcId="{C366C8D0-10C2-46BA-8FAE-93ED9FAA8641}" destId="{99F00A2B-48D5-464E-8654-B917410A0F1A}" srcOrd="1" destOrd="0" presId="urn:microsoft.com/office/officeart/2005/8/layout/radial5"/>
    <dgm:cxn modelId="{CE5C7564-48D0-4F88-B24E-37722DCECD9F}" type="presParOf" srcId="{99F00A2B-48D5-464E-8654-B917410A0F1A}" destId="{284B16DC-F468-42DE-BA6F-92E50D918D92}" srcOrd="0" destOrd="0" presId="urn:microsoft.com/office/officeart/2005/8/layout/radial5"/>
    <dgm:cxn modelId="{DA03B3D8-6A0A-4B6F-B397-0500FF87B66F}" type="presParOf" srcId="{C366C8D0-10C2-46BA-8FAE-93ED9FAA8641}" destId="{4686BBA7-3D4C-414D-98CB-51054D21F7F9}" srcOrd="2" destOrd="0" presId="urn:microsoft.com/office/officeart/2005/8/layout/radial5"/>
    <dgm:cxn modelId="{2BDC1110-7091-452D-8D91-425A1C2224AD}" type="presParOf" srcId="{C366C8D0-10C2-46BA-8FAE-93ED9FAA8641}" destId="{94632CEB-E239-41D2-8623-1BC9EAB341D0}" srcOrd="3" destOrd="0" presId="urn:microsoft.com/office/officeart/2005/8/layout/radial5"/>
    <dgm:cxn modelId="{BC01013B-1682-4FC3-A1C6-4E4F8C90A747}" type="presParOf" srcId="{94632CEB-E239-41D2-8623-1BC9EAB341D0}" destId="{7DB340C4-0B84-4BE6-B79C-4369BCD4E286}" srcOrd="0" destOrd="0" presId="urn:microsoft.com/office/officeart/2005/8/layout/radial5"/>
    <dgm:cxn modelId="{D729AF21-2FD4-4432-91B1-E6C24938A0C7}" type="presParOf" srcId="{C366C8D0-10C2-46BA-8FAE-93ED9FAA8641}" destId="{CC212865-A539-4028-B3C7-86BB8D7E9998}" srcOrd="4" destOrd="0" presId="urn:microsoft.com/office/officeart/2005/8/layout/radial5"/>
    <dgm:cxn modelId="{3F59415A-CE5F-4FF9-9603-4EBB0296327D}" type="presParOf" srcId="{C366C8D0-10C2-46BA-8FAE-93ED9FAA8641}" destId="{8FC57537-3097-4EE8-977C-1F2DB02FB0B8}" srcOrd="5" destOrd="0" presId="urn:microsoft.com/office/officeart/2005/8/layout/radial5"/>
    <dgm:cxn modelId="{FD95675D-FABF-4928-99DC-2463042128F6}" type="presParOf" srcId="{8FC57537-3097-4EE8-977C-1F2DB02FB0B8}" destId="{5B667425-E006-48A4-AF1E-2F7CDD24337C}" srcOrd="0" destOrd="0" presId="urn:microsoft.com/office/officeart/2005/8/layout/radial5"/>
    <dgm:cxn modelId="{D85D3AAD-447E-40EA-A0AB-A7897693AE52}" type="presParOf" srcId="{C366C8D0-10C2-46BA-8FAE-93ED9FAA8641}" destId="{B33C8D7A-C0E6-4644-BB70-6AAE3A46776E}" srcOrd="6" destOrd="0" presId="urn:microsoft.com/office/officeart/2005/8/layout/radial5"/>
    <dgm:cxn modelId="{6B450542-01F9-472E-87C7-9596FE837D8E}" type="presParOf" srcId="{C366C8D0-10C2-46BA-8FAE-93ED9FAA8641}" destId="{F75CED81-5881-4C4F-A920-D32D1C7E8C63}" srcOrd="7" destOrd="0" presId="urn:microsoft.com/office/officeart/2005/8/layout/radial5"/>
    <dgm:cxn modelId="{4CA2D0CD-FF4F-4408-B6A6-179C55B63343}" type="presParOf" srcId="{F75CED81-5881-4C4F-A920-D32D1C7E8C63}" destId="{90DAE511-1280-442A-9463-E85937337619}" srcOrd="0" destOrd="0" presId="urn:microsoft.com/office/officeart/2005/8/layout/radial5"/>
    <dgm:cxn modelId="{15AAD539-5355-4DA1-BD9E-A8E74CA420B6}" type="presParOf" srcId="{C366C8D0-10C2-46BA-8FAE-93ED9FAA8641}" destId="{42A0A54F-4301-4897-AA28-C1730A2EC9A7}" srcOrd="8" destOrd="0" presId="urn:microsoft.com/office/officeart/2005/8/layout/radial5"/>
    <dgm:cxn modelId="{BB71BFA5-9E11-4EB8-9EBF-9B60059A0F6E}" type="presParOf" srcId="{C366C8D0-10C2-46BA-8FAE-93ED9FAA8641}" destId="{C59942D6-0E30-4A16-8407-DDBBD55DF344}" srcOrd="9" destOrd="0" presId="urn:microsoft.com/office/officeart/2005/8/layout/radial5"/>
    <dgm:cxn modelId="{EA7483D4-7956-4B5D-B256-DF217988A245}" type="presParOf" srcId="{C59942D6-0E30-4A16-8407-DDBBD55DF344}" destId="{98095B72-BFEB-4278-9371-AB93D937FE03}" srcOrd="0" destOrd="0" presId="urn:microsoft.com/office/officeart/2005/8/layout/radial5"/>
    <dgm:cxn modelId="{3643DF43-39A2-49B3-9590-D14D6DD79EC8}" type="presParOf" srcId="{C366C8D0-10C2-46BA-8FAE-93ED9FAA8641}" destId="{AB4DEAA7-0756-4777-B12C-8B67EC8573E4}" srcOrd="10" destOrd="0" presId="urn:microsoft.com/office/officeart/2005/8/layout/radial5"/>
    <dgm:cxn modelId="{553BD958-C8C6-4274-B3D7-0FD74D6FE218}" type="presParOf" srcId="{C366C8D0-10C2-46BA-8FAE-93ED9FAA8641}" destId="{7940427A-E38A-4E54-8B13-C38925DC2CF9}" srcOrd="11" destOrd="0" presId="urn:microsoft.com/office/officeart/2005/8/layout/radial5"/>
    <dgm:cxn modelId="{EF74BABC-A271-472A-8CE7-AF0889213158}" type="presParOf" srcId="{7940427A-E38A-4E54-8B13-C38925DC2CF9}" destId="{CD460CC5-29CA-4526-ACAF-3FDCC301FDED}" srcOrd="0" destOrd="0" presId="urn:microsoft.com/office/officeart/2005/8/layout/radial5"/>
    <dgm:cxn modelId="{88989D92-6D94-4DA0-9743-EDD1AABFC537}" type="presParOf" srcId="{C366C8D0-10C2-46BA-8FAE-93ED9FAA8641}" destId="{351DF08C-520B-4B45-8EEE-58F8CC1AEA68}" srcOrd="12" destOrd="0" presId="urn:microsoft.com/office/officeart/2005/8/layout/radial5"/>
    <dgm:cxn modelId="{2ADFBEFD-D5BF-47AC-A2F7-BDB97B0225C0}" type="presParOf" srcId="{C366C8D0-10C2-46BA-8FAE-93ED9FAA8641}" destId="{85488EB8-AB33-45A0-B98F-E11E75651A3B}" srcOrd="13" destOrd="0" presId="urn:microsoft.com/office/officeart/2005/8/layout/radial5"/>
    <dgm:cxn modelId="{22AF79C6-680F-4810-B05B-B3DE9E555902}" type="presParOf" srcId="{85488EB8-AB33-45A0-B98F-E11E75651A3B}" destId="{19A3BFDD-243D-47CE-BE7E-6F5E59EF2E7C}" srcOrd="0" destOrd="0" presId="urn:microsoft.com/office/officeart/2005/8/layout/radial5"/>
    <dgm:cxn modelId="{7D1EE191-6833-43EC-8BC9-99BF1FE9BDDA}" type="presParOf" srcId="{C366C8D0-10C2-46BA-8FAE-93ED9FAA8641}" destId="{684E5C1D-2A4C-4FD1-B244-739B2B58E8F4}" srcOrd="14" destOrd="0" presId="urn:microsoft.com/office/officeart/2005/8/layout/radial5"/>
    <dgm:cxn modelId="{5F14442A-A772-4924-8F3E-DD14E19CB757}" type="presParOf" srcId="{C366C8D0-10C2-46BA-8FAE-93ED9FAA8641}" destId="{B0C038F1-2133-41C7-97C5-19F0E4DFC60E}" srcOrd="15" destOrd="0" presId="urn:microsoft.com/office/officeart/2005/8/layout/radial5"/>
    <dgm:cxn modelId="{FCCAD4A2-9AE0-4B36-906A-0AEEC4AFB0F6}" type="presParOf" srcId="{B0C038F1-2133-41C7-97C5-19F0E4DFC60E}" destId="{AF3111BF-F0CD-48E8-A202-85A44AAA4441}" srcOrd="0" destOrd="0" presId="urn:microsoft.com/office/officeart/2005/8/layout/radial5"/>
    <dgm:cxn modelId="{AFC5DCC5-6A98-41AC-BA73-E68C1FAF74BF}" type="presParOf" srcId="{C366C8D0-10C2-46BA-8FAE-93ED9FAA8641}" destId="{B511FAF3-3E28-4269-8C90-AD49DE9D1AC7}" srcOrd="16" destOrd="0" presId="urn:microsoft.com/office/officeart/2005/8/layout/radial5"/>
    <dgm:cxn modelId="{F874DB2B-CA24-4059-925A-C310B94D7BEE}" type="presParOf" srcId="{C366C8D0-10C2-46BA-8FAE-93ED9FAA8641}" destId="{326654EA-A292-4A98-BAEE-2BB36858D093}" srcOrd="17" destOrd="0" presId="urn:microsoft.com/office/officeart/2005/8/layout/radial5"/>
    <dgm:cxn modelId="{CBD6B138-C557-4FCC-A225-C6FEF5BACC6E}" type="presParOf" srcId="{326654EA-A292-4A98-BAEE-2BB36858D093}" destId="{74B1E5B2-3C35-465F-87B1-42D91EEB0850}" srcOrd="0" destOrd="0" presId="urn:microsoft.com/office/officeart/2005/8/layout/radial5"/>
    <dgm:cxn modelId="{C4518BC6-4357-4F8B-865E-3469D67833D1}" type="presParOf" srcId="{C366C8D0-10C2-46BA-8FAE-93ED9FAA8641}" destId="{F50C3406-0C91-4832-ABE6-E95245D114E4}" srcOrd="18" destOrd="0" presId="urn:microsoft.com/office/officeart/2005/8/layout/radial5"/>
    <dgm:cxn modelId="{C29B5FD0-5FAB-4B71-A73A-48D966E6556B}" type="presParOf" srcId="{C366C8D0-10C2-46BA-8FAE-93ED9FAA8641}" destId="{A431B955-71D2-4FD9-A525-AA77FD573680}" srcOrd="19" destOrd="0" presId="urn:microsoft.com/office/officeart/2005/8/layout/radial5"/>
    <dgm:cxn modelId="{0C24D6F6-C737-4DCE-92C7-35CD51B6C2D6}" type="presParOf" srcId="{A431B955-71D2-4FD9-A525-AA77FD573680}" destId="{0609BADD-F70C-4B82-B841-4C9A093DA7D9}" srcOrd="0" destOrd="0" presId="urn:microsoft.com/office/officeart/2005/8/layout/radial5"/>
    <dgm:cxn modelId="{5AEC4237-DF21-4546-87DB-106D6112764F}" type="presParOf" srcId="{C366C8D0-10C2-46BA-8FAE-93ED9FAA8641}" destId="{6B5D1FA2-0F88-4658-AE60-66829C755C0F}" srcOrd="20" destOrd="0" presId="urn:microsoft.com/office/officeart/2005/8/layout/radial5"/>
  </dgm:cxnLst>
  <dgm:bg>
    <a:effectLst>
      <a:outerShdw blurRad="63500" sx="102000" sy="102000" algn="ctr"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733566-3608-452A-9EB2-ED6D90502193}"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4A787BEA-77D6-464E-AED6-465C5758D7A7}">
      <dgm:prSet phldrT="[Text]"/>
      <dgm:spPr/>
      <dgm:t>
        <a:bodyPr/>
        <a:lstStyle/>
        <a:p>
          <a:r>
            <a:rPr lang="en-US" dirty="0" smtClean="0"/>
            <a:t>Pipeline and Powerline Monitoring</a:t>
          </a:r>
          <a:endParaRPr lang="en-US" dirty="0"/>
        </a:p>
      </dgm:t>
    </dgm:pt>
    <dgm:pt modelId="{4671B7A3-E1B8-4C61-BF3F-E1572BB9C307}" type="parTrans" cxnId="{2E442879-D318-4E5B-B489-CDA4E07071F7}">
      <dgm:prSet/>
      <dgm:spPr/>
      <dgm:t>
        <a:bodyPr/>
        <a:lstStyle/>
        <a:p>
          <a:endParaRPr lang="en-US"/>
        </a:p>
      </dgm:t>
    </dgm:pt>
    <dgm:pt modelId="{F412C3C6-734D-4178-883E-05A34A37024E}" type="sibTrans" cxnId="{2E442879-D318-4E5B-B489-CDA4E07071F7}">
      <dgm:prSet/>
      <dgm:spPr/>
      <dgm:t>
        <a:bodyPr/>
        <a:lstStyle/>
        <a:p>
          <a:endParaRPr lang="en-US"/>
        </a:p>
      </dgm:t>
    </dgm:pt>
    <dgm:pt modelId="{88A197ED-22EB-4500-8921-9E0DCBD7EED7}">
      <dgm:prSet phldrT="[Text]"/>
      <dgm:spPr>
        <a:solidFill>
          <a:schemeClr val="accent4">
            <a:lumMod val="75000"/>
          </a:schemeClr>
        </a:solidFill>
      </dgm:spPr>
      <dgm:t>
        <a:bodyPr/>
        <a:lstStyle/>
        <a:p>
          <a:r>
            <a:rPr lang="en-US" dirty="0" smtClean="0"/>
            <a:t>Weather</a:t>
          </a:r>
          <a:endParaRPr lang="en-US" dirty="0"/>
        </a:p>
      </dgm:t>
    </dgm:pt>
    <dgm:pt modelId="{0263F00B-6F17-467B-8C53-26F5050071E1}" type="parTrans" cxnId="{2E1DF62C-AFA3-445D-903A-80E7479257C2}">
      <dgm:prSet/>
      <dgm:spPr/>
      <dgm:t>
        <a:bodyPr/>
        <a:lstStyle/>
        <a:p>
          <a:endParaRPr lang="en-US"/>
        </a:p>
      </dgm:t>
    </dgm:pt>
    <dgm:pt modelId="{856EB1BE-A199-4FAD-B0E9-8517F686C167}" type="sibTrans" cxnId="{2E1DF62C-AFA3-445D-903A-80E7479257C2}">
      <dgm:prSet/>
      <dgm:spPr/>
      <dgm:t>
        <a:bodyPr/>
        <a:lstStyle/>
        <a:p>
          <a:endParaRPr lang="en-US"/>
        </a:p>
      </dgm:t>
    </dgm:pt>
    <dgm:pt modelId="{0888A70C-4B4A-4935-880F-3F24F15EC8B5}">
      <dgm:prSet phldrT="[Text]"/>
      <dgm:spPr>
        <a:solidFill>
          <a:srgbClr val="92D050"/>
        </a:solidFill>
      </dgm:spPr>
      <dgm:t>
        <a:bodyPr/>
        <a:lstStyle/>
        <a:p>
          <a:r>
            <a:rPr lang="en-US" dirty="0" smtClean="0"/>
            <a:t>Precision Agriculture</a:t>
          </a:r>
          <a:endParaRPr lang="en-US" dirty="0"/>
        </a:p>
      </dgm:t>
    </dgm:pt>
    <dgm:pt modelId="{D400C0B0-D4BD-4EB0-8A8A-2CB12DABA184}" type="parTrans" cxnId="{8628E1D9-4E6E-4CBA-AD33-0ED47B2DDC21}">
      <dgm:prSet/>
      <dgm:spPr/>
      <dgm:t>
        <a:bodyPr/>
        <a:lstStyle/>
        <a:p>
          <a:endParaRPr lang="en-US"/>
        </a:p>
      </dgm:t>
    </dgm:pt>
    <dgm:pt modelId="{F5F4F0A0-EB19-426C-AAAD-225B0E032F90}" type="sibTrans" cxnId="{8628E1D9-4E6E-4CBA-AD33-0ED47B2DDC21}">
      <dgm:prSet/>
      <dgm:spPr/>
      <dgm:t>
        <a:bodyPr/>
        <a:lstStyle/>
        <a:p>
          <a:endParaRPr lang="en-US"/>
        </a:p>
      </dgm:t>
    </dgm:pt>
    <dgm:pt modelId="{459CFB7E-B3F7-402F-B7CC-46141CC9404A}">
      <dgm:prSet phldrT="[Text]"/>
      <dgm:spPr/>
      <dgm:t>
        <a:bodyPr/>
        <a:lstStyle/>
        <a:p>
          <a:r>
            <a:rPr lang="en-US" dirty="0" smtClean="0"/>
            <a:t>Search and Rescue</a:t>
          </a:r>
          <a:endParaRPr lang="en-US" dirty="0"/>
        </a:p>
      </dgm:t>
    </dgm:pt>
    <dgm:pt modelId="{321B81A4-97E9-42D2-AA5A-2A08F8E8F8B6}" type="parTrans" cxnId="{B1FA731C-46BD-4024-A7D5-D8218720B1AF}">
      <dgm:prSet/>
      <dgm:spPr/>
      <dgm:t>
        <a:bodyPr/>
        <a:lstStyle/>
        <a:p>
          <a:endParaRPr lang="en-US"/>
        </a:p>
      </dgm:t>
    </dgm:pt>
    <dgm:pt modelId="{F5E53CBC-23DB-4048-A4CD-B0494CAD2F5D}" type="sibTrans" cxnId="{B1FA731C-46BD-4024-A7D5-D8218720B1AF}">
      <dgm:prSet/>
      <dgm:spPr/>
      <dgm:t>
        <a:bodyPr/>
        <a:lstStyle/>
        <a:p>
          <a:endParaRPr lang="en-US"/>
        </a:p>
      </dgm:t>
    </dgm:pt>
    <dgm:pt modelId="{62CCBAAF-CFFA-476D-9102-C2045D7BBB34}">
      <dgm:prSet phldrT="[Text]"/>
      <dgm:spPr>
        <a:solidFill>
          <a:schemeClr val="accent2">
            <a:lumMod val="75000"/>
          </a:schemeClr>
        </a:solidFill>
      </dgm:spPr>
      <dgm:t>
        <a:bodyPr/>
        <a:lstStyle/>
        <a:p>
          <a:r>
            <a:rPr lang="en-US" dirty="0" smtClean="0"/>
            <a:t>Fire and Police</a:t>
          </a:r>
          <a:endParaRPr lang="en-US" dirty="0"/>
        </a:p>
      </dgm:t>
    </dgm:pt>
    <dgm:pt modelId="{FF9E3A09-DECF-4634-967B-88D134C28C87}" type="parTrans" cxnId="{AED96581-1F9E-4234-9BE2-F68CC625D03A}">
      <dgm:prSet/>
      <dgm:spPr/>
      <dgm:t>
        <a:bodyPr/>
        <a:lstStyle/>
        <a:p>
          <a:endParaRPr lang="en-US"/>
        </a:p>
      </dgm:t>
    </dgm:pt>
    <dgm:pt modelId="{5970722F-BC9B-4893-B1CC-5AA4B0539930}" type="sibTrans" cxnId="{AED96581-1F9E-4234-9BE2-F68CC625D03A}">
      <dgm:prSet/>
      <dgm:spPr/>
      <dgm:t>
        <a:bodyPr/>
        <a:lstStyle/>
        <a:p>
          <a:endParaRPr lang="en-US"/>
        </a:p>
      </dgm:t>
    </dgm:pt>
    <dgm:pt modelId="{30B01E4C-8EA2-4175-B9DF-7D947F5305DA}">
      <dgm:prSet/>
      <dgm:spPr>
        <a:solidFill>
          <a:schemeClr val="tx2">
            <a:lumMod val="60000"/>
            <a:lumOff val="40000"/>
          </a:schemeClr>
        </a:solidFill>
      </dgm:spPr>
      <dgm:t>
        <a:bodyPr/>
        <a:lstStyle/>
        <a:p>
          <a:r>
            <a:rPr lang="en-US" dirty="0" smtClean="0"/>
            <a:t>Aerial Photography</a:t>
          </a:r>
          <a:endParaRPr lang="en-US" dirty="0"/>
        </a:p>
      </dgm:t>
    </dgm:pt>
    <dgm:pt modelId="{1E4C3302-E9DB-40D9-AEBA-C0CB58C5D710}" type="parTrans" cxnId="{02F0442C-522F-4E5F-8CAA-82408370AEA0}">
      <dgm:prSet/>
      <dgm:spPr/>
      <dgm:t>
        <a:bodyPr/>
        <a:lstStyle/>
        <a:p>
          <a:endParaRPr lang="en-US"/>
        </a:p>
      </dgm:t>
    </dgm:pt>
    <dgm:pt modelId="{8A150074-B853-40E3-894A-8621F1E5247D}" type="sibTrans" cxnId="{02F0442C-522F-4E5F-8CAA-82408370AEA0}">
      <dgm:prSet/>
      <dgm:spPr/>
      <dgm:t>
        <a:bodyPr/>
        <a:lstStyle/>
        <a:p>
          <a:endParaRPr lang="en-US"/>
        </a:p>
      </dgm:t>
    </dgm:pt>
    <dgm:pt modelId="{0A95D460-D312-4198-AE07-27EE8FF29E8B}" type="pres">
      <dgm:prSet presAssocID="{DD733566-3608-452A-9EB2-ED6D90502193}" presName="diagram" presStyleCnt="0">
        <dgm:presLayoutVars>
          <dgm:dir/>
          <dgm:resizeHandles val="exact"/>
        </dgm:presLayoutVars>
      </dgm:prSet>
      <dgm:spPr/>
      <dgm:t>
        <a:bodyPr/>
        <a:lstStyle/>
        <a:p>
          <a:endParaRPr lang="en-US"/>
        </a:p>
      </dgm:t>
    </dgm:pt>
    <dgm:pt modelId="{FDAF34C7-6DEE-4200-ABE9-4743806FA580}" type="pres">
      <dgm:prSet presAssocID="{4A787BEA-77D6-464E-AED6-465C5758D7A7}" presName="node" presStyleLbl="node1" presStyleIdx="0" presStyleCnt="6">
        <dgm:presLayoutVars>
          <dgm:bulletEnabled val="1"/>
        </dgm:presLayoutVars>
      </dgm:prSet>
      <dgm:spPr/>
      <dgm:t>
        <a:bodyPr/>
        <a:lstStyle/>
        <a:p>
          <a:endParaRPr lang="en-US"/>
        </a:p>
      </dgm:t>
    </dgm:pt>
    <dgm:pt modelId="{0BA38D69-8CE1-47F7-B656-E03ADB9D1586}" type="pres">
      <dgm:prSet presAssocID="{F412C3C6-734D-4178-883E-05A34A37024E}" presName="sibTrans" presStyleCnt="0"/>
      <dgm:spPr/>
    </dgm:pt>
    <dgm:pt modelId="{D6CE6F6E-43B3-48EE-B2F7-1A259759AD91}" type="pres">
      <dgm:prSet presAssocID="{88A197ED-22EB-4500-8921-9E0DCBD7EED7}" presName="node" presStyleLbl="node1" presStyleIdx="1" presStyleCnt="6">
        <dgm:presLayoutVars>
          <dgm:bulletEnabled val="1"/>
        </dgm:presLayoutVars>
      </dgm:prSet>
      <dgm:spPr/>
      <dgm:t>
        <a:bodyPr/>
        <a:lstStyle/>
        <a:p>
          <a:endParaRPr lang="en-US"/>
        </a:p>
      </dgm:t>
    </dgm:pt>
    <dgm:pt modelId="{373847E7-20E6-4CBF-A351-A9498C16EC69}" type="pres">
      <dgm:prSet presAssocID="{856EB1BE-A199-4FAD-B0E9-8517F686C167}" presName="sibTrans" presStyleCnt="0"/>
      <dgm:spPr/>
    </dgm:pt>
    <dgm:pt modelId="{78E58956-EAB0-4ACE-AEBF-6647486A99A4}" type="pres">
      <dgm:prSet presAssocID="{0888A70C-4B4A-4935-880F-3F24F15EC8B5}" presName="node" presStyleLbl="node1" presStyleIdx="2" presStyleCnt="6">
        <dgm:presLayoutVars>
          <dgm:bulletEnabled val="1"/>
        </dgm:presLayoutVars>
      </dgm:prSet>
      <dgm:spPr/>
      <dgm:t>
        <a:bodyPr/>
        <a:lstStyle/>
        <a:p>
          <a:endParaRPr lang="en-US"/>
        </a:p>
      </dgm:t>
    </dgm:pt>
    <dgm:pt modelId="{AF6CA5A9-FF77-45E7-866E-D9063B4A7B0A}" type="pres">
      <dgm:prSet presAssocID="{F5F4F0A0-EB19-426C-AAAD-225B0E032F90}" presName="sibTrans" presStyleCnt="0"/>
      <dgm:spPr/>
    </dgm:pt>
    <dgm:pt modelId="{0B22F686-099D-4636-A25D-717D74B4984C}" type="pres">
      <dgm:prSet presAssocID="{459CFB7E-B3F7-402F-B7CC-46141CC9404A}" presName="node" presStyleLbl="node1" presStyleIdx="3" presStyleCnt="6">
        <dgm:presLayoutVars>
          <dgm:bulletEnabled val="1"/>
        </dgm:presLayoutVars>
      </dgm:prSet>
      <dgm:spPr/>
      <dgm:t>
        <a:bodyPr/>
        <a:lstStyle/>
        <a:p>
          <a:endParaRPr lang="en-US"/>
        </a:p>
      </dgm:t>
    </dgm:pt>
    <dgm:pt modelId="{D14902BB-858E-4530-A32F-8A4CD05CB60D}" type="pres">
      <dgm:prSet presAssocID="{F5E53CBC-23DB-4048-A4CD-B0494CAD2F5D}" presName="sibTrans" presStyleCnt="0"/>
      <dgm:spPr/>
    </dgm:pt>
    <dgm:pt modelId="{937909D3-1E9E-4CDB-83DF-A2758BE255EB}" type="pres">
      <dgm:prSet presAssocID="{62CCBAAF-CFFA-476D-9102-C2045D7BBB34}" presName="node" presStyleLbl="node1" presStyleIdx="4" presStyleCnt="6">
        <dgm:presLayoutVars>
          <dgm:bulletEnabled val="1"/>
        </dgm:presLayoutVars>
      </dgm:prSet>
      <dgm:spPr/>
      <dgm:t>
        <a:bodyPr/>
        <a:lstStyle/>
        <a:p>
          <a:endParaRPr lang="en-US"/>
        </a:p>
      </dgm:t>
    </dgm:pt>
    <dgm:pt modelId="{11466F0D-4CA0-4A74-A552-D355D2DDFC77}" type="pres">
      <dgm:prSet presAssocID="{5970722F-BC9B-4893-B1CC-5AA4B0539930}" presName="sibTrans" presStyleCnt="0"/>
      <dgm:spPr/>
    </dgm:pt>
    <dgm:pt modelId="{EAA7F344-E14F-47C1-A840-A34BE93E8228}" type="pres">
      <dgm:prSet presAssocID="{30B01E4C-8EA2-4175-B9DF-7D947F5305DA}" presName="node" presStyleLbl="node1" presStyleIdx="5" presStyleCnt="6">
        <dgm:presLayoutVars>
          <dgm:bulletEnabled val="1"/>
        </dgm:presLayoutVars>
      </dgm:prSet>
      <dgm:spPr/>
      <dgm:t>
        <a:bodyPr/>
        <a:lstStyle/>
        <a:p>
          <a:endParaRPr lang="en-US"/>
        </a:p>
      </dgm:t>
    </dgm:pt>
  </dgm:ptLst>
  <dgm:cxnLst>
    <dgm:cxn modelId="{599D5DE4-8AD7-4906-846A-B68838142BA7}" type="presOf" srcId="{30B01E4C-8EA2-4175-B9DF-7D947F5305DA}" destId="{EAA7F344-E14F-47C1-A840-A34BE93E8228}" srcOrd="0" destOrd="0" presId="urn:microsoft.com/office/officeart/2005/8/layout/default"/>
    <dgm:cxn modelId="{AED96581-1F9E-4234-9BE2-F68CC625D03A}" srcId="{DD733566-3608-452A-9EB2-ED6D90502193}" destId="{62CCBAAF-CFFA-476D-9102-C2045D7BBB34}" srcOrd="4" destOrd="0" parTransId="{FF9E3A09-DECF-4634-967B-88D134C28C87}" sibTransId="{5970722F-BC9B-4893-B1CC-5AA4B0539930}"/>
    <dgm:cxn modelId="{8628E1D9-4E6E-4CBA-AD33-0ED47B2DDC21}" srcId="{DD733566-3608-452A-9EB2-ED6D90502193}" destId="{0888A70C-4B4A-4935-880F-3F24F15EC8B5}" srcOrd="2" destOrd="0" parTransId="{D400C0B0-D4BD-4EB0-8A8A-2CB12DABA184}" sibTransId="{F5F4F0A0-EB19-426C-AAAD-225B0E032F90}"/>
    <dgm:cxn modelId="{408BEDBC-30E8-4239-93E6-F84A357E51F2}" type="presOf" srcId="{0888A70C-4B4A-4935-880F-3F24F15EC8B5}" destId="{78E58956-EAB0-4ACE-AEBF-6647486A99A4}" srcOrd="0" destOrd="0" presId="urn:microsoft.com/office/officeart/2005/8/layout/default"/>
    <dgm:cxn modelId="{B1FA731C-46BD-4024-A7D5-D8218720B1AF}" srcId="{DD733566-3608-452A-9EB2-ED6D90502193}" destId="{459CFB7E-B3F7-402F-B7CC-46141CC9404A}" srcOrd="3" destOrd="0" parTransId="{321B81A4-97E9-42D2-AA5A-2A08F8E8F8B6}" sibTransId="{F5E53CBC-23DB-4048-A4CD-B0494CAD2F5D}"/>
    <dgm:cxn modelId="{2E442879-D318-4E5B-B489-CDA4E07071F7}" srcId="{DD733566-3608-452A-9EB2-ED6D90502193}" destId="{4A787BEA-77D6-464E-AED6-465C5758D7A7}" srcOrd="0" destOrd="0" parTransId="{4671B7A3-E1B8-4C61-BF3F-E1572BB9C307}" sibTransId="{F412C3C6-734D-4178-883E-05A34A37024E}"/>
    <dgm:cxn modelId="{2E1DF62C-AFA3-445D-903A-80E7479257C2}" srcId="{DD733566-3608-452A-9EB2-ED6D90502193}" destId="{88A197ED-22EB-4500-8921-9E0DCBD7EED7}" srcOrd="1" destOrd="0" parTransId="{0263F00B-6F17-467B-8C53-26F5050071E1}" sibTransId="{856EB1BE-A199-4FAD-B0E9-8517F686C167}"/>
    <dgm:cxn modelId="{911FEF55-8C00-46F3-AAE5-D3593D93CBA7}" type="presOf" srcId="{DD733566-3608-452A-9EB2-ED6D90502193}" destId="{0A95D460-D312-4198-AE07-27EE8FF29E8B}" srcOrd="0" destOrd="0" presId="urn:microsoft.com/office/officeart/2005/8/layout/default"/>
    <dgm:cxn modelId="{02F0442C-522F-4E5F-8CAA-82408370AEA0}" srcId="{DD733566-3608-452A-9EB2-ED6D90502193}" destId="{30B01E4C-8EA2-4175-B9DF-7D947F5305DA}" srcOrd="5" destOrd="0" parTransId="{1E4C3302-E9DB-40D9-AEBA-C0CB58C5D710}" sibTransId="{8A150074-B853-40E3-894A-8621F1E5247D}"/>
    <dgm:cxn modelId="{04B72A45-0484-427B-A9A1-64EA0714BFF5}" type="presOf" srcId="{459CFB7E-B3F7-402F-B7CC-46141CC9404A}" destId="{0B22F686-099D-4636-A25D-717D74B4984C}" srcOrd="0" destOrd="0" presId="urn:microsoft.com/office/officeart/2005/8/layout/default"/>
    <dgm:cxn modelId="{7896540A-FE1A-4E27-8182-7867EF9D93E2}" type="presOf" srcId="{88A197ED-22EB-4500-8921-9E0DCBD7EED7}" destId="{D6CE6F6E-43B3-48EE-B2F7-1A259759AD91}" srcOrd="0" destOrd="0" presId="urn:microsoft.com/office/officeart/2005/8/layout/default"/>
    <dgm:cxn modelId="{FF9E4E65-0438-4C3B-8179-369570829241}" type="presOf" srcId="{62CCBAAF-CFFA-476D-9102-C2045D7BBB34}" destId="{937909D3-1E9E-4CDB-83DF-A2758BE255EB}" srcOrd="0" destOrd="0" presId="urn:microsoft.com/office/officeart/2005/8/layout/default"/>
    <dgm:cxn modelId="{F0E8D600-0710-4ABB-8045-16D8E2B4893F}" type="presOf" srcId="{4A787BEA-77D6-464E-AED6-465C5758D7A7}" destId="{FDAF34C7-6DEE-4200-ABE9-4743806FA580}" srcOrd="0" destOrd="0" presId="urn:microsoft.com/office/officeart/2005/8/layout/default"/>
    <dgm:cxn modelId="{9F51F334-1E68-47A8-8C50-01693C1E94FF}" type="presParOf" srcId="{0A95D460-D312-4198-AE07-27EE8FF29E8B}" destId="{FDAF34C7-6DEE-4200-ABE9-4743806FA580}" srcOrd="0" destOrd="0" presId="urn:microsoft.com/office/officeart/2005/8/layout/default"/>
    <dgm:cxn modelId="{BE766879-272D-41FE-BEC7-5F9CDBBC8941}" type="presParOf" srcId="{0A95D460-D312-4198-AE07-27EE8FF29E8B}" destId="{0BA38D69-8CE1-47F7-B656-E03ADB9D1586}" srcOrd="1" destOrd="0" presId="urn:microsoft.com/office/officeart/2005/8/layout/default"/>
    <dgm:cxn modelId="{6198AEBA-B2DA-4F01-BD20-81E6002C5BFA}" type="presParOf" srcId="{0A95D460-D312-4198-AE07-27EE8FF29E8B}" destId="{D6CE6F6E-43B3-48EE-B2F7-1A259759AD91}" srcOrd="2" destOrd="0" presId="urn:microsoft.com/office/officeart/2005/8/layout/default"/>
    <dgm:cxn modelId="{154D0390-8CC0-4150-AA91-CC287E9235A4}" type="presParOf" srcId="{0A95D460-D312-4198-AE07-27EE8FF29E8B}" destId="{373847E7-20E6-4CBF-A351-A9498C16EC69}" srcOrd="3" destOrd="0" presId="urn:microsoft.com/office/officeart/2005/8/layout/default"/>
    <dgm:cxn modelId="{738AA1DB-9B5D-4C97-A27F-C4E79F351683}" type="presParOf" srcId="{0A95D460-D312-4198-AE07-27EE8FF29E8B}" destId="{78E58956-EAB0-4ACE-AEBF-6647486A99A4}" srcOrd="4" destOrd="0" presId="urn:microsoft.com/office/officeart/2005/8/layout/default"/>
    <dgm:cxn modelId="{AF76717B-E773-4C65-B01C-E47382ED563B}" type="presParOf" srcId="{0A95D460-D312-4198-AE07-27EE8FF29E8B}" destId="{AF6CA5A9-FF77-45E7-866E-D9063B4A7B0A}" srcOrd="5" destOrd="0" presId="urn:microsoft.com/office/officeart/2005/8/layout/default"/>
    <dgm:cxn modelId="{B571565A-B529-48FA-BAA4-5CB0C6B7698F}" type="presParOf" srcId="{0A95D460-D312-4198-AE07-27EE8FF29E8B}" destId="{0B22F686-099D-4636-A25D-717D74B4984C}" srcOrd="6" destOrd="0" presId="urn:microsoft.com/office/officeart/2005/8/layout/default"/>
    <dgm:cxn modelId="{67A20492-B707-49B1-B283-A2B34492D5ED}" type="presParOf" srcId="{0A95D460-D312-4198-AE07-27EE8FF29E8B}" destId="{D14902BB-858E-4530-A32F-8A4CD05CB60D}" srcOrd="7" destOrd="0" presId="urn:microsoft.com/office/officeart/2005/8/layout/default"/>
    <dgm:cxn modelId="{89FE04E5-931F-4188-946F-8EFA46184AC0}" type="presParOf" srcId="{0A95D460-D312-4198-AE07-27EE8FF29E8B}" destId="{937909D3-1E9E-4CDB-83DF-A2758BE255EB}" srcOrd="8" destOrd="0" presId="urn:microsoft.com/office/officeart/2005/8/layout/default"/>
    <dgm:cxn modelId="{21C498C6-32E3-4B38-9F9F-432C58EFB9E0}" type="presParOf" srcId="{0A95D460-D312-4198-AE07-27EE8FF29E8B}" destId="{11466F0D-4CA0-4A74-A552-D355D2DDFC77}" srcOrd="9" destOrd="0" presId="urn:microsoft.com/office/officeart/2005/8/layout/default"/>
    <dgm:cxn modelId="{BE9DD9BC-C05D-419B-A578-881D24E706DF}" type="presParOf" srcId="{0A95D460-D312-4198-AE07-27EE8FF29E8B}" destId="{EAA7F344-E14F-47C1-A840-A34BE93E8228}"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9C0CD74-9A96-4D90-ADB1-B2E3579478F7}" type="doc">
      <dgm:prSet loTypeId="urn:microsoft.com/office/officeart/2005/8/layout/venn1" loCatId="relationship" qsTypeId="urn:microsoft.com/office/officeart/2005/8/quickstyle/simple1" qsCatId="simple" csTypeId="urn:microsoft.com/office/officeart/2005/8/colors/colorful1" csCatId="colorful" phldr="1"/>
      <dgm:spPr/>
      <dgm:t>
        <a:bodyPr/>
        <a:lstStyle/>
        <a:p>
          <a:endParaRPr lang="en-US"/>
        </a:p>
      </dgm:t>
    </dgm:pt>
    <dgm:pt modelId="{623695AB-D34D-4F50-9A43-E81254A5BA05}">
      <dgm:prSet phldrT="[Text]" custT="1"/>
      <dgm:spPr>
        <a:solidFill>
          <a:srgbClr val="C00000">
            <a:alpha val="50000"/>
          </a:srgb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l">
            <a:spcAft>
              <a:spcPct val="35000"/>
            </a:spcAft>
          </a:pPr>
          <a:endParaRPr lang="en-US" sz="1000" dirty="0" smtClean="0"/>
        </a:p>
        <a:p>
          <a:pPr algn="l">
            <a:spcAft>
              <a:spcPct val="35000"/>
            </a:spcAft>
          </a:pPr>
          <a:endParaRPr lang="en-US" sz="1000" dirty="0" smtClean="0"/>
        </a:p>
        <a:p>
          <a:pPr algn="l">
            <a:spcAft>
              <a:spcPts val="0"/>
            </a:spcAft>
          </a:pPr>
          <a:endParaRPr lang="en-US" sz="1800" b="1" dirty="0" smtClean="0"/>
        </a:p>
        <a:p>
          <a:pPr algn="l">
            <a:spcAft>
              <a:spcPts val="0"/>
            </a:spcAft>
          </a:pPr>
          <a:endParaRPr lang="en-US" sz="1800" b="1" dirty="0" smtClean="0"/>
        </a:p>
      </dgm:t>
    </dgm:pt>
    <dgm:pt modelId="{8CB41AF7-CFE1-4760-8E6E-A3C76CB25414}" type="parTrans" cxnId="{27135C54-8E3F-491D-B2D6-E5CF40017382}">
      <dgm:prSet/>
      <dgm:spPr/>
      <dgm:t>
        <a:bodyPr/>
        <a:lstStyle/>
        <a:p>
          <a:endParaRPr lang="en-US"/>
        </a:p>
      </dgm:t>
    </dgm:pt>
    <dgm:pt modelId="{9D071F8F-B9E9-4428-92EB-144724E4C174}" type="sibTrans" cxnId="{27135C54-8E3F-491D-B2D6-E5CF40017382}">
      <dgm:prSet/>
      <dgm:spPr/>
      <dgm:t>
        <a:bodyPr/>
        <a:lstStyle/>
        <a:p>
          <a:endParaRPr lang="en-US"/>
        </a:p>
      </dgm:t>
    </dgm:pt>
    <dgm:pt modelId="{4EDAD972-F6BB-4581-ADD3-71C5C99AEBF3}">
      <dgm:prSet phldrT="[Text]" custT="1"/>
      <dgm:spPr>
        <a:solidFill>
          <a:srgbClr val="7030A0">
            <a:alpha val="50000"/>
          </a:srgb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marL="0" indent="0" algn="ctr">
            <a:tabLst>
              <a:tab pos="346075" algn="l"/>
            </a:tabLst>
          </a:pPr>
          <a:endParaRPr lang="en-US" sz="2000" b="1" dirty="0">
            <a:solidFill>
              <a:srgbClr val="92D050"/>
            </a:solidFill>
          </a:endParaRPr>
        </a:p>
      </dgm:t>
    </dgm:pt>
    <dgm:pt modelId="{C0D6C054-A49E-4CE9-B1A1-806401762FCE}" type="parTrans" cxnId="{A07E72BA-EB4C-46E5-BCED-7FAFF4E032D0}">
      <dgm:prSet/>
      <dgm:spPr/>
      <dgm:t>
        <a:bodyPr/>
        <a:lstStyle/>
        <a:p>
          <a:endParaRPr lang="en-US"/>
        </a:p>
      </dgm:t>
    </dgm:pt>
    <dgm:pt modelId="{9E3A96FD-E174-4744-84A6-271448BED023}" type="sibTrans" cxnId="{A07E72BA-EB4C-46E5-BCED-7FAFF4E032D0}">
      <dgm:prSet/>
      <dgm:spPr/>
      <dgm:t>
        <a:bodyPr/>
        <a:lstStyle/>
        <a:p>
          <a:endParaRPr lang="en-US"/>
        </a:p>
      </dgm:t>
    </dgm:pt>
    <dgm:pt modelId="{E6D88681-8D17-4BE0-A2CE-72FBB4713005}">
      <dgm:prSet phldrT="[Text]"/>
      <dgm:spPr>
        <a:solidFill>
          <a:schemeClr val="accent3">
            <a:lumMod val="75000"/>
            <a:alpha val="49804"/>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b="1" dirty="0"/>
        </a:p>
      </dgm:t>
    </dgm:pt>
    <dgm:pt modelId="{390A028E-3524-424A-8138-0267F29D90C2}" type="parTrans" cxnId="{75BC0E2E-DFB6-4B5F-92B4-995685D8F12F}">
      <dgm:prSet/>
      <dgm:spPr/>
      <dgm:t>
        <a:bodyPr/>
        <a:lstStyle/>
        <a:p>
          <a:endParaRPr lang="en-US"/>
        </a:p>
      </dgm:t>
    </dgm:pt>
    <dgm:pt modelId="{AB337ECE-C930-48DC-AEFE-852B9E7EE042}" type="sibTrans" cxnId="{75BC0E2E-DFB6-4B5F-92B4-995685D8F12F}">
      <dgm:prSet/>
      <dgm:spPr/>
      <dgm:t>
        <a:bodyPr/>
        <a:lstStyle/>
        <a:p>
          <a:endParaRPr lang="en-US"/>
        </a:p>
      </dgm:t>
    </dgm:pt>
    <dgm:pt modelId="{931F7986-E505-435B-8EB5-E40943C17A9E}">
      <dgm:prSet/>
      <dgm:spPr>
        <a:solidFill>
          <a:srgbClr val="467AB8">
            <a:alpha val="49804"/>
          </a:srgb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dirty="0"/>
        </a:p>
      </dgm:t>
    </dgm:pt>
    <dgm:pt modelId="{73C98CD9-9343-4CCE-BD76-611E0946F4C9}" type="parTrans" cxnId="{A8DA0982-2E89-4847-906B-F161420CA412}">
      <dgm:prSet/>
      <dgm:spPr/>
      <dgm:t>
        <a:bodyPr/>
        <a:lstStyle/>
        <a:p>
          <a:endParaRPr lang="en-US"/>
        </a:p>
      </dgm:t>
    </dgm:pt>
    <dgm:pt modelId="{6A7C7254-0088-4598-9C07-8C6B262458A7}" type="sibTrans" cxnId="{A8DA0982-2E89-4847-906B-F161420CA412}">
      <dgm:prSet/>
      <dgm:spPr/>
      <dgm:t>
        <a:bodyPr/>
        <a:lstStyle/>
        <a:p>
          <a:endParaRPr lang="en-US"/>
        </a:p>
      </dgm:t>
    </dgm:pt>
    <dgm:pt modelId="{4235E463-45C9-4740-B6F0-CE12A463C9C8}" type="pres">
      <dgm:prSet presAssocID="{59C0CD74-9A96-4D90-ADB1-B2E3579478F7}" presName="compositeShape" presStyleCnt="0">
        <dgm:presLayoutVars>
          <dgm:chMax val="7"/>
          <dgm:dir/>
          <dgm:resizeHandles val="exact"/>
        </dgm:presLayoutVars>
      </dgm:prSet>
      <dgm:spPr/>
      <dgm:t>
        <a:bodyPr/>
        <a:lstStyle/>
        <a:p>
          <a:endParaRPr lang="en-US"/>
        </a:p>
      </dgm:t>
    </dgm:pt>
    <dgm:pt modelId="{5FBF19F6-FB00-4CD4-A1A0-EA5D1B71EB44}" type="pres">
      <dgm:prSet presAssocID="{623695AB-D34D-4F50-9A43-E81254A5BA05}" presName="circ1" presStyleLbl="vennNode1" presStyleIdx="0" presStyleCnt="4" custScaleX="107196" custScaleY="107196" custLinFactNeighborX="-1114" custLinFactNeighborY="3280"/>
      <dgm:spPr/>
      <dgm:t>
        <a:bodyPr/>
        <a:lstStyle/>
        <a:p>
          <a:endParaRPr lang="en-US"/>
        </a:p>
      </dgm:t>
    </dgm:pt>
    <dgm:pt modelId="{40C2F547-0A58-4FE1-971C-FF732F684F53}" type="pres">
      <dgm:prSet presAssocID="{623695AB-D34D-4F50-9A43-E81254A5BA05}" presName="circ1Tx" presStyleLbl="revTx" presStyleIdx="0" presStyleCnt="0">
        <dgm:presLayoutVars>
          <dgm:chMax val="0"/>
          <dgm:chPref val="0"/>
          <dgm:bulletEnabled val="1"/>
        </dgm:presLayoutVars>
      </dgm:prSet>
      <dgm:spPr/>
      <dgm:t>
        <a:bodyPr/>
        <a:lstStyle/>
        <a:p>
          <a:endParaRPr lang="en-US"/>
        </a:p>
      </dgm:t>
    </dgm:pt>
    <dgm:pt modelId="{B2CB766B-AD9A-41E2-A714-B564FD3126E4}" type="pres">
      <dgm:prSet presAssocID="{4EDAD972-F6BB-4581-ADD3-71C5C99AEBF3}" presName="circ2" presStyleLbl="vennNode1" presStyleIdx="1" presStyleCnt="4" custScaleX="107196" custScaleY="107196" custLinFactNeighborX="2499" custLinFactNeighborY="42556"/>
      <dgm:spPr/>
      <dgm:t>
        <a:bodyPr/>
        <a:lstStyle/>
        <a:p>
          <a:endParaRPr lang="en-US"/>
        </a:p>
      </dgm:t>
    </dgm:pt>
    <dgm:pt modelId="{48B47A7F-88B7-4003-A15A-4ABCA31FA704}" type="pres">
      <dgm:prSet presAssocID="{4EDAD972-F6BB-4581-ADD3-71C5C99AEBF3}" presName="circ2Tx" presStyleLbl="revTx" presStyleIdx="0" presStyleCnt="0">
        <dgm:presLayoutVars>
          <dgm:chMax val="0"/>
          <dgm:chPref val="0"/>
          <dgm:bulletEnabled val="1"/>
        </dgm:presLayoutVars>
      </dgm:prSet>
      <dgm:spPr/>
      <dgm:t>
        <a:bodyPr/>
        <a:lstStyle/>
        <a:p>
          <a:endParaRPr lang="en-US"/>
        </a:p>
      </dgm:t>
    </dgm:pt>
    <dgm:pt modelId="{F6D4297E-8F0B-432F-A397-8C0FD5BB94B6}" type="pres">
      <dgm:prSet presAssocID="{E6D88681-8D17-4BE0-A2CE-72FBB4713005}" presName="circ3" presStyleLbl="vennNode1" presStyleIdx="2" presStyleCnt="4" custScaleX="107196" custScaleY="107196" custLinFactNeighborX="-58646" custLinFactNeighborY="-1675"/>
      <dgm:spPr/>
      <dgm:t>
        <a:bodyPr/>
        <a:lstStyle/>
        <a:p>
          <a:endParaRPr lang="en-US"/>
        </a:p>
      </dgm:t>
    </dgm:pt>
    <dgm:pt modelId="{9545DA21-9BBF-46FB-A6C0-EB957AF8AE36}" type="pres">
      <dgm:prSet presAssocID="{E6D88681-8D17-4BE0-A2CE-72FBB4713005}" presName="circ3Tx" presStyleLbl="revTx" presStyleIdx="0" presStyleCnt="0">
        <dgm:presLayoutVars>
          <dgm:chMax val="0"/>
          <dgm:chPref val="0"/>
          <dgm:bulletEnabled val="1"/>
        </dgm:presLayoutVars>
      </dgm:prSet>
      <dgm:spPr/>
      <dgm:t>
        <a:bodyPr/>
        <a:lstStyle/>
        <a:p>
          <a:endParaRPr lang="en-US"/>
        </a:p>
      </dgm:t>
    </dgm:pt>
    <dgm:pt modelId="{21A98A35-6580-4ED2-81E1-0C6141DB42C3}" type="pres">
      <dgm:prSet presAssocID="{931F7986-E505-435B-8EB5-E40943C17A9E}" presName="circ4" presStyleLbl="vennNode1" presStyleIdx="3" presStyleCnt="4" custScaleX="67494" custScaleY="67494" custLinFactNeighborX="40675" custLinFactNeighborY="13645"/>
      <dgm:spPr/>
      <dgm:t>
        <a:bodyPr/>
        <a:lstStyle/>
        <a:p>
          <a:endParaRPr lang="en-US"/>
        </a:p>
      </dgm:t>
    </dgm:pt>
    <dgm:pt modelId="{826065EC-A393-49D3-BE2E-C511DFD4AF15}" type="pres">
      <dgm:prSet presAssocID="{931F7986-E505-435B-8EB5-E40943C17A9E}" presName="circ4Tx" presStyleLbl="revTx" presStyleIdx="0" presStyleCnt="0">
        <dgm:presLayoutVars>
          <dgm:chMax val="0"/>
          <dgm:chPref val="0"/>
          <dgm:bulletEnabled val="1"/>
        </dgm:presLayoutVars>
      </dgm:prSet>
      <dgm:spPr/>
      <dgm:t>
        <a:bodyPr/>
        <a:lstStyle/>
        <a:p>
          <a:endParaRPr lang="en-US"/>
        </a:p>
      </dgm:t>
    </dgm:pt>
  </dgm:ptLst>
  <dgm:cxnLst>
    <dgm:cxn modelId="{E732D561-DBF5-490B-803D-689B435A7417}" type="presOf" srcId="{E6D88681-8D17-4BE0-A2CE-72FBB4713005}" destId="{F6D4297E-8F0B-432F-A397-8C0FD5BB94B6}" srcOrd="0" destOrd="0" presId="urn:microsoft.com/office/officeart/2005/8/layout/venn1"/>
    <dgm:cxn modelId="{688CA27C-1B8A-4A2D-BD31-E8F57DA2F82D}" type="presOf" srcId="{59C0CD74-9A96-4D90-ADB1-B2E3579478F7}" destId="{4235E463-45C9-4740-B6F0-CE12A463C9C8}" srcOrd="0" destOrd="0" presId="urn:microsoft.com/office/officeart/2005/8/layout/venn1"/>
    <dgm:cxn modelId="{75BC0E2E-DFB6-4B5F-92B4-995685D8F12F}" srcId="{59C0CD74-9A96-4D90-ADB1-B2E3579478F7}" destId="{E6D88681-8D17-4BE0-A2CE-72FBB4713005}" srcOrd="2" destOrd="0" parTransId="{390A028E-3524-424A-8138-0267F29D90C2}" sibTransId="{AB337ECE-C930-48DC-AEFE-852B9E7EE042}"/>
    <dgm:cxn modelId="{27135C54-8E3F-491D-B2D6-E5CF40017382}" srcId="{59C0CD74-9A96-4D90-ADB1-B2E3579478F7}" destId="{623695AB-D34D-4F50-9A43-E81254A5BA05}" srcOrd="0" destOrd="0" parTransId="{8CB41AF7-CFE1-4760-8E6E-A3C76CB25414}" sibTransId="{9D071F8F-B9E9-4428-92EB-144724E4C174}"/>
    <dgm:cxn modelId="{E792A030-A4DD-48FC-A25C-8FAA7DAAEB15}" type="presOf" srcId="{931F7986-E505-435B-8EB5-E40943C17A9E}" destId="{21A98A35-6580-4ED2-81E1-0C6141DB42C3}" srcOrd="0" destOrd="0" presId="urn:microsoft.com/office/officeart/2005/8/layout/venn1"/>
    <dgm:cxn modelId="{224C86A6-B33F-47A9-B20D-157D779BE6A9}" type="presOf" srcId="{4EDAD972-F6BB-4581-ADD3-71C5C99AEBF3}" destId="{B2CB766B-AD9A-41E2-A714-B564FD3126E4}" srcOrd="0" destOrd="0" presId="urn:microsoft.com/office/officeart/2005/8/layout/venn1"/>
    <dgm:cxn modelId="{39D9CBE5-1728-492B-829B-296683C8071D}" type="presOf" srcId="{623695AB-D34D-4F50-9A43-E81254A5BA05}" destId="{5FBF19F6-FB00-4CD4-A1A0-EA5D1B71EB44}" srcOrd="0" destOrd="0" presId="urn:microsoft.com/office/officeart/2005/8/layout/venn1"/>
    <dgm:cxn modelId="{F743C6C1-12F1-40A9-9DFF-59C3EED66348}" type="presOf" srcId="{E6D88681-8D17-4BE0-A2CE-72FBB4713005}" destId="{9545DA21-9BBF-46FB-A6C0-EB957AF8AE36}" srcOrd="1" destOrd="0" presId="urn:microsoft.com/office/officeart/2005/8/layout/venn1"/>
    <dgm:cxn modelId="{D7CAFC98-1F74-42FB-93ED-76627AD11526}" type="presOf" srcId="{931F7986-E505-435B-8EB5-E40943C17A9E}" destId="{826065EC-A393-49D3-BE2E-C511DFD4AF15}" srcOrd="1" destOrd="0" presId="urn:microsoft.com/office/officeart/2005/8/layout/venn1"/>
    <dgm:cxn modelId="{A8DA0982-2E89-4847-906B-F161420CA412}" srcId="{59C0CD74-9A96-4D90-ADB1-B2E3579478F7}" destId="{931F7986-E505-435B-8EB5-E40943C17A9E}" srcOrd="3" destOrd="0" parTransId="{73C98CD9-9343-4CCE-BD76-611E0946F4C9}" sibTransId="{6A7C7254-0088-4598-9C07-8C6B262458A7}"/>
    <dgm:cxn modelId="{0505B3F7-41A7-44DB-BAEE-2C7FF63A8B4A}" type="presOf" srcId="{4EDAD972-F6BB-4581-ADD3-71C5C99AEBF3}" destId="{48B47A7F-88B7-4003-A15A-4ABCA31FA704}" srcOrd="1" destOrd="0" presId="urn:microsoft.com/office/officeart/2005/8/layout/venn1"/>
    <dgm:cxn modelId="{DD3A467E-5608-4FFC-9BE1-2E763DE02EBB}" type="presOf" srcId="{623695AB-D34D-4F50-9A43-E81254A5BA05}" destId="{40C2F547-0A58-4FE1-971C-FF732F684F53}" srcOrd="1" destOrd="0" presId="urn:microsoft.com/office/officeart/2005/8/layout/venn1"/>
    <dgm:cxn modelId="{A07E72BA-EB4C-46E5-BCED-7FAFF4E032D0}" srcId="{59C0CD74-9A96-4D90-ADB1-B2E3579478F7}" destId="{4EDAD972-F6BB-4581-ADD3-71C5C99AEBF3}" srcOrd="1" destOrd="0" parTransId="{C0D6C054-A49E-4CE9-B1A1-806401762FCE}" sibTransId="{9E3A96FD-E174-4744-84A6-271448BED023}"/>
    <dgm:cxn modelId="{93E8AC6B-C124-4162-B763-4AC19694FDA5}" type="presParOf" srcId="{4235E463-45C9-4740-B6F0-CE12A463C9C8}" destId="{5FBF19F6-FB00-4CD4-A1A0-EA5D1B71EB44}" srcOrd="0" destOrd="0" presId="urn:microsoft.com/office/officeart/2005/8/layout/venn1"/>
    <dgm:cxn modelId="{619E1B61-DF5A-4EAC-AF37-C9456ADDA035}" type="presParOf" srcId="{4235E463-45C9-4740-B6F0-CE12A463C9C8}" destId="{40C2F547-0A58-4FE1-971C-FF732F684F53}" srcOrd="1" destOrd="0" presId="urn:microsoft.com/office/officeart/2005/8/layout/venn1"/>
    <dgm:cxn modelId="{61E97F71-B70C-47B1-ABBF-9AE2E48E8A7B}" type="presParOf" srcId="{4235E463-45C9-4740-B6F0-CE12A463C9C8}" destId="{B2CB766B-AD9A-41E2-A714-B564FD3126E4}" srcOrd="2" destOrd="0" presId="urn:microsoft.com/office/officeart/2005/8/layout/venn1"/>
    <dgm:cxn modelId="{9F9BC8A1-485B-42E8-A512-4917291A76EF}" type="presParOf" srcId="{4235E463-45C9-4740-B6F0-CE12A463C9C8}" destId="{48B47A7F-88B7-4003-A15A-4ABCA31FA704}" srcOrd="3" destOrd="0" presId="urn:microsoft.com/office/officeart/2005/8/layout/venn1"/>
    <dgm:cxn modelId="{F4C305C7-41CD-4A37-94F6-478479122FE2}" type="presParOf" srcId="{4235E463-45C9-4740-B6F0-CE12A463C9C8}" destId="{F6D4297E-8F0B-432F-A397-8C0FD5BB94B6}" srcOrd="4" destOrd="0" presId="urn:microsoft.com/office/officeart/2005/8/layout/venn1"/>
    <dgm:cxn modelId="{12776357-ADD0-4D6A-9FBB-061CDE5DBD3B}" type="presParOf" srcId="{4235E463-45C9-4740-B6F0-CE12A463C9C8}" destId="{9545DA21-9BBF-46FB-A6C0-EB957AF8AE36}" srcOrd="5" destOrd="0" presId="urn:microsoft.com/office/officeart/2005/8/layout/venn1"/>
    <dgm:cxn modelId="{C1FEAF61-F1CE-40DB-B201-720ACFF9D9CA}" type="presParOf" srcId="{4235E463-45C9-4740-B6F0-CE12A463C9C8}" destId="{21A98A35-6580-4ED2-81E1-0C6141DB42C3}" srcOrd="6" destOrd="0" presId="urn:microsoft.com/office/officeart/2005/8/layout/venn1"/>
    <dgm:cxn modelId="{6368CF81-7470-41F4-9F87-0ECB29318564}" type="presParOf" srcId="{4235E463-45C9-4740-B6F0-CE12A463C9C8}" destId="{826065EC-A393-49D3-BE2E-C511DFD4AF15}" srcOrd="7"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0CC904-3C70-4E75-8C54-F1AD8534705E}">
      <dsp:nvSpPr>
        <dsp:cNvPr id="0" name=""/>
        <dsp:cNvSpPr/>
      </dsp:nvSpPr>
      <dsp:spPr>
        <a:xfrm>
          <a:off x="3181835" y="1330674"/>
          <a:ext cx="1916073" cy="1916073"/>
        </a:xfrm>
        <a:prstGeom prst="ellipse">
          <a:avLst/>
        </a:prstGeom>
        <a:solidFill>
          <a:schemeClr val="accent1">
            <a:hueOff val="0"/>
            <a:satOff val="0"/>
            <a:lumOff val="0"/>
            <a:alphaOff val="0"/>
          </a:schemeClr>
        </a:solidFill>
        <a:ln w="25400" cap="flat" cmpd="sng" algn="ctr">
          <a:no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b="1" kern="1200" dirty="0" smtClean="0">
              <a:effectLst>
                <a:outerShdw blurRad="50800" dist="38100" dir="2700000" algn="tl" rotWithShape="0">
                  <a:prstClr val="black">
                    <a:alpha val="40000"/>
                  </a:prstClr>
                </a:outerShdw>
              </a:effectLst>
              <a:latin typeface="Arial Narrow" panose="020B0606020202030204" pitchFamily="34" charset="0"/>
            </a:rPr>
            <a:t>MRO</a:t>
          </a:r>
        </a:p>
        <a:p>
          <a:pPr lvl="0" algn="ctr" defTabSz="1422400">
            <a:lnSpc>
              <a:spcPct val="0"/>
            </a:lnSpc>
            <a:spcBef>
              <a:spcPct val="0"/>
            </a:spcBef>
            <a:spcAft>
              <a:spcPts val="0"/>
            </a:spcAft>
          </a:pPr>
          <a:r>
            <a:rPr lang="en-US" sz="1500" b="1" kern="1200" dirty="0" smtClean="0">
              <a:effectLst>
                <a:outerShdw blurRad="50800" dist="38100" dir="2700000" algn="tl" rotWithShape="0">
                  <a:prstClr val="black">
                    <a:alpha val="40000"/>
                  </a:prstClr>
                </a:outerShdw>
              </a:effectLst>
              <a:latin typeface="Arial Narrow" panose="020B0606020202030204" pitchFamily="34" charset="0"/>
            </a:rPr>
            <a:t>Maintenance</a:t>
          </a:r>
        </a:p>
        <a:p>
          <a:pPr lvl="0" algn="ctr" defTabSz="1422400">
            <a:lnSpc>
              <a:spcPct val="90000"/>
            </a:lnSpc>
            <a:spcBef>
              <a:spcPct val="0"/>
            </a:spcBef>
            <a:spcAft>
              <a:spcPts val="0"/>
            </a:spcAft>
          </a:pPr>
          <a:r>
            <a:rPr lang="en-US" sz="1500" b="1" kern="1200" dirty="0" smtClean="0">
              <a:effectLst>
                <a:outerShdw blurRad="50800" dist="38100" dir="2700000" algn="tl" rotWithShape="0">
                  <a:prstClr val="black">
                    <a:alpha val="40000"/>
                  </a:prstClr>
                </a:outerShdw>
              </a:effectLst>
              <a:latin typeface="Arial Narrow" panose="020B0606020202030204" pitchFamily="34" charset="0"/>
            </a:rPr>
            <a:t>Repair &amp; </a:t>
          </a:r>
        </a:p>
        <a:p>
          <a:pPr lvl="0" algn="ctr" defTabSz="1422400">
            <a:lnSpc>
              <a:spcPct val="90000"/>
            </a:lnSpc>
            <a:spcBef>
              <a:spcPct val="0"/>
            </a:spcBef>
            <a:spcAft>
              <a:spcPts val="0"/>
            </a:spcAft>
          </a:pPr>
          <a:r>
            <a:rPr lang="en-US" sz="1500" b="1" kern="1200" dirty="0" smtClean="0">
              <a:effectLst>
                <a:outerShdw blurRad="50800" dist="38100" dir="2700000" algn="tl" rotWithShape="0">
                  <a:prstClr val="black">
                    <a:alpha val="40000"/>
                  </a:prstClr>
                </a:outerShdw>
              </a:effectLst>
              <a:latin typeface="Arial Narrow" panose="020B0606020202030204" pitchFamily="34" charset="0"/>
            </a:rPr>
            <a:t>       Overhaul</a:t>
          </a:r>
          <a:endParaRPr lang="en-US" sz="1500" b="1" kern="1200" dirty="0">
            <a:effectLst>
              <a:outerShdw blurRad="50800" dist="38100" dir="2700000" algn="tl" rotWithShape="0">
                <a:prstClr val="black">
                  <a:alpha val="40000"/>
                </a:prstClr>
              </a:outerShdw>
            </a:effectLst>
            <a:latin typeface="Arial Narrow" panose="020B0606020202030204" pitchFamily="34" charset="0"/>
          </a:endParaRPr>
        </a:p>
      </dsp:txBody>
      <dsp:txXfrm>
        <a:off x="3462437" y="1611276"/>
        <a:ext cx="1354869" cy="1354869"/>
      </dsp:txXfrm>
    </dsp:sp>
    <dsp:sp modelId="{99F00A2B-48D5-464E-8654-B917410A0F1A}">
      <dsp:nvSpPr>
        <dsp:cNvPr id="0" name=""/>
        <dsp:cNvSpPr/>
      </dsp:nvSpPr>
      <dsp:spPr>
        <a:xfrm rot="16053136">
          <a:off x="3976472" y="1094351"/>
          <a:ext cx="211011" cy="217191"/>
        </a:xfrm>
        <a:prstGeom prst="rightArrow">
          <a:avLst>
            <a:gd name="adj1" fmla="val 60000"/>
            <a:gd name="adj2" fmla="val 50000"/>
          </a:avLst>
        </a:prstGeom>
        <a:solidFill>
          <a:srgbClr val="5A65C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b="1" kern="1200">
            <a:latin typeface="Arial Narrow" panose="020B0606020202030204" pitchFamily="34" charset="0"/>
          </a:endParaRPr>
        </a:p>
      </dsp:txBody>
      <dsp:txXfrm rot="10800000">
        <a:off x="4009475" y="1169412"/>
        <a:ext cx="147708" cy="130315"/>
      </dsp:txXfrm>
    </dsp:sp>
    <dsp:sp modelId="{4686BBA7-3D4C-414D-98CB-51054D21F7F9}">
      <dsp:nvSpPr>
        <dsp:cNvPr id="0" name=""/>
        <dsp:cNvSpPr/>
      </dsp:nvSpPr>
      <dsp:spPr>
        <a:xfrm>
          <a:off x="3453524" y="-127984"/>
          <a:ext cx="1218156" cy="1218156"/>
        </a:xfrm>
        <a:prstGeom prst="ellipse">
          <a:avLst/>
        </a:prstGeom>
        <a:solidFill>
          <a:srgbClr val="5A65CA"/>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latin typeface="Arial Narrow" panose="020B0606020202030204" pitchFamily="34" charset="0"/>
            </a:rPr>
            <a:t>Machining</a:t>
          </a:r>
        </a:p>
      </dsp:txBody>
      <dsp:txXfrm>
        <a:off x="3631919" y="50411"/>
        <a:ext cx="861366" cy="861366"/>
      </dsp:txXfrm>
    </dsp:sp>
    <dsp:sp modelId="{94632CEB-E239-41D2-8623-1BC9EAB341D0}">
      <dsp:nvSpPr>
        <dsp:cNvPr id="0" name=""/>
        <dsp:cNvSpPr/>
      </dsp:nvSpPr>
      <dsp:spPr>
        <a:xfrm rot="10108060">
          <a:off x="2159078" y="2564316"/>
          <a:ext cx="1068700" cy="217191"/>
        </a:xfrm>
        <a:prstGeom prst="rightArrow">
          <a:avLst>
            <a:gd name="adj1" fmla="val 60000"/>
            <a:gd name="adj2" fmla="val 50000"/>
          </a:avLst>
        </a:prstGeom>
        <a:solidFill>
          <a:srgbClr val="53BF6F"/>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b="1" kern="1200">
            <a:latin typeface="Arial Narrow" panose="020B0606020202030204" pitchFamily="34" charset="0"/>
          </a:endParaRPr>
        </a:p>
      </dsp:txBody>
      <dsp:txXfrm rot="10800000">
        <a:off x="2223577" y="2601241"/>
        <a:ext cx="1003543" cy="130315"/>
      </dsp:txXfrm>
    </dsp:sp>
    <dsp:sp modelId="{CC212865-A539-4028-B3C7-86BB8D7E9998}">
      <dsp:nvSpPr>
        <dsp:cNvPr id="0" name=""/>
        <dsp:cNvSpPr/>
      </dsp:nvSpPr>
      <dsp:spPr>
        <a:xfrm>
          <a:off x="654955" y="2109268"/>
          <a:ext cx="1479194" cy="1479194"/>
        </a:xfrm>
        <a:prstGeom prst="ellipse">
          <a:avLst/>
        </a:prstGeom>
        <a:solidFill>
          <a:srgbClr val="53BF6F"/>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100000"/>
            </a:lnSpc>
            <a:spcBef>
              <a:spcPct val="0"/>
            </a:spcBef>
            <a:spcAft>
              <a:spcPts val="0"/>
            </a:spcAft>
          </a:pPr>
          <a:r>
            <a:rPr lang="en-US" sz="1500" b="1" kern="1200" dirty="0" smtClean="0">
              <a:latin typeface="Arial Narrow" panose="020B0606020202030204" pitchFamily="34" charset="0"/>
            </a:rPr>
            <a:t>Parts Manufact</a:t>
          </a:r>
        </a:p>
        <a:p>
          <a:pPr lvl="0" algn="ctr" defTabSz="666750">
            <a:lnSpc>
              <a:spcPct val="100000"/>
            </a:lnSpc>
            <a:spcBef>
              <a:spcPct val="0"/>
            </a:spcBef>
            <a:spcAft>
              <a:spcPts val="0"/>
            </a:spcAft>
          </a:pPr>
          <a:r>
            <a:rPr lang="en-US" sz="1500" b="1" kern="1200" dirty="0" smtClean="0">
              <a:latin typeface="Arial Narrow" panose="020B0606020202030204" pitchFamily="34" charset="0"/>
            </a:rPr>
            <a:t>-uring</a:t>
          </a:r>
        </a:p>
      </dsp:txBody>
      <dsp:txXfrm>
        <a:off x="871578" y="2325891"/>
        <a:ext cx="1045948" cy="1045948"/>
      </dsp:txXfrm>
    </dsp:sp>
    <dsp:sp modelId="{8FC57537-3097-4EE8-977C-1F2DB02FB0B8}">
      <dsp:nvSpPr>
        <dsp:cNvPr id="0" name=""/>
        <dsp:cNvSpPr/>
      </dsp:nvSpPr>
      <dsp:spPr>
        <a:xfrm rot="18618590">
          <a:off x="4746232" y="1260177"/>
          <a:ext cx="304307" cy="241395"/>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b="1" kern="1200">
            <a:latin typeface="Arial Narrow" panose="020B0606020202030204" pitchFamily="34" charset="0"/>
          </a:endParaRPr>
        </a:p>
      </dsp:txBody>
      <dsp:txXfrm>
        <a:off x="4759017" y="1336067"/>
        <a:ext cx="231889" cy="144837"/>
      </dsp:txXfrm>
    </dsp:sp>
    <dsp:sp modelId="{B33C8D7A-C0E6-4644-BB70-6AAE3A46776E}">
      <dsp:nvSpPr>
        <dsp:cNvPr id="0" name=""/>
        <dsp:cNvSpPr/>
      </dsp:nvSpPr>
      <dsp:spPr>
        <a:xfrm>
          <a:off x="4778073" y="19826"/>
          <a:ext cx="1392179" cy="1392179"/>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algn="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latin typeface="Arial Narrow" panose="020B0606020202030204" pitchFamily="34" charset="0"/>
            </a:rPr>
            <a:t>Modification</a:t>
          </a:r>
          <a:endParaRPr lang="en-US" sz="1500" b="1" kern="1200" dirty="0">
            <a:latin typeface="Arial Narrow" panose="020B0606020202030204" pitchFamily="34" charset="0"/>
          </a:endParaRPr>
        </a:p>
      </dsp:txBody>
      <dsp:txXfrm>
        <a:off x="4981953" y="223706"/>
        <a:ext cx="984419" cy="984419"/>
      </dsp:txXfrm>
    </dsp:sp>
    <dsp:sp modelId="{F75CED81-5881-4C4F-A920-D32D1C7E8C63}">
      <dsp:nvSpPr>
        <dsp:cNvPr id="0" name=""/>
        <dsp:cNvSpPr/>
      </dsp:nvSpPr>
      <dsp:spPr>
        <a:xfrm rot="5781870">
          <a:off x="3957380" y="3269607"/>
          <a:ext cx="158353" cy="223547"/>
        </a:xfrm>
        <a:prstGeom prst="rightArrow">
          <a:avLst>
            <a:gd name="adj1" fmla="val 60000"/>
            <a:gd name="adj2" fmla="val 50000"/>
          </a:avLst>
        </a:prstGeom>
        <a:solidFill>
          <a:srgbClr val="F2446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b="1" kern="1200">
            <a:latin typeface="Arial Narrow" panose="020B0606020202030204" pitchFamily="34" charset="0"/>
          </a:endParaRPr>
        </a:p>
      </dsp:txBody>
      <dsp:txXfrm rot="10800000">
        <a:off x="3983766" y="3290709"/>
        <a:ext cx="110847" cy="134129"/>
      </dsp:txXfrm>
    </dsp:sp>
    <dsp:sp modelId="{42A0A54F-4301-4897-AA28-C1730A2EC9A7}">
      <dsp:nvSpPr>
        <dsp:cNvPr id="0" name=""/>
        <dsp:cNvSpPr/>
      </dsp:nvSpPr>
      <dsp:spPr>
        <a:xfrm>
          <a:off x="3349138" y="3437314"/>
          <a:ext cx="1192252" cy="1192252"/>
        </a:xfrm>
        <a:prstGeom prst="ellipse">
          <a:avLst/>
        </a:prstGeom>
        <a:solidFill>
          <a:srgbClr val="F24461"/>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latin typeface="Arial Narrow" panose="020B0606020202030204" pitchFamily="34" charset="0"/>
            </a:rPr>
            <a:t>Test and Evaluation</a:t>
          </a:r>
          <a:endParaRPr lang="en-US" sz="1500" b="1" kern="1200" dirty="0">
            <a:latin typeface="Arial Narrow" panose="020B0606020202030204" pitchFamily="34" charset="0"/>
          </a:endParaRPr>
        </a:p>
      </dsp:txBody>
      <dsp:txXfrm>
        <a:off x="3523739" y="3611915"/>
        <a:ext cx="843050" cy="843050"/>
      </dsp:txXfrm>
    </dsp:sp>
    <dsp:sp modelId="{C59942D6-0E30-4A16-8407-DDBBD55DF344}">
      <dsp:nvSpPr>
        <dsp:cNvPr id="0" name=""/>
        <dsp:cNvSpPr/>
      </dsp:nvSpPr>
      <dsp:spPr>
        <a:xfrm rot="20812956">
          <a:off x="5109570" y="1824851"/>
          <a:ext cx="651364" cy="219160"/>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b="1" kern="1200" dirty="0">
            <a:latin typeface="Arial Narrow" panose="020B0606020202030204" pitchFamily="34" charset="0"/>
          </a:endParaRPr>
        </a:p>
      </dsp:txBody>
      <dsp:txXfrm>
        <a:off x="5110428" y="1876144"/>
        <a:ext cx="585616" cy="131496"/>
      </dsp:txXfrm>
    </dsp:sp>
    <dsp:sp modelId="{AB4DEAA7-0756-4777-B12C-8B67EC8573E4}">
      <dsp:nvSpPr>
        <dsp:cNvPr id="0" name=""/>
        <dsp:cNvSpPr/>
      </dsp:nvSpPr>
      <dsp:spPr>
        <a:xfrm>
          <a:off x="5765263" y="1041513"/>
          <a:ext cx="1479194" cy="1392179"/>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latin typeface="Arial Narrow" panose="020B0606020202030204" pitchFamily="34" charset="0"/>
            </a:rPr>
            <a:t>Replacement</a:t>
          </a:r>
          <a:endParaRPr lang="en-US" sz="1500" b="1" kern="1200" dirty="0">
            <a:latin typeface="Arial Narrow" panose="020B0606020202030204" pitchFamily="34" charset="0"/>
          </a:endParaRPr>
        </a:p>
      </dsp:txBody>
      <dsp:txXfrm>
        <a:off x="5981886" y="1245393"/>
        <a:ext cx="1045948" cy="984419"/>
      </dsp:txXfrm>
    </dsp:sp>
    <dsp:sp modelId="{7940427A-E38A-4E54-8B13-C38925DC2CF9}">
      <dsp:nvSpPr>
        <dsp:cNvPr id="0" name=""/>
        <dsp:cNvSpPr/>
      </dsp:nvSpPr>
      <dsp:spPr>
        <a:xfrm rot="3278074">
          <a:off x="4748291" y="3129773"/>
          <a:ext cx="483069" cy="219160"/>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latin typeface="Arial Narrow" panose="020B0606020202030204" pitchFamily="34" charset="0"/>
          </a:endParaRPr>
        </a:p>
      </dsp:txBody>
      <dsp:txXfrm>
        <a:off x="4762138" y="3146797"/>
        <a:ext cx="417321" cy="131496"/>
      </dsp:txXfrm>
    </dsp:sp>
    <dsp:sp modelId="{351DF08C-520B-4B45-8EEE-58F8CC1AEA68}">
      <dsp:nvSpPr>
        <dsp:cNvPr id="0" name=""/>
        <dsp:cNvSpPr/>
      </dsp:nvSpPr>
      <dsp:spPr>
        <a:xfrm>
          <a:off x="4774293" y="3373856"/>
          <a:ext cx="1117741" cy="1192252"/>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latin typeface="Arial Narrow" panose="020B0606020202030204" pitchFamily="34" charset="0"/>
            </a:rPr>
            <a:t>Time Change</a:t>
          </a:r>
          <a:endParaRPr lang="en-US" sz="1500" b="1" kern="1200" dirty="0">
            <a:latin typeface="Arial Narrow" panose="020B0606020202030204" pitchFamily="34" charset="0"/>
          </a:endParaRPr>
        </a:p>
      </dsp:txBody>
      <dsp:txXfrm>
        <a:off x="4937982" y="3548457"/>
        <a:ext cx="790363" cy="843050"/>
      </dsp:txXfrm>
    </dsp:sp>
    <dsp:sp modelId="{85488EB8-AB33-45A0-B98F-E11E75651A3B}">
      <dsp:nvSpPr>
        <dsp:cNvPr id="0" name=""/>
        <dsp:cNvSpPr/>
      </dsp:nvSpPr>
      <dsp:spPr>
        <a:xfrm rot="1292428">
          <a:off x="5031949" y="2790151"/>
          <a:ext cx="883217" cy="223155"/>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b="1" kern="1200">
            <a:latin typeface="Arial Narrow" panose="020B0606020202030204" pitchFamily="34" charset="0"/>
          </a:endParaRPr>
        </a:p>
      </dsp:txBody>
      <dsp:txXfrm>
        <a:off x="5034287" y="2822492"/>
        <a:ext cx="816271" cy="133893"/>
      </dsp:txXfrm>
    </dsp:sp>
    <dsp:sp modelId="{684E5C1D-2A4C-4FD1-B244-739B2B58E8F4}">
      <dsp:nvSpPr>
        <dsp:cNvPr id="0" name=""/>
        <dsp:cNvSpPr/>
      </dsp:nvSpPr>
      <dsp:spPr>
        <a:xfrm>
          <a:off x="5866127" y="2548784"/>
          <a:ext cx="1392179" cy="1392179"/>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latin typeface="Arial Narrow" panose="020B0606020202030204" pitchFamily="34" charset="0"/>
            </a:rPr>
            <a:t>Recondition</a:t>
          </a:r>
          <a:endParaRPr lang="en-US" sz="1500" b="1" kern="1200" dirty="0">
            <a:latin typeface="Arial Narrow" panose="020B0606020202030204" pitchFamily="34" charset="0"/>
          </a:endParaRPr>
        </a:p>
      </dsp:txBody>
      <dsp:txXfrm>
        <a:off x="6070007" y="2752664"/>
        <a:ext cx="984419" cy="984419"/>
      </dsp:txXfrm>
    </dsp:sp>
    <dsp:sp modelId="{B0C038F1-2133-41C7-97C5-19F0E4DFC60E}">
      <dsp:nvSpPr>
        <dsp:cNvPr id="0" name=""/>
        <dsp:cNvSpPr/>
      </dsp:nvSpPr>
      <dsp:spPr>
        <a:xfrm rot="12000331">
          <a:off x="1885291" y="1576217"/>
          <a:ext cx="1386458" cy="223889"/>
        </a:xfrm>
        <a:prstGeom prst="rightArrow">
          <a:avLst>
            <a:gd name="adj1" fmla="val 60000"/>
            <a:gd name="adj2" fmla="val 50000"/>
          </a:avLst>
        </a:prstGeom>
        <a:solidFill>
          <a:srgbClr val="742C2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b="1" kern="1200">
            <a:latin typeface="Arial Narrow" panose="020B0606020202030204" pitchFamily="34" charset="0"/>
          </a:endParaRPr>
        </a:p>
      </dsp:txBody>
      <dsp:txXfrm rot="10800000">
        <a:off x="1950432" y="1632484"/>
        <a:ext cx="1319291" cy="134333"/>
      </dsp:txXfrm>
    </dsp:sp>
    <dsp:sp modelId="{B511FAF3-3E28-4269-8C90-AD49DE9D1AC7}">
      <dsp:nvSpPr>
        <dsp:cNvPr id="0" name=""/>
        <dsp:cNvSpPr/>
      </dsp:nvSpPr>
      <dsp:spPr>
        <a:xfrm>
          <a:off x="302053" y="366498"/>
          <a:ext cx="1634495" cy="1644970"/>
        </a:xfrm>
        <a:prstGeom prst="ellipse">
          <a:avLst/>
        </a:prstGeom>
        <a:solidFill>
          <a:srgbClr val="742C2A"/>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latin typeface="Arial Narrow" panose="020B0606020202030204" pitchFamily="34" charset="0"/>
            </a:rPr>
            <a:t>Software</a:t>
          </a:r>
          <a:endParaRPr lang="en-US" sz="1500" b="1" kern="1200" dirty="0">
            <a:latin typeface="Arial Narrow" panose="020B0606020202030204" pitchFamily="34" charset="0"/>
          </a:endParaRPr>
        </a:p>
      </dsp:txBody>
      <dsp:txXfrm>
        <a:off x="541419" y="607398"/>
        <a:ext cx="1155763" cy="1163170"/>
      </dsp:txXfrm>
    </dsp:sp>
    <dsp:sp modelId="{326654EA-A292-4A98-BAEE-2BB36858D093}">
      <dsp:nvSpPr>
        <dsp:cNvPr id="0" name=""/>
        <dsp:cNvSpPr/>
      </dsp:nvSpPr>
      <dsp:spPr>
        <a:xfrm rot="8153050">
          <a:off x="2763472" y="3151085"/>
          <a:ext cx="745188" cy="219160"/>
        </a:xfrm>
        <a:prstGeom prst="rightArrow">
          <a:avLst>
            <a:gd name="adj1" fmla="val 60000"/>
            <a:gd name="adj2" fmla="val 50000"/>
          </a:avLst>
        </a:prstGeom>
        <a:solidFill>
          <a:schemeClr val="accent3">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b="1" kern="1200" dirty="0">
            <a:latin typeface="Arial Narrow" panose="020B0606020202030204" pitchFamily="34" charset="0"/>
          </a:endParaRPr>
        </a:p>
      </dsp:txBody>
      <dsp:txXfrm rot="10800000">
        <a:off x="2819947" y="3172033"/>
        <a:ext cx="679440" cy="131496"/>
      </dsp:txXfrm>
    </dsp:sp>
    <dsp:sp modelId="{F50C3406-0C91-4832-ABE6-E95245D114E4}">
      <dsp:nvSpPr>
        <dsp:cNvPr id="0" name=""/>
        <dsp:cNvSpPr/>
      </dsp:nvSpPr>
      <dsp:spPr>
        <a:xfrm>
          <a:off x="1791567" y="3391503"/>
          <a:ext cx="1192252" cy="1192252"/>
        </a:xfrm>
        <a:prstGeom prst="ellipse">
          <a:avLst/>
        </a:prstGeom>
        <a:solidFill>
          <a:schemeClr val="accent3">
            <a:lumMod val="5000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latin typeface="Arial Narrow" panose="020B0606020202030204" pitchFamily="34" charset="0"/>
            </a:rPr>
            <a:t>Teardown</a:t>
          </a:r>
          <a:endParaRPr lang="en-US" sz="1500" b="1" kern="1200" dirty="0">
            <a:latin typeface="Arial Narrow" panose="020B0606020202030204" pitchFamily="34" charset="0"/>
          </a:endParaRPr>
        </a:p>
      </dsp:txBody>
      <dsp:txXfrm>
        <a:off x="1966168" y="3566104"/>
        <a:ext cx="843050" cy="843050"/>
      </dsp:txXfrm>
    </dsp:sp>
    <dsp:sp modelId="{A431B955-71D2-4FD9-A525-AA77FD573680}">
      <dsp:nvSpPr>
        <dsp:cNvPr id="0" name=""/>
        <dsp:cNvSpPr/>
      </dsp:nvSpPr>
      <dsp:spPr>
        <a:xfrm rot="13635325">
          <a:off x="3159401" y="1296657"/>
          <a:ext cx="377484" cy="220023"/>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b="1" kern="1200">
            <a:latin typeface="Arial Narrow" panose="020B0606020202030204" pitchFamily="34" charset="0"/>
          </a:endParaRPr>
        </a:p>
      </dsp:txBody>
      <dsp:txXfrm rot="10800000">
        <a:off x="3214805" y="1364899"/>
        <a:ext cx="311477" cy="132013"/>
      </dsp:txXfrm>
    </dsp:sp>
    <dsp:sp modelId="{6B5D1FA2-0F88-4658-AE60-66829C755C0F}">
      <dsp:nvSpPr>
        <dsp:cNvPr id="0" name=""/>
        <dsp:cNvSpPr/>
      </dsp:nvSpPr>
      <dsp:spPr>
        <a:xfrm>
          <a:off x="2015382" y="47093"/>
          <a:ext cx="1392179" cy="1392179"/>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latin typeface="Arial Narrow" panose="020B0606020202030204" pitchFamily="34" charset="0"/>
            </a:rPr>
            <a:t>Engineering</a:t>
          </a:r>
          <a:endParaRPr lang="en-US" sz="1500" b="1" kern="1200" dirty="0">
            <a:latin typeface="Arial Narrow" panose="020B0606020202030204" pitchFamily="34" charset="0"/>
          </a:endParaRPr>
        </a:p>
      </dsp:txBody>
      <dsp:txXfrm>
        <a:off x="2219262" y="250973"/>
        <a:ext cx="984419" cy="9844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AF34C7-6DEE-4200-ABE9-4743806FA580}">
      <dsp:nvSpPr>
        <dsp:cNvPr id="0" name=""/>
        <dsp:cNvSpPr/>
      </dsp:nvSpPr>
      <dsp:spPr>
        <a:xfrm>
          <a:off x="0" y="500360"/>
          <a:ext cx="2637234" cy="158234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Pipeline and Powerline Monitoring</a:t>
          </a:r>
          <a:endParaRPr lang="en-US" sz="3100" kern="1200" dirty="0"/>
        </a:p>
      </dsp:txBody>
      <dsp:txXfrm>
        <a:off x="0" y="500360"/>
        <a:ext cx="2637234" cy="1582340"/>
      </dsp:txXfrm>
    </dsp:sp>
    <dsp:sp modelId="{D6CE6F6E-43B3-48EE-B2F7-1A259759AD91}">
      <dsp:nvSpPr>
        <dsp:cNvPr id="0" name=""/>
        <dsp:cNvSpPr/>
      </dsp:nvSpPr>
      <dsp:spPr>
        <a:xfrm>
          <a:off x="2900957" y="500360"/>
          <a:ext cx="2637234" cy="1582340"/>
        </a:xfrm>
        <a:prstGeom prst="rect">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Weather</a:t>
          </a:r>
          <a:endParaRPr lang="en-US" sz="3100" kern="1200" dirty="0"/>
        </a:p>
      </dsp:txBody>
      <dsp:txXfrm>
        <a:off x="2900957" y="500360"/>
        <a:ext cx="2637234" cy="1582340"/>
      </dsp:txXfrm>
    </dsp:sp>
    <dsp:sp modelId="{78E58956-EAB0-4ACE-AEBF-6647486A99A4}">
      <dsp:nvSpPr>
        <dsp:cNvPr id="0" name=""/>
        <dsp:cNvSpPr/>
      </dsp:nvSpPr>
      <dsp:spPr>
        <a:xfrm>
          <a:off x="5801915" y="500360"/>
          <a:ext cx="2637234" cy="1582340"/>
        </a:xfrm>
        <a:prstGeom prst="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Precision Agriculture</a:t>
          </a:r>
          <a:endParaRPr lang="en-US" sz="3100" kern="1200" dirty="0"/>
        </a:p>
      </dsp:txBody>
      <dsp:txXfrm>
        <a:off x="5801915" y="500360"/>
        <a:ext cx="2637234" cy="1582340"/>
      </dsp:txXfrm>
    </dsp:sp>
    <dsp:sp modelId="{0B22F686-099D-4636-A25D-717D74B4984C}">
      <dsp:nvSpPr>
        <dsp:cNvPr id="0" name=""/>
        <dsp:cNvSpPr/>
      </dsp:nvSpPr>
      <dsp:spPr>
        <a:xfrm>
          <a:off x="0" y="2346424"/>
          <a:ext cx="2637234" cy="1582340"/>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Search and Rescue</a:t>
          </a:r>
          <a:endParaRPr lang="en-US" sz="3100" kern="1200" dirty="0"/>
        </a:p>
      </dsp:txBody>
      <dsp:txXfrm>
        <a:off x="0" y="2346424"/>
        <a:ext cx="2637234" cy="1582340"/>
      </dsp:txXfrm>
    </dsp:sp>
    <dsp:sp modelId="{937909D3-1E9E-4CDB-83DF-A2758BE255EB}">
      <dsp:nvSpPr>
        <dsp:cNvPr id="0" name=""/>
        <dsp:cNvSpPr/>
      </dsp:nvSpPr>
      <dsp:spPr>
        <a:xfrm>
          <a:off x="2900957" y="2346424"/>
          <a:ext cx="2637234" cy="1582340"/>
        </a:xfrm>
        <a:prstGeom prst="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Fire and Police</a:t>
          </a:r>
          <a:endParaRPr lang="en-US" sz="3100" kern="1200" dirty="0"/>
        </a:p>
      </dsp:txBody>
      <dsp:txXfrm>
        <a:off x="2900957" y="2346424"/>
        <a:ext cx="2637234" cy="1582340"/>
      </dsp:txXfrm>
    </dsp:sp>
    <dsp:sp modelId="{EAA7F344-E14F-47C1-A840-A34BE93E8228}">
      <dsp:nvSpPr>
        <dsp:cNvPr id="0" name=""/>
        <dsp:cNvSpPr/>
      </dsp:nvSpPr>
      <dsp:spPr>
        <a:xfrm>
          <a:off x="5801915" y="2346424"/>
          <a:ext cx="2637234" cy="1582340"/>
        </a:xfrm>
        <a:prstGeom prst="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Aerial Photography</a:t>
          </a:r>
          <a:endParaRPr lang="en-US" sz="3100" kern="1200" dirty="0"/>
        </a:p>
      </dsp:txBody>
      <dsp:txXfrm>
        <a:off x="5801915" y="2346424"/>
        <a:ext cx="2637234" cy="15823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BF19F6-FB00-4CD4-A1A0-EA5D1B71EB44}">
      <dsp:nvSpPr>
        <dsp:cNvPr id="0" name=""/>
        <dsp:cNvSpPr/>
      </dsp:nvSpPr>
      <dsp:spPr>
        <a:xfrm>
          <a:off x="2730879" y="36967"/>
          <a:ext cx="2468879" cy="2468879"/>
        </a:xfrm>
        <a:prstGeom prst="ellipse">
          <a:avLst/>
        </a:prstGeom>
        <a:solidFill>
          <a:srgbClr val="C00000">
            <a:alpha val="50000"/>
          </a:srgb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l" defTabSz="444500">
            <a:lnSpc>
              <a:spcPct val="90000"/>
            </a:lnSpc>
            <a:spcBef>
              <a:spcPct val="0"/>
            </a:spcBef>
            <a:spcAft>
              <a:spcPct val="35000"/>
            </a:spcAft>
          </a:pPr>
          <a:endParaRPr lang="en-US" sz="1000" kern="1200" dirty="0" smtClean="0"/>
        </a:p>
        <a:p>
          <a:pPr lvl="0" algn="l" defTabSz="444500">
            <a:lnSpc>
              <a:spcPct val="90000"/>
            </a:lnSpc>
            <a:spcBef>
              <a:spcPct val="0"/>
            </a:spcBef>
            <a:spcAft>
              <a:spcPct val="35000"/>
            </a:spcAft>
          </a:pPr>
          <a:endParaRPr lang="en-US" sz="1000" kern="1200" dirty="0" smtClean="0"/>
        </a:p>
        <a:p>
          <a:pPr lvl="0" algn="l" defTabSz="444500">
            <a:lnSpc>
              <a:spcPct val="90000"/>
            </a:lnSpc>
            <a:spcBef>
              <a:spcPct val="0"/>
            </a:spcBef>
            <a:spcAft>
              <a:spcPts val="0"/>
            </a:spcAft>
          </a:pPr>
          <a:endParaRPr lang="en-US" sz="1800" b="1" kern="1200" dirty="0" smtClean="0"/>
        </a:p>
        <a:p>
          <a:pPr lvl="0" algn="l" defTabSz="444500">
            <a:lnSpc>
              <a:spcPct val="90000"/>
            </a:lnSpc>
            <a:spcBef>
              <a:spcPct val="0"/>
            </a:spcBef>
            <a:spcAft>
              <a:spcPts val="0"/>
            </a:spcAft>
          </a:pPr>
          <a:endParaRPr lang="en-US" sz="1800" b="1" kern="1200" dirty="0" smtClean="0"/>
        </a:p>
      </dsp:txBody>
      <dsp:txXfrm>
        <a:off x="3015750" y="369316"/>
        <a:ext cx="1899137" cy="783394"/>
      </dsp:txXfrm>
    </dsp:sp>
    <dsp:sp modelId="{B2CB766B-AD9A-41E2-A714-B564FD3126E4}">
      <dsp:nvSpPr>
        <dsp:cNvPr id="0" name=""/>
        <dsp:cNvSpPr/>
      </dsp:nvSpPr>
      <dsp:spPr>
        <a:xfrm>
          <a:off x="3832791" y="1960245"/>
          <a:ext cx="2468879" cy="2468879"/>
        </a:xfrm>
        <a:prstGeom prst="ellipse">
          <a:avLst/>
        </a:prstGeom>
        <a:solidFill>
          <a:srgbClr val="7030A0">
            <a:alpha val="50000"/>
          </a:srgb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tabLst>
              <a:tab pos="346075" algn="l"/>
            </a:tabLst>
          </a:pPr>
          <a:endParaRPr lang="en-US" sz="2000" b="1" kern="1200" dirty="0">
            <a:solidFill>
              <a:srgbClr val="92D050"/>
            </a:solidFill>
          </a:endParaRPr>
        </a:p>
      </dsp:txBody>
      <dsp:txXfrm>
        <a:off x="5162187" y="2245116"/>
        <a:ext cx="949568" cy="1899137"/>
      </dsp:txXfrm>
    </dsp:sp>
    <dsp:sp modelId="{F6D4297E-8F0B-432F-A397-8C0FD5BB94B6}">
      <dsp:nvSpPr>
        <dsp:cNvPr id="0" name=""/>
        <dsp:cNvSpPr/>
      </dsp:nvSpPr>
      <dsp:spPr>
        <a:xfrm>
          <a:off x="1405834" y="1960243"/>
          <a:ext cx="2468879" cy="2468879"/>
        </a:xfrm>
        <a:prstGeom prst="ellipse">
          <a:avLst/>
        </a:prstGeom>
        <a:solidFill>
          <a:schemeClr val="accent3">
            <a:lumMod val="75000"/>
            <a:alpha val="49804"/>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444750">
            <a:lnSpc>
              <a:spcPct val="90000"/>
            </a:lnSpc>
            <a:spcBef>
              <a:spcPct val="0"/>
            </a:spcBef>
            <a:spcAft>
              <a:spcPct val="35000"/>
            </a:spcAft>
          </a:pPr>
          <a:endParaRPr lang="en-US" sz="5500" b="1" kern="1200" dirty="0"/>
        </a:p>
      </dsp:txBody>
      <dsp:txXfrm>
        <a:off x="1690704" y="3313379"/>
        <a:ext cx="1899137" cy="783394"/>
      </dsp:txXfrm>
    </dsp:sp>
    <dsp:sp modelId="{21A98A35-6580-4ED2-81E1-0C6141DB42C3}">
      <dsp:nvSpPr>
        <dsp:cNvPr id="0" name=""/>
        <dsp:cNvSpPr/>
      </dsp:nvSpPr>
      <dsp:spPr>
        <a:xfrm>
          <a:off x="3131839" y="1751584"/>
          <a:ext cx="1554484" cy="1554484"/>
        </a:xfrm>
        <a:prstGeom prst="ellipse">
          <a:avLst/>
        </a:prstGeom>
        <a:solidFill>
          <a:srgbClr val="467AB8">
            <a:alpha val="49804"/>
          </a:srgb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endParaRPr lang="en-US" sz="6500" kern="1200" dirty="0"/>
        </a:p>
      </dsp:txBody>
      <dsp:txXfrm>
        <a:off x="3251415" y="1930947"/>
        <a:ext cx="597878" cy="1195757"/>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F6ACC677-801B-0445-BB5D-D03DCBCFC74B}" type="datetimeFigureOut">
              <a:rPr lang="en-US" smtClean="0"/>
              <a:t>12/4/2015</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9D2D087-E67D-BA45-AC68-1FBD2B7B100A}" type="slidenum">
              <a:rPr lang="en-US" smtClean="0"/>
              <a:t>‹#›</a:t>
            </a:fld>
            <a:endParaRPr lang="en-US" dirty="0"/>
          </a:p>
        </p:txBody>
      </p:sp>
    </p:spTree>
    <p:extLst>
      <p:ext uri="{BB962C8B-B14F-4D97-AF65-F5344CB8AC3E}">
        <p14:creationId xmlns:p14="http://schemas.microsoft.com/office/powerpoint/2010/main" val="32589979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D88AEFA-206A-E645-AAFB-A54BFC5CD290}" type="datetimeFigureOut">
              <a:rPr lang="en-US" smtClean="0"/>
              <a:t>12/4/2015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13E1B94-248D-694E-8B90-BF8C76D6943A}" type="slidenum">
              <a:rPr lang="en-US" smtClean="0"/>
              <a:t>‹#›</a:t>
            </a:fld>
            <a:endParaRPr lang="en-US" dirty="0"/>
          </a:p>
        </p:txBody>
      </p:sp>
    </p:spTree>
    <p:extLst>
      <p:ext uri="{BB962C8B-B14F-4D97-AF65-F5344CB8AC3E}">
        <p14:creationId xmlns:p14="http://schemas.microsoft.com/office/powerpoint/2010/main" val="402161114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3E1B94-248D-694E-8B90-BF8C76D6943A}" type="slidenum">
              <a:rPr lang="en-US" smtClean="0"/>
              <a:t>1</a:t>
            </a:fld>
            <a:endParaRPr lang="en-US" dirty="0"/>
          </a:p>
        </p:txBody>
      </p:sp>
    </p:spTree>
    <p:extLst>
      <p:ext uri="{BB962C8B-B14F-4D97-AF65-F5344CB8AC3E}">
        <p14:creationId xmlns:p14="http://schemas.microsoft.com/office/powerpoint/2010/main" val="3434985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Oklahoma is home to five military installations, two international airports, three major commercial airports, 137 general aviation airports with 46 of them being jet capable and the only spaceport with vertical lift authorization in the US not on a coastline at Burns Flat, Oklahoma. Tinker AFB is the largest military MRO in the world employing over 26,000 people, issuing over $6 billon in contracts every year, with the largest work load and is the headquarters for the Air Force Sustainment Command which is responsible for all the MRO activities for the USAF. Also located in Oklahoma is Vance AFB and Enid AFB which are training bases for Air Force pilots and flight crews. We have two Army facilities in Oklahoma, McAlester Munitions Depo which stores and builds bombs for all services and Fort Sill  which has been in Oklahoma since 1869 and is the Army’s Field Artillery Training School.  Oklahoma is also home to the Mike Monroney Aeronautical Center which employs about 5500 people and trains over 20,000 air traffic controllers every year. </a:t>
            </a:r>
            <a:endParaRPr lang="en-US" dirty="0"/>
          </a:p>
        </p:txBody>
      </p:sp>
      <p:sp>
        <p:nvSpPr>
          <p:cNvPr id="4" name="Slide Number Placeholder 3"/>
          <p:cNvSpPr>
            <a:spLocks noGrp="1"/>
          </p:cNvSpPr>
          <p:nvPr>
            <p:ph type="sldNum" sz="quarter" idx="10"/>
          </p:nvPr>
        </p:nvSpPr>
        <p:spPr/>
        <p:txBody>
          <a:bodyPr/>
          <a:lstStyle/>
          <a:p>
            <a:fld id="{D13E1B94-248D-694E-8B90-BF8C76D6943A}" type="slidenum">
              <a:rPr lang="en-US" smtClean="0"/>
              <a:t>11</a:t>
            </a:fld>
            <a:endParaRPr lang="en-US" dirty="0"/>
          </a:p>
        </p:txBody>
      </p:sp>
    </p:spTree>
    <p:extLst>
      <p:ext uri="{BB962C8B-B14F-4D97-AF65-F5344CB8AC3E}">
        <p14:creationId xmlns:p14="http://schemas.microsoft.com/office/powerpoint/2010/main" val="4147054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Oklahoma has divided our economy into five “Ecosystems” looking at what generates wealth in our </a:t>
            </a:r>
            <a:r>
              <a:rPr lang="en-US" dirty="0" smtClean="0"/>
              <a:t>state: Aerospace and Defense, Energy, Agriculture, Information, and Distribution. Aerospace </a:t>
            </a:r>
            <a:r>
              <a:rPr lang="en-US" dirty="0"/>
              <a:t>and Defense is number two in generating wealth due to the high wages, numbers of jobs and companies. It is only second to our Oil &amp; Gas industry. Oklahoma has the second highest number of Oil and Gas Headquarters located in it only second to Texas</a:t>
            </a:r>
            <a:r>
              <a:rPr lang="en-US" dirty="0" smtClean="0"/>
              <a:t>. Agriculture has the most numbers of jobs but, has the lowest wages. Distribution is key because of our central location in the United States.</a:t>
            </a:r>
            <a:endParaRPr lang="en-US" dirty="0"/>
          </a:p>
        </p:txBody>
      </p:sp>
      <p:sp>
        <p:nvSpPr>
          <p:cNvPr id="4" name="Slide Number Placeholder 3"/>
          <p:cNvSpPr>
            <a:spLocks noGrp="1"/>
          </p:cNvSpPr>
          <p:nvPr>
            <p:ph type="sldNum" sz="quarter" idx="10"/>
          </p:nvPr>
        </p:nvSpPr>
        <p:spPr/>
        <p:txBody>
          <a:bodyPr/>
          <a:lstStyle/>
          <a:p>
            <a:fld id="{D13E1B94-248D-694E-8B90-BF8C76D6943A}" type="slidenum">
              <a:rPr lang="en-US" smtClean="0"/>
              <a:t>12</a:t>
            </a:fld>
            <a:endParaRPr lang="en-US" dirty="0"/>
          </a:p>
        </p:txBody>
      </p:sp>
    </p:spTree>
    <p:extLst>
      <p:ext uri="{BB962C8B-B14F-4D97-AF65-F5344CB8AC3E}">
        <p14:creationId xmlns:p14="http://schemas.microsoft.com/office/powerpoint/2010/main" val="913075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Aerospace and Defense is big business in Oklahoma comprising 7.4% of Oklahoma’s total economy generating over $27 billion in sales every year exporting to over 170 countries around the world including South Korea. The average aerospace wage in Oklahoma is over $64,000 per year. Remember this figure I will use it again in the next slide. There are over 500 aerospace companies in Oklahoma with nearly every major manufacturer having a presence in our state.  </a:t>
            </a:r>
            <a:endParaRPr lang="en-US" dirty="0"/>
          </a:p>
        </p:txBody>
      </p:sp>
      <p:sp>
        <p:nvSpPr>
          <p:cNvPr id="4" name="Slide Number Placeholder 3"/>
          <p:cNvSpPr>
            <a:spLocks noGrp="1"/>
          </p:cNvSpPr>
          <p:nvPr>
            <p:ph type="sldNum" sz="quarter" idx="10"/>
          </p:nvPr>
        </p:nvSpPr>
        <p:spPr/>
        <p:txBody>
          <a:bodyPr/>
          <a:lstStyle/>
          <a:p>
            <a:fld id="{D13E1B94-248D-694E-8B90-BF8C76D6943A}" type="slidenum">
              <a:rPr lang="en-US" smtClean="0"/>
              <a:t>13</a:t>
            </a:fld>
            <a:endParaRPr lang="en-US" dirty="0"/>
          </a:p>
        </p:txBody>
      </p:sp>
    </p:spTree>
    <p:extLst>
      <p:ext uri="{BB962C8B-B14F-4D97-AF65-F5344CB8AC3E}">
        <p14:creationId xmlns:p14="http://schemas.microsoft.com/office/powerpoint/2010/main" val="25080696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Oklahoma has a rich history in aviation, home to many aviation pioneers such as Wiley Post who invented the pressurized flight suit, Clyde Cessna, and eight astronauts, two of  which were very involved in the early space program, Gordon Cooper and Tom Stafford that actually went to the moon.</a:t>
            </a:r>
            <a:endParaRPr lang="en-US" dirty="0"/>
          </a:p>
        </p:txBody>
      </p:sp>
      <p:sp>
        <p:nvSpPr>
          <p:cNvPr id="4" name="Slide Number Placeholder 3"/>
          <p:cNvSpPr>
            <a:spLocks noGrp="1"/>
          </p:cNvSpPr>
          <p:nvPr>
            <p:ph type="sldNum" sz="quarter" idx="10"/>
          </p:nvPr>
        </p:nvSpPr>
        <p:spPr/>
        <p:txBody>
          <a:bodyPr/>
          <a:lstStyle/>
          <a:p>
            <a:fld id="{D13E1B94-248D-694E-8B90-BF8C76D6943A}" type="slidenum">
              <a:rPr lang="en-US" smtClean="0"/>
              <a:t>14</a:t>
            </a:fld>
            <a:endParaRPr lang="en-US" dirty="0"/>
          </a:p>
        </p:txBody>
      </p:sp>
    </p:spTree>
    <p:extLst>
      <p:ext uri="{BB962C8B-B14F-4D97-AF65-F5344CB8AC3E}">
        <p14:creationId xmlns:p14="http://schemas.microsoft.com/office/powerpoint/2010/main" val="20933629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Oklahoma has 24 Fortune 500 companies and 75% of them are in the Aerospace and Defense Industry. They are the ones in red. You can see the major players are located in Oklahoma. For example Boeing has about 2000 people in Oklahoma and just announced another 900 jobs moving to Oklahoma. They have moved people from Washington State, California, Missouri, and Kansas. Most of the people Boeing currently has in Oklahoma are engineers and program mangers. This next 900 people are scientists and lab technicians to man the new $100 million non-destructive laboratory Boeing is building in Oklahoma City. They are also moving some of their senior management people here from Missouri</a:t>
            </a:r>
            <a:r>
              <a:rPr lang="en-US" dirty="0"/>
              <a:t>. With the next anticipated move this should bring their total to over 4000 jobs </a:t>
            </a:r>
            <a:r>
              <a:rPr lang="en-US" dirty="0" smtClean="0"/>
              <a:t>when </a:t>
            </a:r>
            <a:r>
              <a:rPr lang="en-US" dirty="0"/>
              <a:t>all is said and </a:t>
            </a:r>
            <a:r>
              <a:rPr lang="en-US" dirty="0" smtClean="0"/>
              <a:t>done</a:t>
            </a:r>
            <a:r>
              <a:rPr lang="en-US" dirty="0"/>
              <a:t>!</a:t>
            </a:r>
            <a:r>
              <a:rPr lang="en-US" dirty="0" smtClean="0"/>
              <a:t> </a:t>
            </a:r>
            <a:endParaRPr lang="en-US" dirty="0"/>
          </a:p>
        </p:txBody>
      </p:sp>
      <p:sp>
        <p:nvSpPr>
          <p:cNvPr id="4" name="Slide Number Placeholder 3"/>
          <p:cNvSpPr>
            <a:spLocks noGrp="1"/>
          </p:cNvSpPr>
          <p:nvPr>
            <p:ph type="sldNum" sz="quarter" idx="10"/>
          </p:nvPr>
        </p:nvSpPr>
        <p:spPr/>
        <p:txBody>
          <a:bodyPr/>
          <a:lstStyle/>
          <a:p>
            <a:fld id="{D13E1B94-248D-694E-8B90-BF8C76D6943A}" type="slidenum">
              <a:rPr lang="en-US" smtClean="0"/>
              <a:t>15</a:t>
            </a:fld>
            <a:endParaRPr lang="en-US" dirty="0"/>
          </a:p>
        </p:txBody>
      </p:sp>
    </p:spTree>
    <p:extLst>
      <p:ext uri="{BB962C8B-B14F-4D97-AF65-F5344CB8AC3E}">
        <p14:creationId xmlns:p14="http://schemas.microsoft.com/office/powerpoint/2010/main" val="26086489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Unmanned Aero Systems is what we view as the next big boom to the aerospace industry.  We have identified as least five different markets for UAS use. Currently there are </a:t>
            </a:r>
            <a:r>
              <a:rPr lang="en-US" dirty="0" smtClean="0"/>
              <a:t>35 </a:t>
            </a:r>
            <a:r>
              <a:rPr lang="en-US" dirty="0"/>
              <a:t>companies in  Oklahoma that specialize in UAS systems. Here are some we have listed.</a:t>
            </a:r>
          </a:p>
          <a:p>
            <a:endParaRPr lang="en-US" dirty="0"/>
          </a:p>
        </p:txBody>
      </p:sp>
      <p:sp>
        <p:nvSpPr>
          <p:cNvPr id="4" name="Slide Number Placeholder 3"/>
          <p:cNvSpPr>
            <a:spLocks noGrp="1"/>
          </p:cNvSpPr>
          <p:nvPr>
            <p:ph type="sldNum" sz="quarter" idx="10"/>
          </p:nvPr>
        </p:nvSpPr>
        <p:spPr/>
        <p:txBody>
          <a:bodyPr/>
          <a:lstStyle/>
          <a:p>
            <a:fld id="{D13E1B94-248D-694E-8B90-BF8C76D6943A}" type="slidenum">
              <a:rPr lang="en-US" smtClean="0"/>
              <a:t>17</a:t>
            </a:fld>
            <a:endParaRPr lang="en-US" dirty="0"/>
          </a:p>
        </p:txBody>
      </p:sp>
    </p:spTree>
    <p:extLst>
      <p:ext uri="{BB962C8B-B14F-4D97-AF65-F5344CB8AC3E}">
        <p14:creationId xmlns:p14="http://schemas.microsoft.com/office/powerpoint/2010/main" val="33536515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Oklahoma has plenty of places to fly including the only Department of Homeland Security (DHS) site. This means anyone desiring to fly for DHS must first prove their technology in Oklahoma. The map shows you many of the sites you can fly in Oklahoma. NASA has also selected Oklahoma as one of only three states for the NUSTAR program which will classify and rate all UAS vehicles wanting to fly in US airspace. </a:t>
            </a:r>
            <a:endParaRPr lang="en-US" dirty="0"/>
          </a:p>
        </p:txBody>
      </p:sp>
      <p:sp>
        <p:nvSpPr>
          <p:cNvPr id="4" name="Slide Number Placeholder 3"/>
          <p:cNvSpPr>
            <a:spLocks noGrp="1"/>
          </p:cNvSpPr>
          <p:nvPr>
            <p:ph type="sldNum" sz="quarter" idx="10"/>
          </p:nvPr>
        </p:nvSpPr>
        <p:spPr/>
        <p:txBody>
          <a:bodyPr/>
          <a:lstStyle/>
          <a:p>
            <a:fld id="{D13E1B94-248D-694E-8B90-BF8C76D6943A}" type="slidenum">
              <a:rPr lang="en-US" smtClean="0"/>
              <a:t>18</a:t>
            </a:fld>
            <a:endParaRPr lang="en-US" dirty="0"/>
          </a:p>
        </p:txBody>
      </p:sp>
    </p:spTree>
    <p:extLst>
      <p:ext uri="{BB962C8B-B14F-4D97-AF65-F5344CB8AC3E}">
        <p14:creationId xmlns:p14="http://schemas.microsoft.com/office/powerpoint/2010/main" val="31003502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depicts a snapshot of the Oklahoma Economy.  We have added over 97,000 jobs in the last five years exceeding the US average growth rate. Our per capita income is about $43,000 which is much lower than the $64,000 average salary paid in the aerospace and defense industry I showed you of the earlier slide. Our Gross Domestic Product (GDP) is 4</a:t>
            </a:r>
            <a:r>
              <a:rPr lang="en-US" baseline="30000" dirty="0" smtClean="0"/>
              <a:t>th</a:t>
            </a:r>
            <a:r>
              <a:rPr lang="en-US" dirty="0" smtClean="0"/>
              <a:t> best in the nation. What I’m most proud of is our 86.4% high school graduation rate last year. The Oklahoma unemployment rate is only 4.5% , lower than the  national average of 5.3%.</a:t>
            </a:r>
            <a:endParaRPr lang="en-US" dirty="0"/>
          </a:p>
        </p:txBody>
      </p:sp>
      <p:sp>
        <p:nvSpPr>
          <p:cNvPr id="4" name="Slide Number Placeholder 3"/>
          <p:cNvSpPr>
            <a:spLocks noGrp="1"/>
          </p:cNvSpPr>
          <p:nvPr>
            <p:ph type="sldNum" sz="quarter" idx="10"/>
          </p:nvPr>
        </p:nvSpPr>
        <p:spPr/>
        <p:txBody>
          <a:bodyPr/>
          <a:lstStyle/>
          <a:p>
            <a:fld id="{D13E1B94-248D-694E-8B90-BF8C76D6943A}" type="slidenum">
              <a:rPr lang="en-US" smtClean="0"/>
              <a:t>20</a:t>
            </a:fld>
            <a:endParaRPr lang="en-US" dirty="0"/>
          </a:p>
        </p:txBody>
      </p:sp>
    </p:spTree>
    <p:extLst>
      <p:ext uri="{BB962C8B-B14F-4D97-AF65-F5344CB8AC3E}">
        <p14:creationId xmlns:p14="http://schemas.microsoft.com/office/powerpoint/2010/main" val="39114618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work for the Oklahoma Department of Commerce and it is headed by our cabinet secretary, Deby Snodgrass. She is a great lady and the only person between myself and our governor. Oklahoma provides easy access to our top leadership.</a:t>
            </a:r>
            <a:endParaRPr lang="en-US" dirty="0"/>
          </a:p>
        </p:txBody>
      </p:sp>
      <p:sp>
        <p:nvSpPr>
          <p:cNvPr id="4" name="Slide Number Placeholder 3"/>
          <p:cNvSpPr>
            <a:spLocks noGrp="1"/>
          </p:cNvSpPr>
          <p:nvPr>
            <p:ph type="sldNum" sz="quarter" idx="10"/>
          </p:nvPr>
        </p:nvSpPr>
        <p:spPr/>
        <p:txBody>
          <a:bodyPr/>
          <a:lstStyle/>
          <a:p>
            <a:fld id="{D13E1B94-248D-694E-8B90-BF8C76D6943A}" type="slidenum">
              <a:rPr lang="en-US" smtClean="0"/>
              <a:t>21</a:t>
            </a:fld>
            <a:endParaRPr lang="en-US" dirty="0"/>
          </a:p>
        </p:txBody>
      </p:sp>
    </p:spTree>
    <p:extLst>
      <p:ext uri="{BB962C8B-B14F-4D97-AF65-F5344CB8AC3E}">
        <p14:creationId xmlns:p14="http://schemas.microsoft.com/office/powerpoint/2010/main" val="8330627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three sections in Commerce: One that deals with growing the jobs inside our borders, one that deals with bringing new businesses in state from within the United States and one that deals with bringing business internationally or outside the US borders. Jennifer is our Director that runs our international division. Aerospace as you can see covers all three areas and is such big business to our state, that’s why they hire a specialist like me. </a:t>
            </a:r>
            <a:endParaRPr lang="en-US" dirty="0"/>
          </a:p>
        </p:txBody>
      </p:sp>
      <p:sp>
        <p:nvSpPr>
          <p:cNvPr id="4" name="Slide Number Placeholder 3"/>
          <p:cNvSpPr>
            <a:spLocks noGrp="1"/>
          </p:cNvSpPr>
          <p:nvPr>
            <p:ph type="sldNum" sz="quarter" idx="10"/>
          </p:nvPr>
        </p:nvSpPr>
        <p:spPr/>
        <p:txBody>
          <a:bodyPr/>
          <a:lstStyle/>
          <a:p>
            <a:fld id="{D13E1B94-248D-694E-8B90-BF8C76D6943A}" type="slidenum">
              <a:rPr lang="en-US" smtClean="0"/>
              <a:t>22</a:t>
            </a:fld>
            <a:endParaRPr lang="en-US" dirty="0"/>
          </a:p>
        </p:txBody>
      </p:sp>
    </p:spTree>
    <p:extLst>
      <p:ext uri="{BB962C8B-B14F-4D97-AF65-F5344CB8AC3E}">
        <p14:creationId xmlns:p14="http://schemas.microsoft.com/office/powerpoint/2010/main" val="2522869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 my name is Vince Howie and I am the Aerospace &amp; Director for the Oklahoma Department of Commerce. A little about myself… I’m a retired senior civilian for the United Stated Air Force (USAF), a former member of the Senior Executive Service (SES) which made me equivalent to a General Officer. I worked 29 years the Air Force retiring two years ago. During my career,  I have worked in the Pentagon, lived in DC twice, I ran the B-2 Bomber Program, was the Chief of Logistics for Air Mobility Command (AMC) which ran all the MRO activities for AMC, and ran depot maintenance at Tinker Air Force Base which located in Oklahoma. At Tinker, I had about 9000 people working for me doing the MRO activities of the Air Force. After retiring from the Air Force during the last sequester program, I came to work for the Oklahoma Department of Commerce about one and half years ago. My job now is to represent the Oklahoma Aerospace and Defense Industry  and to grow current businesses in Oklahoma while attaching new companies to our state.</a:t>
            </a:r>
            <a:endParaRPr lang="en-US" dirty="0"/>
          </a:p>
        </p:txBody>
      </p:sp>
      <p:sp>
        <p:nvSpPr>
          <p:cNvPr id="4" name="Slide Number Placeholder 3"/>
          <p:cNvSpPr>
            <a:spLocks noGrp="1"/>
          </p:cNvSpPr>
          <p:nvPr>
            <p:ph type="sldNum" sz="quarter" idx="10"/>
          </p:nvPr>
        </p:nvSpPr>
        <p:spPr/>
        <p:txBody>
          <a:bodyPr/>
          <a:lstStyle/>
          <a:p>
            <a:fld id="{D13E1B94-248D-694E-8B90-BF8C76D6943A}" type="slidenum">
              <a:rPr lang="en-US" smtClean="0"/>
              <a:t>2</a:t>
            </a:fld>
            <a:endParaRPr lang="en-US" dirty="0"/>
          </a:p>
        </p:txBody>
      </p:sp>
    </p:spTree>
    <p:extLst>
      <p:ext uri="{BB962C8B-B14F-4D97-AF65-F5344CB8AC3E}">
        <p14:creationId xmlns:p14="http://schemas.microsoft.com/office/powerpoint/2010/main" val="13077153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Incentives are a  huge part of why companies like Boeing bring so many jobs to Oklahoma. We have a very business friendly state and make it easy to come do business in Oklahoma. Companies like Boeing take advantage of our Quality Jobs Program which will pay them over $43 million over the next ten years based on their number of jobs and investment. A check is mailed to each company participating in the program on a quarterly basis from the Oklahoma Tax Commission. As you can see we have many variations of the program tailored to meet most scenario's. These include from small business for companies with very few employees (2-15) to 21</a:t>
            </a:r>
            <a:r>
              <a:rPr lang="en-US" baseline="30000" dirty="0" smtClean="0"/>
              <a:t>st</a:t>
            </a:r>
            <a:r>
              <a:rPr lang="en-US" dirty="0" smtClean="0"/>
              <a:t> Century which pays double for salaries over $94,000 per year. We also have the Engineering tax credit that provides a tax credit to both the employee and business owner.  Boeing uses the Engineering Tax Credit to help recruit employees. Many communities around our state put additional incentives on top of the state incentives.</a:t>
            </a:r>
            <a:endParaRPr lang="en-US" dirty="0"/>
          </a:p>
        </p:txBody>
      </p:sp>
      <p:sp>
        <p:nvSpPr>
          <p:cNvPr id="4" name="Slide Number Placeholder 3"/>
          <p:cNvSpPr>
            <a:spLocks noGrp="1"/>
          </p:cNvSpPr>
          <p:nvPr>
            <p:ph type="sldNum" sz="quarter" idx="10"/>
          </p:nvPr>
        </p:nvSpPr>
        <p:spPr/>
        <p:txBody>
          <a:bodyPr/>
          <a:lstStyle/>
          <a:p>
            <a:fld id="{D13E1B94-248D-694E-8B90-BF8C76D6943A}" type="slidenum">
              <a:rPr lang="en-US" smtClean="0"/>
              <a:t>23</a:t>
            </a:fld>
            <a:endParaRPr lang="en-US" dirty="0"/>
          </a:p>
        </p:txBody>
      </p:sp>
    </p:spTree>
    <p:extLst>
      <p:ext uri="{BB962C8B-B14F-4D97-AF65-F5344CB8AC3E}">
        <p14:creationId xmlns:p14="http://schemas.microsoft.com/office/powerpoint/2010/main" val="2340656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two slides go into detail on how our incentive programs work.</a:t>
            </a:r>
          </a:p>
          <a:p>
            <a:endParaRPr lang="en-US" dirty="0"/>
          </a:p>
        </p:txBody>
      </p:sp>
      <p:sp>
        <p:nvSpPr>
          <p:cNvPr id="4" name="Slide Number Placeholder 3"/>
          <p:cNvSpPr>
            <a:spLocks noGrp="1"/>
          </p:cNvSpPr>
          <p:nvPr>
            <p:ph type="sldNum" sz="quarter" idx="10"/>
          </p:nvPr>
        </p:nvSpPr>
        <p:spPr/>
        <p:txBody>
          <a:bodyPr/>
          <a:lstStyle/>
          <a:p>
            <a:fld id="{D13E1B94-248D-694E-8B90-BF8C76D6943A}" type="slidenum">
              <a:rPr lang="en-US" smtClean="0"/>
              <a:t>24</a:t>
            </a:fld>
            <a:endParaRPr lang="en-US" dirty="0"/>
          </a:p>
        </p:txBody>
      </p:sp>
    </p:spTree>
    <p:extLst>
      <p:ext uri="{BB962C8B-B14F-4D97-AF65-F5344CB8AC3E}">
        <p14:creationId xmlns:p14="http://schemas.microsoft.com/office/powerpoint/2010/main" val="31274577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provides the details to you.</a:t>
            </a:r>
            <a:endParaRPr lang="en-US" dirty="0"/>
          </a:p>
        </p:txBody>
      </p:sp>
      <p:sp>
        <p:nvSpPr>
          <p:cNvPr id="4" name="Slide Number Placeholder 3"/>
          <p:cNvSpPr>
            <a:spLocks noGrp="1"/>
          </p:cNvSpPr>
          <p:nvPr>
            <p:ph type="sldNum" sz="quarter" idx="10"/>
          </p:nvPr>
        </p:nvSpPr>
        <p:spPr/>
        <p:txBody>
          <a:bodyPr/>
          <a:lstStyle/>
          <a:p>
            <a:fld id="{D13E1B94-248D-694E-8B90-BF8C76D6943A}" type="slidenum">
              <a:rPr lang="en-US" smtClean="0"/>
              <a:t>25</a:t>
            </a:fld>
            <a:endParaRPr lang="en-US" dirty="0"/>
          </a:p>
        </p:txBody>
      </p:sp>
    </p:spTree>
    <p:extLst>
      <p:ext uri="{BB962C8B-B14F-4D97-AF65-F5344CB8AC3E}">
        <p14:creationId xmlns:p14="http://schemas.microsoft.com/office/powerpoint/2010/main" val="12584951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Finding and training employees are always a huge concern of most employers. Oklahoma has 12 universities and colleges that offer degrees in aerospace. Also, our Career Tech system has seven main campuses with 59 locations throughout the state to train workers in the aerospace and other industries. We also encourage our high school and middle school students to discover aerospace through our Science Academies, Aviation Camps, and  Pre-engineering programs. </a:t>
            </a:r>
            <a:endParaRPr lang="en-US" dirty="0"/>
          </a:p>
        </p:txBody>
      </p:sp>
      <p:sp>
        <p:nvSpPr>
          <p:cNvPr id="4" name="Slide Number Placeholder 3"/>
          <p:cNvSpPr>
            <a:spLocks noGrp="1"/>
          </p:cNvSpPr>
          <p:nvPr>
            <p:ph type="sldNum" sz="quarter" idx="10"/>
          </p:nvPr>
        </p:nvSpPr>
        <p:spPr/>
        <p:txBody>
          <a:bodyPr/>
          <a:lstStyle/>
          <a:p>
            <a:fld id="{D13E1B94-248D-694E-8B90-BF8C76D6943A}" type="slidenum">
              <a:rPr lang="en-US" smtClean="0"/>
              <a:t>26</a:t>
            </a:fld>
            <a:endParaRPr lang="en-US" dirty="0"/>
          </a:p>
        </p:txBody>
      </p:sp>
    </p:spTree>
    <p:extLst>
      <p:ext uri="{BB962C8B-B14F-4D97-AF65-F5344CB8AC3E}">
        <p14:creationId xmlns:p14="http://schemas.microsoft.com/office/powerpoint/2010/main" val="27468876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let me know if you have any questions or need any additional information. Here is my contact information so please feel free to contact me. Thank you!</a:t>
            </a:r>
            <a:endParaRPr lang="en-US" dirty="0"/>
          </a:p>
        </p:txBody>
      </p:sp>
      <p:sp>
        <p:nvSpPr>
          <p:cNvPr id="4" name="Slide Number Placeholder 3"/>
          <p:cNvSpPr>
            <a:spLocks noGrp="1"/>
          </p:cNvSpPr>
          <p:nvPr>
            <p:ph type="sldNum" sz="quarter" idx="10"/>
          </p:nvPr>
        </p:nvSpPr>
        <p:spPr/>
        <p:txBody>
          <a:bodyPr/>
          <a:lstStyle/>
          <a:p>
            <a:fld id="{D13E1B94-248D-694E-8B90-BF8C76D6943A}" type="slidenum">
              <a:rPr lang="en-US" smtClean="0"/>
              <a:t>28</a:t>
            </a:fld>
            <a:endParaRPr lang="en-US" dirty="0"/>
          </a:p>
        </p:txBody>
      </p:sp>
    </p:spTree>
    <p:extLst>
      <p:ext uri="{BB962C8B-B14F-4D97-AF65-F5344CB8AC3E}">
        <p14:creationId xmlns:p14="http://schemas.microsoft.com/office/powerpoint/2010/main" val="15075240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list of the top MRO revenue generating companies in the US that support the MRO facilities. The first column shows companies with revenues over $20 billion, the second are companies between $5-$20 billion, and the third column are companies with revenues from $1-$5 billion. The ones with asterisks have  locations in my home state of Oklahoma.</a:t>
            </a:r>
            <a:endParaRPr lang="en-US" dirty="0"/>
          </a:p>
        </p:txBody>
      </p:sp>
      <p:sp>
        <p:nvSpPr>
          <p:cNvPr id="4" name="Slide Number Placeholder 3"/>
          <p:cNvSpPr>
            <a:spLocks noGrp="1"/>
          </p:cNvSpPr>
          <p:nvPr>
            <p:ph type="sldNum" sz="quarter" idx="10"/>
          </p:nvPr>
        </p:nvSpPr>
        <p:spPr/>
        <p:txBody>
          <a:bodyPr/>
          <a:lstStyle/>
          <a:p>
            <a:fld id="{D13E1B94-248D-694E-8B90-BF8C76D6943A}" type="slidenum">
              <a:rPr lang="en-US" smtClean="0"/>
              <a:t>30</a:t>
            </a:fld>
            <a:endParaRPr lang="en-US" dirty="0"/>
          </a:p>
        </p:txBody>
      </p:sp>
    </p:spTree>
    <p:extLst>
      <p:ext uri="{BB962C8B-B14F-4D97-AF65-F5344CB8AC3E}">
        <p14:creationId xmlns:p14="http://schemas.microsoft.com/office/powerpoint/2010/main" val="37041561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some of the other aerospace and defense companies doing MRO work in Oklahoma.</a:t>
            </a:r>
            <a:endParaRPr lang="en-US" dirty="0"/>
          </a:p>
        </p:txBody>
      </p:sp>
      <p:sp>
        <p:nvSpPr>
          <p:cNvPr id="4" name="Slide Number Placeholder 3"/>
          <p:cNvSpPr>
            <a:spLocks noGrp="1"/>
          </p:cNvSpPr>
          <p:nvPr>
            <p:ph type="sldNum" sz="quarter" idx="10"/>
          </p:nvPr>
        </p:nvSpPr>
        <p:spPr/>
        <p:txBody>
          <a:bodyPr/>
          <a:lstStyle/>
          <a:p>
            <a:fld id="{D13E1B94-248D-694E-8B90-BF8C76D6943A}" type="slidenum">
              <a:rPr lang="en-US" smtClean="0"/>
              <a:t>31</a:t>
            </a:fld>
            <a:endParaRPr lang="en-US" dirty="0"/>
          </a:p>
        </p:txBody>
      </p:sp>
    </p:spTree>
    <p:extLst>
      <p:ext uri="{BB962C8B-B14F-4D97-AF65-F5344CB8AC3E}">
        <p14:creationId xmlns:p14="http://schemas.microsoft.com/office/powerpoint/2010/main" val="2896474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 subjects I will cover today…</a:t>
            </a:r>
            <a:endParaRPr lang="en-US" dirty="0"/>
          </a:p>
        </p:txBody>
      </p:sp>
      <p:sp>
        <p:nvSpPr>
          <p:cNvPr id="4" name="Slide Number Placeholder 3"/>
          <p:cNvSpPr>
            <a:spLocks noGrp="1"/>
          </p:cNvSpPr>
          <p:nvPr>
            <p:ph type="sldNum" sz="quarter" idx="10"/>
          </p:nvPr>
        </p:nvSpPr>
        <p:spPr/>
        <p:txBody>
          <a:bodyPr/>
          <a:lstStyle/>
          <a:p>
            <a:fld id="{D13E1B94-248D-694E-8B90-BF8C76D6943A}" type="slidenum">
              <a:rPr lang="en-US" smtClean="0"/>
              <a:t>3</a:t>
            </a:fld>
            <a:endParaRPr lang="en-US" dirty="0"/>
          </a:p>
        </p:txBody>
      </p:sp>
    </p:spTree>
    <p:extLst>
      <p:ext uri="{BB962C8B-B14F-4D97-AF65-F5344CB8AC3E}">
        <p14:creationId xmlns:p14="http://schemas.microsoft.com/office/powerpoint/2010/main" val="4137843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MRO stands for Maintenance, Repair and Overhaul which is comprised of many types of activities. These are depicted around the circle. They are modification, replacement, recondition, teardown, test &amp; evaluation, parts manufacture, software, engineering, machining, and time change just to mention a few. Software is the fastest growing segment of the MRO world today. The future challenge getting enough of the right people in electrical and software engineering. </a:t>
            </a:r>
          </a:p>
          <a:p>
            <a:endParaRPr lang="en-US" dirty="0"/>
          </a:p>
        </p:txBody>
      </p:sp>
      <p:sp>
        <p:nvSpPr>
          <p:cNvPr id="4" name="Slide Number Placeholder 3"/>
          <p:cNvSpPr>
            <a:spLocks noGrp="1"/>
          </p:cNvSpPr>
          <p:nvPr>
            <p:ph type="sldNum" sz="quarter" idx="10"/>
          </p:nvPr>
        </p:nvSpPr>
        <p:spPr/>
        <p:txBody>
          <a:bodyPr/>
          <a:lstStyle/>
          <a:p>
            <a:fld id="{D13E1B94-248D-694E-8B90-BF8C76D6943A}" type="slidenum">
              <a:rPr lang="en-US" smtClean="0"/>
              <a:t>5</a:t>
            </a:fld>
            <a:endParaRPr lang="en-US" dirty="0"/>
          </a:p>
        </p:txBody>
      </p:sp>
    </p:spTree>
    <p:extLst>
      <p:ext uri="{BB962C8B-B14F-4D97-AF65-F5344CB8AC3E}">
        <p14:creationId xmlns:p14="http://schemas.microsoft.com/office/powerpoint/2010/main" val="1241645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shows the evaluation of </a:t>
            </a:r>
            <a:r>
              <a:rPr lang="en-US" smtClean="0"/>
              <a:t>software starting with the F-16</a:t>
            </a:r>
            <a:endParaRPr lang="en-US" dirty="0"/>
          </a:p>
        </p:txBody>
      </p:sp>
      <p:sp>
        <p:nvSpPr>
          <p:cNvPr id="4" name="Slide Number Placeholder 3"/>
          <p:cNvSpPr>
            <a:spLocks noGrp="1"/>
          </p:cNvSpPr>
          <p:nvPr>
            <p:ph type="sldNum" sz="quarter" idx="10"/>
          </p:nvPr>
        </p:nvSpPr>
        <p:spPr/>
        <p:txBody>
          <a:bodyPr/>
          <a:lstStyle/>
          <a:p>
            <a:fld id="{D13E1B94-248D-694E-8B90-BF8C76D6943A}" type="slidenum">
              <a:rPr lang="en-US" smtClean="0"/>
              <a:t>6</a:t>
            </a:fld>
            <a:endParaRPr lang="en-US" dirty="0"/>
          </a:p>
        </p:txBody>
      </p:sp>
    </p:spTree>
    <p:extLst>
      <p:ext uri="{BB962C8B-B14F-4D97-AF65-F5344CB8AC3E}">
        <p14:creationId xmlns:p14="http://schemas.microsoft.com/office/powerpoint/2010/main" val="2784388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the next five years US military aircraft fleet requires $432 billion in MRO </a:t>
            </a:r>
            <a:r>
              <a:rPr lang="en-US" dirty="0" smtClean="0"/>
              <a:t>spending which equals </a:t>
            </a:r>
            <a:r>
              <a:rPr lang="en-US" dirty="0"/>
              <a:t>$86.5 billion per </a:t>
            </a:r>
            <a:r>
              <a:rPr lang="en-US" dirty="0" smtClean="0"/>
              <a:t>year. US </a:t>
            </a:r>
            <a:r>
              <a:rPr lang="en-US" dirty="0"/>
              <a:t>military MRO demand represents more than 60% of total MRO demand </a:t>
            </a:r>
            <a:r>
              <a:rPr lang="en-US" dirty="0" smtClean="0"/>
              <a:t>worldwide.</a:t>
            </a:r>
            <a:endParaRPr lang="en-US" dirty="0"/>
          </a:p>
          <a:p>
            <a:endParaRPr lang="en-US" dirty="0"/>
          </a:p>
        </p:txBody>
      </p:sp>
      <p:sp>
        <p:nvSpPr>
          <p:cNvPr id="4" name="Slide Number Placeholder 3"/>
          <p:cNvSpPr>
            <a:spLocks noGrp="1"/>
          </p:cNvSpPr>
          <p:nvPr>
            <p:ph type="sldNum" sz="quarter" idx="10"/>
          </p:nvPr>
        </p:nvSpPr>
        <p:spPr/>
        <p:txBody>
          <a:bodyPr/>
          <a:lstStyle/>
          <a:p>
            <a:fld id="{D13E1B94-248D-694E-8B90-BF8C76D6943A}" type="slidenum">
              <a:rPr lang="en-US" smtClean="0"/>
              <a:t>7</a:t>
            </a:fld>
            <a:endParaRPr lang="en-US" dirty="0"/>
          </a:p>
        </p:txBody>
      </p:sp>
    </p:spTree>
    <p:extLst>
      <p:ext uri="{BB962C8B-B14F-4D97-AF65-F5344CB8AC3E}">
        <p14:creationId xmlns:p14="http://schemas.microsoft.com/office/powerpoint/2010/main" val="2779018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Total US MRO revenue for 2015 is forecasted to be $23 billion. There are approximately 4000 FAA certified repair stations in the US employing over 200,000 people. The Global MRO market is expected to grow from $57 billion to $86 billion in the next ten years. Revenues for US engine overhauls will increase 5% per year over the next 5 years.</a:t>
            </a:r>
            <a:endParaRPr lang="en-US" dirty="0"/>
          </a:p>
        </p:txBody>
      </p:sp>
      <p:sp>
        <p:nvSpPr>
          <p:cNvPr id="4" name="Slide Number Placeholder 3"/>
          <p:cNvSpPr>
            <a:spLocks noGrp="1"/>
          </p:cNvSpPr>
          <p:nvPr>
            <p:ph type="sldNum" sz="quarter" idx="10"/>
          </p:nvPr>
        </p:nvSpPr>
        <p:spPr/>
        <p:txBody>
          <a:bodyPr/>
          <a:lstStyle/>
          <a:p>
            <a:fld id="{D13E1B94-248D-694E-8B90-BF8C76D6943A}" type="slidenum">
              <a:rPr lang="en-US" smtClean="0"/>
              <a:t>8</a:t>
            </a:fld>
            <a:endParaRPr lang="en-US" dirty="0"/>
          </a:p>
        </p:txBody>
      </p:sp>
    </p:spTree>
    <p:extLst>
      <p:ext uri="{BB962C8B-B14F-4D97-AF65-F5344CB8AC3E}">
        <p14:creationId xmlns:p14="http://schemas.microsoft.com/office/powerpoint/2010/main" val="3378547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can see the MRO facilities are located allover the US. Oklahoma is centrally located in the United States which has helped evolve Oklahoma into the MRO leader in the nation. Boeing has most of its manufacturing located in Seattle Washington employing about 84,000 people. Their Headquarters in located in Chicago, Illinois. Also, much of the US business is located along the east and west coasts of the United States and nearly every Aerospace an Defense Company has a presence in Washington DC including the  headquarters of the United States Air Force located at the Pentagon. The USAF has three locations in the US where all depot level MRO activities take place which are Hill Air Force Base (AFB) in Utah, Robbins AFB in Georgia, and Tinker AFB in Oklahoma. Tinker is the headquarters for the MRO activity and has a three star general in charge. During my time at Tinker I was his deputy for a while. Also, American Airlines located its commercial MRO facility in Tulsa Oklahoma. </a:t>
            </a:r>
            <a:r>
              <a:rPr lang="en-US" dirty="0"/>
              <a:t>Oklahoma’s central location in the Untied States made </a:t>
            </a:r>
            <a:r>
              <a:rPr lang="en-US" dirty="0" smtClean="0"/>
              <a:t>it an </a:t>
            </a:r>
            <a:r>
              <a:rPr lang="en-US" dirty="0"/>
              <a:t>ideal place for MRO activates. </a:t>
            </a:r>
          </a:p>
        </p:txBody>
      </p:sp>
      <p:sp>
        <p:nvSpPr>
          <p:cNvPr id="4" name="Slide Number Placeholder 3"/>
          <p:cNvSpPr>
            <a:spLocks noGrp="1"/>
          </p:cNvSpPr>
          <p:nvPr>
            <p:ph type="sldNum" sz="quarter" idx="10"/>
          </p:nvPr>
        </p:nvSpPr>
        <p:spPr/>
        <p:txBody>
          <a:bodyPr/>
          <a:lstStyle/>
          <a:p>
            <a:fld id="{D13E1B94-248D-694E-8B90-BF8C76D6943A}"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3331017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chart depicts the top military and commercial MRO facilities in the US by dollars worth of work produced each year. Notice the largest military facility is in Oklahoma City. </a:t>
            </a:r>
            <a:endParaRPr lang="en-US" dirty="0"/>
          </a:p>
        </p:txBody>
      </p:sp>
      <p:sp>
        <p:nvSpPr>
          <p:cNvPr id="4" name="Slide Number Placeholder 3"/>
          <p:cNvSpPr>
            <a:spLocks noGrp="1"/>
          </p:cNvSpPr>
          <p:nvPr>
            <p:ph type="sldNum" sz="quarter" idx="10"/>
          </p:nvPr>
        </p:nvSpPr>
        <p:spPr/>
        <p:txBody>
          <a:bodyPr/>
          <a:lstStyle/>
          <a:p>
            <a:fld id="{D13E1B94-248D-694E-8B90-BF8C76D6943A}" type="slidenum">
              <a:rPr lang="en-US" smtClean="0"/>
              <a:t>10</a:t>
            </a:fld>
            <a:endParaRPr lang="en-US" dirty="0"/>
          </a:p>
        </p:txBody>
      </p:sp>
    </p:spTree>
    <p:extLst>
      <p:ext uri="{BB962C8B-B14F-4D97-AF65-F5344CB8AC3E}">
        <p14:creationId xmlns:p14="http://schemas.microsoft.com/office/powerpoint/2010/main" val="5931742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5" name="Picture 4" descr="ODOC Powerpoint Template-Cyan-0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3391" cy="6857543"/>
          </a:xfrm>
          <a:prstGeom prst="rect">
            <a:avLst/>
          </a:prstGeom>
        </p:spPr>
      </p:pic>
      <p:sp>
        <p:nvSpPr>
          <p:cNvPr id="3" name="Subtitle 2"/>
          <p:cNvSpPr>
            <a:spLocks noGrp="1"/>
          </p:cNvSpPr>
          <p:nvPr>
            <p:ph type="subTitle" idx="1"/>
          </p:nvPr>
        </p:nvSpPr>
        <p:spPr>
          <a:xfrm>
            <a:off x="355319" y="3043152"/>
            <a:ext cx="6646789" cy="454145"/>
          </a:xfrm>
        </p:spPr>
        <p:txBody>
          <a:bodyPr>
            <a:normAutofit/>
          </a:bodyPr>
          <a:lstStyle>
            <a:lvl1pPr marL="0" indent="0" algn="l">
              <a:buNone/>
              <a:defRPr sz="2000" b="0" i="1" baseline="0">
                <a:solidFill>
                  <a:schemeClr val="bg1"/>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Title Placeholder 1"/>
          <p:cNvSpPr>
            <a:spLocks noGrp="1"/>
          </p:cNvSpPr>
          <p:nvPr>
            <p:ph type="title" hasCustomPrompt="1"/>
          </p:nvPr>
        </p:nvSpPr>
        <p:spPr>
          <a:xfrm>
            <a:off x="355320" y="2210294"/>
            <a:ext cx="6646789" cy="818838"/>
          </a:xfrm>
          <a:prstGeom prst="rect">
            <a:avLst/>
          </a:prstGeom>
        </p:spPr>
        <p:txBody>
          <a:bodyPr vert="horz" lIns="91440" tIns="45720" rIns="91440" bIns="45720" rtlCol="0" anchor="ctr">
            <a:normAutofit/>
          </a:bodyPr>
          <a:lstStyle>
            <a:lvl1pPr algn="l">
              <a:defRPr b="1" i="0" baseline="0">
                <a:solidFill>
                  <a:srgbClr val="FFFFFF"/>
                </a:solidFill>
                <a:latin typeface="Arial"/>
              </a:defRPr>
            </a:lvl1pPr>
          </a:lstStyle>
          <a:p>
            <a:r>
              <a:rPr lang="en-US" dirty="0" smtClean="0"/>
              <a:t>Click to add title</a:t>
            </a:r>
            <a:endParaRPr lang="en-US" dirty="0"/>
          </a:p>
        </p:txBody>
      </p:sp>
    </p:spTree>
    <p:extLst>
      <p:ext uri="{BB962C8B-B14F-4D97-AF65-F5344CB8AC3E}">
        <p14:creationId xmlns:p14="http://schemas.microsoft.com/office/powerpoint/2010/main" val="271197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pic>
        <p:nvPicPr>
          <p:cNvPr id="5" name="Picture 4" descr="ODOC Powerpoint Template-Cyan-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3391" cy="6857543"/>
          </a:xfrm>
          <a:prstGeom prst="rect">
            <a:avLst/>
          </a:prstGeom>
        </p:spPr>
      </p:pic>
      <p:sp>
        <p:nvSpPr>
          <p:cNvPr id="2" name="Title 1"/>
          <p:cNvSpPr>
            <a:spLocks noGrp="1"/>
          </p:cNvSpPr>
          <p:nvPr>
            <p:ph type="title"/>
          </p:nvPr>
        </p:nvSpPr>
        <p:spPr>
          <a:xfrm>
            <a:off x="1792288" y="4793808"/>
            <a:ext cx="5486400" cy="566738"/>
          </a:xfrm>
        </p:spPr>
        <p:txBody>
          <a:bodyPr anchor="b"/>
          <a:lstStyle>
            <a:lvl1pPr algn="l">
              <a:defRPr sz="2000" b="1">
                <a:solidFill>
                  <a:srgbClr val="00AEEF"/>
                </a:solidFill>
                <a:latin typeface="Arial"/>
              </a:defRPr>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1792288" y="5360546"/>
            <a:ext cx="5486400" cy="804862"/>
          </a:xfrm>
        </p:spPr>
        <p:txBody>
          <a:bodyPr/>
          <a:lstStyle>
            <a:lvl1pPr marL="0" indent="0">
              <a:buNone/>
              <a:defRPr sz="1400">
                <a:solidFill>
                  <a:schemeClr val="tx1">
                    <a:lumMod val="75000"/>
                    <a:lumOff val="25000"/>
                  </a:schemeClr>
                </a:solidFill>
                <a:latin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501145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Picture with Caption">
    <p:spTree>
      <p:nvGrpSpPr>
        <p:cNvPr id="1" name=""/>
        <p:cNvGrpSpPr/>
        <p:nvPr/>
      </p:nvGrpSpPr>
      <p:grpSpPr>
        <a:xfrm>
          <a:off x="0" y="0"/>
          <a:ext cx="0" cy="0"/>
          <a:chOff x="0" y="0"/>
          <a:chExt cx="0" cy="0"/>
        </a:xfrm>
      </p:grpSpPr>
      <p:pic>
        <p:nvPicPr>
          <p:cNvPr id="5" name="Picture 4" descr="ODOC Powerpoint Template-Cyan-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3391" cy="6857543"/>
          </a:xfrm>
          <a:prstGeom prst="rect">
            <a:avLst/>
          </a:prstGeom>
        </p:spPr>
      </p:pic>
      <p:sp>
        <p:nvSpPr>
          <p:cNvPr id="2" name="Title 1"/>
          <p:cNvSpPr>
            <a:spLocks noGrp="1"/>
          </p:cNvSpPr>
          <p:nvPr>
            <p:ph type="title"/>
          </p:nvPr>
        </p:nvSpPr>
        <p:spPr>
          <a:xfrm>
            <a:off x="1792288" y="4793808"/>
            <a:ext cx="5486400" cy="566738"/>
          </a:xfrm>
        </p:spPr>
        <p:txBody>
          <a:bodyPr anchor="b"/>
          <a:lstStyle>
            <a:lvl1pPr algn="l">
              <a:defRPr sz="2000" b="1">
                <a:solidFill>
                  <a:srgbClr val="00AEEF"/>
                </a:solidFill>
                <a:latin typeface="Arial"/>
              </a:defRPr>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1792288" y="5360546"/>
            <a:ext cx="5486400" cy="804862"/>
          </a:xfrm>
        </p:spPr>
        <p:txBody>
          <a:bodyPr/>
          <a:lstStyle>
            <a:lvl1pPr marL="0" indent="0">
              <a:buNone/>
              <a:defRPr sz="1400">
                <a:solidFill>
                  <a:schemeClr val="tx1">
                    <a:lumMod val="75000"/>
                    <a:lumOff val="25000"/>
                  </a:schemeClr>
                </a:solidFill>
                <a:latin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288248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Picture with Caption">
    <p:spTree>
      <p:nvGrpSpPr>
        <p:cNvPr id="1" name=""/>
        <p:cNvGrpSpPr/>
        <p:nvPr/>
      </p:nvGrpSpPr>
      <p:grpSpPr>
        <a:xfrm>
          <a:off x="0" y="0"/>
          <a:ext cx="0" cy="0"/>
          <a:chOff x="0" y="0"/>
          <a:chExt cx="0" cy="0"/>
        </a:xfrm>
      </p:grpSpPr>
      <p:pic>
        <p:nvPicPr>
          <p:cNvPr id="5" name="Picture 4" descr="ODOC Powerpoint Template-Cyan-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3391" cy="6857543"/>
          </a:xfrm>
          <a:prstGeom prst="rect">
            <a:avLst/>
          </a:prstGeom>
        </p:spPr>
      </p:pic>
      <p:sp>
        <p:nvSpPr>
          <p:cNvPr id="2" name="Title 1"/>
          <p:cNvSpPr>
            <a:spLocks noGrp="1"/>
          </p:cNvSpPr>
          <p:nvPr>
            <p:ph type="title"/>
          </p:nvPr>
        </p:nvSpPr>
        <p:spPr>
          <a:xfrm>
            <a:off x="1792288" y="4793808"/>
            <a:ext cx="5486400" cy="566738"/>
          </a:xfrm>
        </p:spPr>
        <p:txBody>
          <a:bodyPr anchor="b"/>
          <a:lstStyle>
            <a:lvl1pPr algn="l">
              <a:defRPr sz="2000" b="1">
                <a:solidFill>
                  <a:srgbClr val="00AEEF"/>
                </a:solidFill>
                <a:latin typeface="Arial"/>
              </a:defRPr>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1792288" y="5360546"/>
            <a:ext cx="5486400" cy="804862"/>
          </a:xfrm>
        </p:spPr>
        <p:txBody>
          <a:bodyPr/>
          <a:lstStyle>
            <a:lvl1pPr marL="0" indent="0">
              <a:buNone/>
              <a:defRPr sz="1400">
                <a:solidFill>
                  <a:schemeClr val="tx1">
                    <a:lumMod val="75000"/>
                    <a:lumOff val="25000"/>
                  </a:schemeClr>
                </a:solidFill>
                <a:latin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3789854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Picture with Caption">
    <p:spTree>
      <p:nvGrpSpPr>
        <p:cNvPr id="1" name=""/>
        <p:cNvGrpSpPr/>
        <p:nvPr/>
      </p:nvGrpSpPr>
      <p:grpSpPr>
        <a:xfrm>
          <a:off x="0" y="0"/>
          <a:ext cx="0" cy="0"/>
          <a:chOff x="0" y="0"/>
          <a:chExt cx="0" cy="0"/>
        </a:xfrm>
      </p:grpSpPr>
      <p:pic>
        <p:nvPicPr>
          <p:cNvPr id="5" name="Picture 4" descr="ODOC Powerpoint Template-Cyan-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3391" cy="6857543"/>
          </a:xfrm>
          <a:prstGeom prst="rect">
            <a:avLst/>
          </a:prstGeom>
        </p:spPr>
      </p:pic>
      <p:sp>
        <p:nvSpPr>
          <p:cNvPr id="2" name="Title 1"/>
          <p:cNvSpPr>
            <a:spLocks noGrp="1"/>
          </p:cNvSpPr>
          <p:nvPr>
            <p:ph type="title"/>
          </p:nvPr>
        </p:nvSpPr>
        <p:spPr>
          <a:xfrm>
            <a:off x="1792288" y="4793808"/>
            <a:ext cx="5486400" cy="566738"/>
          </a:xfrm>
        </p:spPr>
        <p:txBody>
          <a:bodyPr anchor="b"/>
          <a:lstStyle>
            <a:lvl1pPr algn="l">
              <a:defRPr sz="2000" b="1">
                <a:solidFill>
                  <a:srgbClr val="00AEEF"/>
                </a:solidFill>
                <a:latin typeface="Arial"/>
              </a:defRPr>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1792288" y="5360546"/>
            <a:ext cx="5486400" cy="804862"/>
          </a:xfrm>
        </p:spPr>
        <p:txBody>
          <a:bodyPr/>
          <a:lstStyle>
            <a:lvl1pPr marL="0" indent="0">
              <a:buNone/>
              <a:defRPr sz="1400">
                <a:solidFill>
                  <a:schemeClr val="tx1">
                    <a:lumMod val="75000"/>
                    <a:lumOff val="25000"/>
                  </a:schemeClr>
                </a:solidFill>
                <a:latin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33066660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Picture with Caption">
    <p:spTree>
      <p:nvGrpSpPr>
        <p:cNvPr id="1" name=""/>
        <p:cNvGrpSpPr/>
        <p:nvPr/>
      </p:nvGrpSpPr>
      <p:grpSpPr>
        <a:xfrm>
          <a:off x="0" y="0"/>
          <a:ext cx="0" cy="0"/>
          <a:chOff x="0" y="0"/>
          <a:chExt cx="0" cy="0"/>
        </a:xfrm>
      </p:grpSpPr>
      <p:pic>
        <p:nvPicPr>
          <p:cNvPr id="5" name="Picture 4" descr="ODOC Powerpoint Template-Cyan-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3391" cy="6857543"/>
          </a:xfrm>
          <a:prstGeom prst="rect">
            <a:avLst/>
          </a:prstGeom>
        </p:spPr>
      </p:pic>
      <p:sp>
        <p:nvSpPr>
          <p:cNvPr id="2" name="Title 1"/>
          <p:cNvSpPr>
            <a:spLocks noGrp="1"/>
          </p:cNvSpPr>
          <p:nvPr>
            <p:ph type="title"/>
          </p:nvPr>
        </p:nvSpPr>
        <p:spPr>
          <a:xfrm>
            <a:off x="1792288" y="4793808"/>
            <a:ext cx="5486400" cy="566738"/>
          </a:xfrm>
          <a:solidFill>
            <a:schemeClr val="bg1"/>
          </a:solidFill>
        </p:spPr>
        <p:txBody>
          <a:bodyPr anchor="b"/>
          <a:lstStyle>
            <a:lvl1pPr algn="l">
              <a:defRPr sz="2000" b="1">
                <a:solidFill>
                  <a:srgbClr val="00AEEF"/>
                </a:solidFill>
                <a:latin typeface="Arial"/>
              </a:defRPr>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1792288" y="5360546"/>
            <a:ext cx="5486400" cy="804862"/>
          </a:xfrm>
        </p:spPr>
        <p:txBody>
          <a:bodyPr/>
          <a:lstStyle>
            <a:lvl1pPr marL="0" indent="0">
              <a:buNone/>
              <a:defRPr sz="1400">
                <a:solidFill>
                  <a:schemeClr val="tx1">
                    <a:lumMod val="75000"/>
                    <a:lumOff val="25000"/>
                  </a:schemeClr>
                </a:solidFill>
                <a:latin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3772083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p:cNvSpPr/>
          <p:nvPr userDrawn="1"/>
        </p:nvSpPr>
        <p:spPr>
          <a:xfrm>
            <a:off x="0" y="-12096"/>
            <a:ext cx="9144000" cy="6870096"/>
          </a:xfrm>
          <a:prstGeom prst="rect">
            <a:avLst/>
          </a:prstGeom>
          <a:solidFill>
            <a:srgbClr val="109A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A71B6"/>
              </a:solidFill>
            </a:endParaRPr>
          </a:p>
        </p:txBody>
      </p:sp>
    </p:spTree>
    <p:extLst>
      <p:ext uri="{BB962C8B-B14F-4D97-AF65-F5344CB8AC3E}">
        <p14:creationId xmlns:p14="http://schemas.microsoft.com/office/powerpoint/2010/main" val="2905303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Rectangle 3"/>
          <p:cNvSpPr/>
          <p:nvPr userDrawn="1"/>
        </p:nvSpPr>
        <p:spPr>
          <a:xfrm>
            <a:off x="0" y="-12096"/>
            <a:ext cx="9144000" cy="6870096"/>
          </a:xfrm>
          <a:prstGeom prst="rect">
            <a:avLst/>
          </a:prstGeom>
          <a:solidFill>
            <a:srgbClr val="109A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A71B6"/>
              </a:solidFill>
            </a:endParaRPr>
          </a:p>
        </p:txBody>
      </p:sp>
      <p:pic>
        <p:nvPicPr>
          <p:cNvPr id="3" name="Picture 2" descr="ODOC Powerpoint Template-Cyan-03.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42616" y="2900369"/>
            <a:ext cx="5235908" cy="996178"/>
          </a:xfrm>
          <a:prstGeom prst="rect">
            <a:avLst/>
          </a:prstGeom>
        </p:spPr>
      </p:pic>
    </p:spTree>
    <p:extLst>
      <p:ext uri="{BB962C8B-B14F-4D97-AF65-F5344CB8AC3E}">
        <p14:creationId xmlns:p14="http://schemas.microsoft.com/office/powerpoint/2010/main" val="29924348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5" name="Picture 4" descr="ODOC Powerpoint Template-Cyan-0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2"/>
            <a:ext cx="9143391" cy="6857543"/>
          </a:xfrm>
          <a:prstGeom prst="rect">
            <a:avLst/>
          </a:prstGeom>
        </p:spPr>
      </p:pic>
      <p:sp>
        <p:nvSpPr>
          <p:cNvPr id="3" name="Subtitle 2"/>
          <p:cNvSpPr>
            <a:spLocks noGrp="1"/>
          </p:cNvSpPr>
          <p:nvPr>
            <p:ph type="subTitle" idx="1"/>
          </p:nvPr>
        </p:nvSpPr>
        <p:spPr>
          <a:xfrm>
            <a:off x="355320" y="3043154"/>
            <a:ext cx="6646789" cy="454145"/>
          </a:xfrm>
        </p:spPr>
        <p:txBody>
          <a:bodyPr>
            <a:normAutofit/>
          </a:bodyPr>
          <a:lstStyle>
            <a:lvl1pPr marL="0" indent="0" algn="l">
              <a:buNone/>
              <a:defRPr sz="1500" b="0" i="1" baseline="0">
                <a:solidFill>
                  <a:schemeClr val="bg1"/>
                </a:solidFill>
                <a:latin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US" dirty="0"/>
          </a:p>
        </p:txBody>
      </p:sp>
      <p:sp>
        <p:nvSpPr>
          <p:cNvPr id="6" name="Title Placeholder 1"/>
          <p:cNvSpPr>
            <a:spLocks noGrp="1"/>
          </p:cNvSpPr>
          <p:nvPr>
            <p:ph type="title" hasCustomPrompt="1"/>
          </p:nvPr>
        </p:nvSpPr>
        <p:spPr>
          <a:xfrm>
            <a:off x="355321" y="2210294"/>
            <a:ext cx="6646789" cy="818838"/>
          </a:xfrm>
          <a:prstGeom prst="rect">
            <a:avLst/>
          </a:prstGeom>
        </p:spPr>
        <p:txBody>
          <a:bodyPr vert="horz" lIns="91440" tIns="45720" rIns="91440" bIns="45720" rtlCol="0" anchor="ctr">
            <a:normAutofit/>
          </a:bodyPr>
          <a:lstStyle>
            <a:lvl1pPr algn="l">
              <a:defRPr b="1" i="0" baseline="0">
                <a:solidFill>
                  <a:srgbClr val="FFFFFF"/>
                </a:solidFill>
                <a:latin typeface="Arial"/>
              </a:defRPr>
            </a:lvl1pPr>
          </a:lstStyle>
          <a:p>
            <a:r>
              <a:rPr lang="en-US" dirty="0" smtClean="0"/>
              <a:t>Click to add title</a:t>
            </a:r>
            <a:endParaRPr lang="en-US" dirty="0"/>
          </a:p>
        </p:txBody>
      </p:sp>
    </p:spTree>
    <p:extLst>
      <p:ext uri="{BB962C8B-B14F-4D97-AF65-F5344CB8AC3E}">
        <p14:creationId xmlns:p14="http://schemas.microsoft.com/office/powerpoint/2010/main" val="42508833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descr="ODOC Powerpoint Template-Cyan-0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2"/>
            <a:ext cx="9143391" cy="6857543"/>
          </a:xfrm>
          <a:prstGeom prst="rect">
            <a:avLst/>
          </a:prstGeom>
        </p:spPr>
      </p:pic>
      <p:sp>
        <p:nvSpPr>
          <p:cNvPr id="6" name="Title Placeholder 1"/>
          <p:cNvSpPr>
            <a:spLocks noGrp="1"/>
          </p:cNvSpPr>
          <p:nvPr>
            <p:ph type="title" hasCustomPrompt="1"/>
          </p:nvPr>
        </p:nvSpPr>
        <p:spPr>
          <a:xfrm>
            <a:off x="355321" y="2139412"/>
            <a:ext cx="6646789" cy="1439856"/>
          </a:xfrm>
          <a:prstGeom prst="rect">
            <a:avLst/>
          </a:prstGeom>
        </p:spPr>
        <p:txBody>
          <a:bodyPr vert="horz" lIns="91440" tIns="45720" rIns="91440" bIns="45720" rtlCol="0" anchor="ctr">
            <a:normAutofit/>
          </a:bodyPr>
          <a:lstStyle>
            <a:lvl1pPr algn="l">
              <a:defRPr b="1" i="0" baseline="0">
                <a:solidFill>
                  <a:srgbClr val="FFFFFF"/>
                </a:solidFill>
                <a:latin typeface="Arial"/>
              </a:defRPr>
            </a:lvl1pPr>
          </a:lstStyle>
          <a:p>
            <a:r>
              <a:rPr lang="en-US" dirty="0" smtClean="0"/>
              <a:t>Click to add title</a:t>
            </a:r>
            <a:br>
              <a:rPr lang="en-US" dirty="0" smtClean="0"/>
            </a:br>
            <a:r>
              <a:rPr lang="en-US" dirty="0" smtClean="0"/>
              <a:t>Click to add title</a:t>
            </a:r>
            <a:endParaRPr lang="en-US" dirty="0"/>
          </a:p>
        </p:txBody>
      </p:sp>
    </p:spTree>
    <p:extLst>
      <p:ext uri="{BB962C8B-B14F-4D97-AF65-F5344CB8AC3E}">
        <p14:creationId xmlns:p14="http://schemas.microsoft.com/office/powerpoint/2010/main" val="5664530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5" name="Picture 4" descr="ODOC Powerpoint Template-Cyan-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2"/>
            <a:ext cx="9143391" cy="6857543"/>
          </a:xfrm>
          <a:prstGeom prst="rect">
            <a:avLst/>
          </a:prstGeom>
        </p:spPr>
      </p:pic>
      <p:sp>
        <p:nvSpPr>
          <p:cNvPr id="7" name="Title 1"/>
          <p:cNvSpPr>
            <a:spLocks noGrp="1"/>
          </p:cNvSpPr>
          <p:nvPr>
            <p:ph type="title"/>
          </p:nvPr>
        </p:nvSpPr>
        <p:spPr>
          <a:xfrm>
            <a:off x="332787" y="910100"/>
            <a:ext cx="8440510" cy="1045935"/>
          </a:xfrm>
        </p:spPr>
        <p:txBody>
          <a:bodyPr>
            <a:normAutofit/>
          </a:bodyPr>
          <a:lstStyle>
            <a:lvl1pPr algn="l">
              <a:defRPr sz="2625" b="1" i="0" baseline="0">
                <a:solidFill>
                  <a:srgbClr val="00AEEF"/>
                </a:solidFill>
                <a:latin typeface="Arial"/>
              </a:defRPr>
            </a:lvl1pPr>
          </a:lstStyle>
          <a:p>
            <a:r>
              <a:rPr lang="en-US" dirty="0" smtClean="0"/>
              <a:t>Click to edit Master title style</a:t>
            </a:r>
            <a:endParaRPr lang="en-US" dirty="0"/>
          </a:p>
        </p:txBody>
      </p:sp>
      <p:sp>
        <p:nvSpPr>
          <p:cNvPr id="8" name="Content Placeholder 2"/>
          <p:cNvSpPr>
            <a:spLocks noGrp="1"/>
          </p:cNvSpPr>
          <p:nvPr>
            <p:ph idx="1"/>
          </p:nvPr>
        </p:nvSpPr>
        <p:spPr>
          <a:xfrm>
            <a:off x="332787" y="1956033"/>
            <a:ext cx="8440510" cy="4428226"/>
          </a:xfrm>
        </p:spPr>
        <p:txBody>
          <a:bodyPr/>
          <a:lstStyle>
            <a:lvl1pPr>
              <a:defRPr sz="2100">
                <a:solidFill>
                  <a:schemeClr val="tx1">
                    <a:lumMod val="75000"/>
                    <a:lumOff val="25000"/>
                  </a:schemeClr>
                </a:solidFill>
                <a:latin typeface="Arial"/>
              </a:defRPr>
            </a:lvl1pPr>
            <a:lvl2pPr>
              <a:defRPr sz="1800">
                <a:solidFill>
                  <a:schemeClr val="tx1">
                    <a:lumMod val="75000"/>
                    <a:lumOff val="25000"/>
                  </a:schemeClr>
                </a:solidFill>
                <a:latin typeface="Arial"/>
              </a:defRPr>
            </a:lvl2pPr>
            <a:lvl3pPr>
              <a:defRPr sz="1500">
                <a:solidFill>
                  <a:schemeClr val="tx1">
                    <a:lumMod val="75000"/>
                    <a:lumOff val="25000"/>
                  </a:schemeClr>
                </a:solidFill>
                <a:latin typeface="Arial"/>
              </a:defRPr>
            </a:lvl3pPr>
            <a:lvl4pPr>
              <a:defRPr sz="1200">
                <a:solidFill>
                  <a:schemeClr val="tx1">
                    <a:lumMod val="75000"/>
                    <a:lumOff val="25000"/>
                  </a:schemeClr>
                </a:solidFill>
                <a:latin typeface="Arial"/>
              </a:defRPr>
            </a:lvl4pPr>
            <a:lvl5pPr>
              <a:defRPr sz="900">
                <a:solidFill>
                  <a:schemeClr val="tx1">
                    <a:lumMod val="75000"/>
                    <a:lumOff val="25000"/>
                  </a:schemeClr>
                </a:solidFill>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46398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descr="ODOC Powerpoint Template-Cyan-0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3391" cy="6857543"/>
          </a:xfrm>
          <a:prstGeom prst="rect">
            <a:avLst/>
          </a:prstGeom>
        </p:spPr>
      </p:pic>
      <p:sp>
        <p:nvSpPr>
          <p:cNvPr id="6" name="Title Placeholder 1"/>
          <p:cNvSpPr>
            <a:spLocks noGrp="1"/>
          </p:cNvSpPr>
          <p:nvPr>
            <p:ph type="title" hasCustomPrompt="1"/>
          </p:nvPr>
        </p:nvSpPr>
        <p:spPr>
          <a:xfrm>
            <a:off x="355320" y="2139412"/>
            <a:ext cx="6646789" cy="1439856"/>
          </a:xfrm>
          <a:prstGeom prst="rect">
            <a:avLst/>
          </a:prstGeom>
        </p:spPr>
        <p:txBody>
          <a:bodyPr vert="horz" lIns="91440" tIns="45720" rIns="91440" bIns="45720" rtlCol="0" anchor="ctr">
            <a:normAutofit/>
          </a:bodyPr>
          <a:lstStyle>
            <a:lvl1pPr algn="l">
              <a:defRPr b="1" i="0" baseline="0">
                <a:solidFill>
                  <a:srgbClr val="FFFFFF"/>
                </a:solidFill>
                <a:latin typeface="Arial"/>
              </a:defRPr>
            </a:lvl1pPr>
          </a:lstStyle>
          <a:p>
            <a:r>
              <a:rPr lang="en-US" dirty="0" smtClean="0"/>
              <a:t>Click to add title</a:t>
            </a:r>
            <a:br>
              <a:rPr lang="en-US" dirty="0" smtClean="0"/>
            </a:br>
            <a:r>
              <a:rPr lang="en-US" dirty="0" smtClean="0"/>
              <a:t>Click to add title</a:t>
            </a:r>
            <a:endParaRPr lang="en-US" dirty="0"/>
          </a:p>
        </p:txBody>
      </p:sp>
    </p:spTree>
    <p:extLst>
      <p:ext uri="{BB962C8B-B14F-4D97-AF65-F5344CB8AC3E}">
        <p14:creationId xmlns:p14="http://schemas.microsoft.com/office/powerpoint/2010/main" val="15141350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pic>
        <p:nvPicPr>
          <p:cNvPr id="8" name="Picture 7" descr="ODOC Powerpoint Template-Cyan-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2"/>
            <a:ext cx="9143391" cy="6857543"/>
          </a:xfrm>
          <a:prstGeom prst="rect">
            <a:avLst/>
          </a:prstGeom>
        </p:spPr>
      </p:pic>
      <p:pic>
        <p:nvPicPr>
          <p:cNvPr id="15" name="Picture 14" descr="ODOC Powerpoint Template-Cyan-04.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964750" y="1252112"/>
            <a:ext cx="1938399" cy="4077952"/>
          </a:xfrm>
          <a:prstGeom prst="rect">
            <a:avLst/>
          </a:prstGeom>
        </p:spPr>
      </p:pic>
      <p:sp>
        <p:nvSpPr>
          <p:cNvPr id="7" name="Title 1"/>
          <p:cNvSpPr>
            <a:spLocks noGrp="1"/>
          </p:cNvSpPr>
          <p:nvPr>
            <p:ph type="title"/>
          </p:nvPr>
        </p:nvSpPr>
        <p:spPr>
          <a:xfrm>
            <a:off x="332788" y="910100"/>
            <a:ext cx="6360455" cy="1045935"/>
          </a:xfrm>
        </p:spPr>
        <p:txBody>
          <a:bodyPr>
            <a:normAutofit/>
          </a:bodyPr>
          <a:lstStyle>
            <a:lvl1pPr algn="l">
              <a:defRPr sz="2625" b="1" i="0" baseline="0">
                <a:solidFill>
                  <a:srgbClr val="00AEEF"/>
                </a:solidFill>
                <a:latin typeface="Arial"/>
              </a:defRPr>
            </a:lvl1pPr>
          </a:lstStyle>
          <a:p>
            <a:r>
              <a:rPr lang="en-US" dirty="0" smtClean="0"/>
              <a:t>Click to edit Master title style</a:t>
            </a:r>
            <a:endParaRPr lang="en-US" dirty="0"/>
          </a:p>
        </p:txBody>
      </p:sp>
      <p:sp>
        <p:nvSpPr>
          <p:cNvPr id="13" name="Text Placeholder 3"/>
          <p:cNvSpPr>
            <a:spLocks noGrp="1"/>
          </p:cNvSpPr>
          <p:nvPr>
            <p:ph type="body" sz="half" idx="2" hasCustomPrompt="1"/>
          </p:nvPr>
        </p:nvSpPr>
        <p:spPr>
          <a:xfrm>
            <a:off x="7095526" y="1839784"/>
            <a:ext cx="1670907" cy="3144108"/>
          </a:xfrm>
        </p:spPr>
        <p:txBody>
          <a:bodyPr>
            <a:normAutofit/>
          </a:bodyPr>
          <a:lstStyle>
            <a:lvl1pPr marL="0" indent="0">
              <a:buNone/>
              <a:defRPr sz="825">
                <a:solidFill>
                  <a:schemeClr val="bg1">
                    <a:lumMod val="95000"/>
                  </a:schemeClr>
                </a:solidFill>
                <a:latin typeface="Aria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 </a:t>
            </a:r>
          </a:p>
        </p:txBody>
      </p:sp>
      <p:sp>
        <p:nvSpPr>
          <p:cNvPr id="11" name="Content Placeholder 2"/>
          <p:cNvSpPr>
            <a:spLocks noGrp="1"/>
          </p:cNvSpPr>
          <p:nvPr>
            <p:ph idx="10"/>
          </p:nvPr>
        </p:nvSpPr>
        <p:spPr>
          <a:xfrm>
            <a:off x="332788" y="1956033"/>
            <a:ext cx="6360455" cy="4428226"/>
          </a:xfrm>
        </p:spPr>
        <p:txBody>
          <a:bodyPr/>
          <a:lstStyle>
            <a:lvl1pPr>
              <a:defRPr sz="2100">
                <a:solidFill>
                  <a:schemeClr val="tx1">
                    <a:lumMod val="75000"/>
                    <a:lumOff val="25000"/>
                  </a:schemeClr>
                </a:solidFill>
                <a:latin typeface="Arial"/>
              </a:defRPr>
            </a:lvl1pPr>
            <a:lvl2pPr>
              <a:defRPr sz="1800">
                <a:solidFill>
                  <a:schemeClr val="tx1">
                    <a:lumMod val="75000"/>
                    <a:lumOff val="25000"/>
                  </a:schemeClr>
                </a:solidFill>
                <a:latin typeface="Arial"/>
              </a:defRPr>
            </a:lvl2pPr>
            <a:lvl3pPr>
              <a:defRPr sz="1500">
                <a:solidFill>
                  <a:schemeClr val="tx1">
                    <a:lumMod val="75000"/>
                    <a:lumOff val="25000"/>
                  </a:schemeClr>
                </a:solidFill>
                <a:latin typeface="Arial"/>
              </a:defRPr>
            </a:lvl3pPr>
            <a:lvl4pPr>
              <a:defRPr sz="1200">
                <a:solidFill>
                  <a:schemeClr val="tx1">
                    <a:lumMod val="75000"/>
                    <a:lumOff val="25000"/>
                  </a:schemeClr>
                </a:solidFill>
                <a:latin typeface="Arial"/>
              </a:defRPr>
            </a:lvl4pPr>
            <a:lvl5pPr>
              <a:defRPr sz="900">
                <a:solidFill>
                  <a:schemeClr val="tx1">
                    <a:lumMod val="75000"/>
                    <a:lumOff val="25000"/>
                  </a:schemeClr>
                </a:solidFill>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3"/>
          <p:cNvSpPr>
            <a:spLocks noGrp="1"/>
          </p:cNvSpPr>
          <p:nvPr>
            <p:ph type="body" sz="half" idx="11" hasCustomPrompt="1"/>
          </p:nvPr>
        </p:nvSpPr>
        <p:spPr>
          <a:xfrm>
            <a:off x="7095526" y="1359245"/>
            <a:ext cx="1670907" cy="480541"/>
          </a:xfrm>
        </p:spPr>
        <p:txBody>
          <a:bodyPr>
            <a:normAutofit/>
          </a:bodyPr>
          <a:lstStyle>
            <a:lvl1pPr marL="0" indent="0">
              <a:buNone/>
              <a:defRPr sz="900" b="1" i="0">
                <a:solidFill>
                  <a:schemeClr val="bg1">
                    <a:lumMod val="95000"/>
                  </a:schemeClr>
                </a:solidFill>
                <a:latin typeface="Aria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 </a:t>
            </a:r>
          </a:p>
        </p:txBody>
      </p:sp>
    </p:spTree>
    <p:extLst>
      <p:ext uri="{BB962C8B-B14F-4D97-AF65-F5344CB8AC3E}">
        <p14:creationId xmlns:p14="http://schemas.microsoft.com/office/powerpoint/2010/main" val="19100280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pic>
        <p:nvPicPr>
          <p:cNvPr id="10" name="Picture 9" descr="ODOC Powerpoint Template-Cyan-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2"/>
            <a:ext cx="9143391" cy="6857543"/>
          </a:xfrm>
          <a:prstGeom prst="rect">
            <a:avLst/>
          </a:prstGeom>
        </p:spPr>
      </p:pic>
      <p:pic>
        <p:nvPicPr>
          <p:cNvPr id="3" name="Picture 2" descr="ODOC Powerpoint Template-Cyan-05.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969451" y="1255930"/>
            <a:ext cx="1938399" cy="2931981"/>
          </a:xfrm>
          <a:prstGeom prst="rect">
            <a:avLst/>
          </a:prstGeom>
        </p:spPr>
      </p:pic>
      <p:sp>
        <p:nvSpPr>
          <p:cNvPr id="7" name="Title 1"/>
          <p:cNvSpPr>
            <a:spLocks noGrp="1"/>
          </p:cNvSpPr>
          <p:nvPr>
            <p:ph type="title"/>
          </p:nvPr>
        </p:nvSpPr>
        <p:spPr>
          <a:xfrm>
            <a:off x="332788" y="910100"/>
            <a:ext cx="6360455" cy="1045935"/>
          </a:xfrm>
        </p:spPr>
        <p:txBody>
          <a:bodyPr>
            <a:normAutofit/>
          </a:bodyPr>
          <a:lstStyle>
            <a:lvl1pPr algn="l">
              <a:defRPr sz="2625" b="1" i="0" baseline="0">
                <a:solidFill>
                  <a:srgbClr val="00AEEF"/>
                </a:solidFill>
                <a:latin typeface="Arial"/>
              </a:defRPr>
            </a:lvl1pPr>
          </a:lstStyle>
          <a:p>
            <a:r>
              <a:rPr lang="en-US" dirty="0" smtClean="0"/>
              <a:t>Click to edit Master title style</a:t>
            </a:r>
            <a:endParaRPr lang="en-US" dirty="0"/>
          </a:p>
        </p:txBody>
      </p:sp>
      <p:sp>
        <p:nvSpPr>
          <p:cNvPr id="9" name="Content Placeholder 2"/>
          <p:cNvSpPr>
            <a:spLocks noGrp="1"/>
          </p:cNvSpPr>
          <p:nvPr>
            <p:ph idx="10"/>
          </p:nvPr>
        </p:nvSpPr>
        <p:spPr>
          <a:xfrm>
            <a:off x="332788" y="1956033"/>
            <a:ext cx="6360455" cy="4428226"/>
          </a:xfrm>
        </p:spPr>
        <p:txBody>
          <a:bodyPr/>
          <a:lstStyle>
            <a:lvl1pPr>
              <a:defRPr sz="2100">
                <a:solidFill>
                  <a:schemeClr val="tx1">
                    <a:lumMod val="75000"/>
                    <a:lumOff val="25000"/>
                  </a:schemeClr>
                </a:solidFill>
                <a:latin typeface="Arial"/>
              </a:defRPr>
            </a:lvl1pPr>
            <a:lvl2pPr>
              <a:defRPr sz="1800">
                <a:solidFill>
                  <a:schemeClr val="tx1">
                    <a:lumMod val="75000"/>
                    <a:lumOff val="25000"/>
                  </a:schemeClr>
                </a:solidFill>
                <a:latin typeface="Arial"/>
              </a:defRPr>
            </a:lvl2pPr>
            <a:lvl3pPr>
              <a:defRPr sz="1500">
                <a:solidFill>
                  <a:schemeClr val="tx1">
                    <a:lumMod val="75000"/>
                    <a:lumOff val="25000"/>
                  </a:schemeClr>
                </a:solidFill>
                <a:latin typeface="Arial"/>
              </a:defRPr>
            </a:lvl3pPr>
            <a:lvl4pPr>
              <a:defRPr sz="1200">
                <a:solidFill>
                  <a:schemeClr val="tx1">
                    <a:lumMod val="75000"/>
                    <a:lumOff val="25000"/>
                  </a:schemeClr>
                </a:solidFill>
                <a:latin typeface="Arial"/>
              </a:defRPr>
            </a:lvl4pPr>
            <a:lvl5pPr>
              <a:defRPr sz="900">
                <a:solidFill>
                  <a:schemeClr val="tx1">
                    <a:lumMod val="75000"/>
                    <a:lumOff val="25000"/>
                  </a:schemeClr>
                </a:solidFill>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3"/>
          <p:cNvSpPr>
            <a:spLocks noGrp="1"/>
          </p:cNvSpPr>
          <p:nvPr>
            <p:ph type="body" sz="half" idx="2" hasCustomPrompt="1"/>
          </p:nvPr>
        </p:nvSpPr>
        <p:spPr>
          <a:xfrm>
            <a:off x="7095526" y="1839786"/>
            <a:ext cx="1670907" cy="2038865"/>
          </a:xfrm>
        </p:spPr>
        <p:txBody>
          <a:bodyPr>
            <a:normAutofit/>
          </a:bodyPr>
          <a:lstStyle>
            <a:lvl1pPr marL="0" indent="0">
              <a:buNone/>
              <a:defRPr sz="825">
                <a:solidFill>
                  <a:schemeClr val="bg1">
                    <a:lumMod val="95000"/>
                  </a:schemeClr>
                </a:solidFill>
                <a:latin typeface="Aria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 </a:t>
            </a:r>
          </a:p>
        </p:txBody>
      </p:sp>
      <p:sp>
        <p:nvSpPr>
          <p:cNvPr id="14" name="Text Placeholder 3"/>
          <p:cNvSpPr>
            <a:spLocks noGrp="1"/>
          </p:cNvSpPr>
          <p:nvPr>
            <p:ph type="body" sz="half" idx="11" hasCustomPrompt="1"/>
          </p:nvPr>
        </p:nvSpPr>
        <p:spPr>
          <a:xfrm>
            <a:off x="7095526" y="1359245"/>
            <a:ext cx="1670907" cy="480541"/>
          </a:xfrm>
        </p:spPr>
        <p:txBody>
          <a:bodyPr>
            <a:normAutofit/>
          </a:bodyPr>
          <a:lstStyle>
            <a:lvl1pPr marL="0" indent="0">
              <a:buNone/>
              <a:defRPr sz="900" b="1" i="0">
                <a:solidFill>
                  <a:schemeClr val="bg1">
                    <a:lumMod val="95000"/>
                  </a:schemeClr>
                </a:solidFill>
                <a:latin typeface="Aria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 </a:t>
            </a:r>
          </a:p>
        </p:txBody>
      </p:sp>
    </p:spTree>
    <p:extLst>
      <p:ext uri="{BB962C8B-B14F-4D97-AF65-F5344CB8AC3E}">
        <p14:creationId xmlns:p14="http://schemas.microsoft.com/office/powerpoint/2010/main" val="10949270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pic>
        <p:nvPicPr>
          <p:cNvPr id="8" name="Picture 7" descr="ODOC Powerpoint Template-Cyan-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2"/>
            <a:ext cx="9143391" cy="6857543"/>
          </a:xfrm>
          <a:prstGeom prst="rect">
            <a:avLst/>
          </a:prstGeom>
        </p:spPr>
      </p:pic>
      <p:pic>
        <p:nvPicPr>
          <p:cNvPr id="2" name="Picture 1" descr="ODOC Powerpoint Template-Cyan-06.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969451" y="1254740"/>
            <a:ext cx="1938399" cy="1792105"/>
          </a:xfrm>
          <a:prstGeom prst="rect">
            <a:avLst/>
          </a:prstGeom>
        </p:spPr>
      </p:pic>
      <p:sp>
        <p:nvSpPr>
          <p:cNvPr id="7" name="Title 1"/>
          <p:cNvSpPr>
            <a:spLocks noGrp="1"/>
          </p:cNvSpPr>
          <p:nvPr>
            <p:ph type="title"/>
          </p:nvPr>
        </p:nvSpPr>
        <p:spPr>
          <a:xfrm>
            <a:off x="332788" y="910100"/>
            <a:ext cx="6360455" cy="1045935"/>
          </a:xfrm>
        </p:spPr>
        <p:txBody>
          <a:bodyPr>
            <a:normAutofit/>
          </a:bodyPr>
          <a:lstStyle>
            <a:lvl1pPr algn="l">
              <a:defRPr sz="2625" b="1" i="0" baseline="0">
                <a:solidFill>
                  <a:srgbClr val="00AEEF"/>
                </a:solidFill>
                <a:latin typeface="Arial"/>
              </a:defRPr>
            </a:lvl1pPr>
          </a:lstStyle>
          <a:p>
            <a:r>
              <a:rPr lang="en-US" dirty="0" smtClean="0"/>
              <a:t>Click to edit Master title style</a:t>
            </a:r>
            <a:endParaRPr lang="en-US" dirty="0"/>
          </a:p>
        </p:txBody>
      </p:sp>
      <p:sp>
        <p:nvSpPr>
          <p:cNvPr id="9" name="Content Placeholder 2"/>
          <p:cNvSpPr>
            <a:spLocks noGrp="1"/>
          </p:cNvSpPr>
          <p:nvPr>
            <p:ph idx="10"/>
          </p:nvPr>
        </p:nvSpPr>
        <p:spPr>
          <a:xfrm>
            <a:off x="332788" y="1956033"/>
            <a:ext cx="6360455" cy="4428226"/>
          </a:xfrm>
        </p:spPr>
        <p:txBody>
          <a:bodyPr/>
          <a:lstStyle>
            <a:lvl1pPr>
              <a:defRPr sz="2100">
                <a:solidFill>
                  <a:schemeClr val="tx1">
                    <a:lumMod val="75000"/>
                    <a:lumOff val="25000"/>
                  </a:schemeClr>
                </a:solidFill>
                <a:latin typeface="Arial"/>
              </a:defRPr>
            </a:lvl1pPr>
            <a:lvl2pPr>
              <a:defRPr sz="1800">
                <a:solidFill>
                  <a:schemeClr val="tx1">
                    <a:lumMod val="75000"/>
                    <a:lumOff val="25000"/>
                  </a:schemeClr>
                </a:solidFill>
                <a:latin typeface="Arial"/>
              </a:defRPr>
            </a:lvl2pPr>
            <a:lvl3pPr>
              <a:defRPr sz="1500">
                <a:solidFill>
                  <a:schemeClr val="tx1">
                    <a:lumMod val="75000"/>
                    <a:lumOff val="25000"/>
                  </a:schemeClr>
                </a:solidFill>
                <a:latin typeface="Arial"/>
              </a:defRPr>
            </a:lvl3pPr>
            <a:lvl4pPr>
              <a:defRPr sz="1200">
                <a:solidFill>
                  <a:schemeClr val="tx1">
                    <a:lumMod val="75000"/>
                    <a:lumOff val="25000"/>
                  </a:schemeClr>
                </a:solidFill>
                <a:latin typeface="Arial"/>
              </a:defRPr>
            </a:lvl4pPr>
            <a:lvl5pPr>
              <a:defRPr sz="900">
                <a:solidFill>
                  <a:schemeClr val="tx1">
                    <a:lumMod val="75000"/>
                    <a:lumOff val="25000"/>
                  </a:schemeClr>
                </a:solidFill>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3"/>
          <p:cNvSpPr>
            <a:spLocks noGrp="1"/>
          </p:cNvSpPr>
          <p:nvPr>
            <p:ph type="body" sz="half" idx="2" hasCustomPrompt="1"/>
          </p:nvPr>
        </p:nvSpPr>
        <p:spPr>
          <a:xfrm>
            <a:off x="7095526" y="1839786"/>
            <a:ext cx="1670907" cy="899297"/>
          </a:xfrm>
        </p:spPr>
        <p:txBody>
          <a:bodyPr>
            <a:normAutofit/>
          </a:bodyPr>
          <a:lstStyle>
            <a:lvl1pPr marL="0" indent="0">
              <a:buNone/>
              <a:defRPr sz="825">
                <a:solidFill>
                  <a:schemeClr val="bg1">
                    <a:lumMod val="95000"/>
                  </a:schemeClr>
                </a:solidFill>
                <a:latin typeface="Aria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 </a:t>
            </a:r>
          </a:p>
        </p:txBody>
      </p:sp>
      <p:sp>
        <p:nvSpPr>
          <p:cNvPr id="12" name="Text Placeholder 3"/>
          <p:cNvSpPr>
            <a:spLocks noGrp="1"/>
          </p:cNvSpPr>
          <p:nvPr>
            <p:ph type="body" sz="half" idx="11" hasCustomPrompt="1"/>
          </p:nvPr>
        </p:nvSpPr>
        <p:spPr>
          <a:xfrm>
            <a:off x="7095526" y="1359245"/>
            <a:ext cx="1670907" cy="480541"/>
          </a:xfrm>
        </p:spPr>
        <p:txBody>
          <a:bodyPr>
            <a:normAutofit/>
          </a:bodyPr>
          <a:lstStyle>
            <a:lvl1pPr marL="0" indent="0">
              <a:buNone/>
              <a:defRPr sz="900" b="1" i="0">
                <a:solidFill>
                  <a:schemeClr val="bg1">
                    <a:lumMod val="95000"/>
                  </a:schemeClr>
                </a:solidFill>
                <a:latin typeface="Aria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 </a:t>
            </a:r>
          </a:p>
        </p:txBody>
      </p:sp>
    </p:spTree>
    <p:extLst>
      <p:ext uri="{BB962C8B-B14F-4D97-AF65-F5344CB8AC3E}">
        <p14:creationId xmlns:p14="http://schemas.microsoft.com/office/powerpoint/2010/main" val="32021616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8" name="Picture 7" descr="ODOC Powerpoint Template-Cyan-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2"/>
            <a:ext cx="9143391" cy="6857543"/>
          </a:xfrm>
          <a:prstGeom prst="rect">
            <a:avLst/>
          </a:prstGeom>
        </p:spPr>
      </p:pic>
      <p:sp>
        <p:nvSpPr>
          <p:cNvPr id="7" name="Title 1"/>
          <p:cNvSpPr>
            <a:spLocks noGrp="1"/>
          </p:cNvSpPr>
          <p:nvPr>
            <p:ph type="title"/>
          </p:nvPr>
        </p:nvSpPr>
        <p:spPr>
          <a:xfrm>
            <a:off x="332788" y="910100"/>
            <a:ext cx="8354013" cy="1045935"/>
          </a:xfrm>
        </p:spPr>
        <p:txBody>
          <a:bodyPr>
            <a:normAutofit/>
          </a:bodyPr>
          <a:lstStyle>
            <a:lvl1pPr algn="l">
              <a:defRPr sz="2625" b="1" i="0" baseline="0">
                <a:solidFill>
                  <a:srgbClr val="00AEEF"/>
                </a:solidFill>
                <a:latin typeface="Arial"/>
              </a:defRPr>
            </a:lvl1pPr>
          </a:lstStyle>
          <a:p>
            <a:r>
              <a:rPr lang="en-US" dirty="0" smtClean="0"/>
              <a:t>Click to edit Master title style</a:t>
            </a:r>
            <a:endParaRPr lang="en-US" dirty="0"/>
          </a:p>
        </p:txBody>
      </p:sp>
      <p:sp>
        <p:nvSpPr>
          <p:cNvPr id="13" name="Text Placeholder 2"/>
          <p:cNvSpPr>
            <a:spLocks noGrp="1"/>
          </p:cNvSpPr>
          <p:nvPr>
            <p:ph type="body" idx="1"/>
          </p:nvPr>
        </p:nvSpPr>
        <p:spPr>
          <a:xfrm>
            <a:off x="332789" y="1967608"/>
            <a:ext cx="4085381" cy="639762"/>
          </a:xfrm>
        </p:spPr>
        <p:txBody>
          <a:bodyPr anchor="b">
            <a:normAutofit/>
          </a:bodyPr>
          <a:lstStyle>
            <a:lvl1pPr marL="0" indent="0">
              <a:buNone/>
              <a:defRPr sz="1500" b="1">
                <a:solidFill>
                  <a:srgbClr val="00AEEF"/>
                </a:solidFill>
                <a:latin typeface="Aria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15" name="Text Placeholder 4"/>
          <p:cNvSpPr>
            <a:spLocks noGrp="1"/>
          </p:cNvSpPr>
          <p:nvPr>
            <p:ph type="body" sz="quarter" idx="3"/>
          </p:nvPr>
        </p:nvSpPr>
        <p:spPr>
          <a:xfrm>
            <a:off x="4615132" y="1967608"/>
            <a:ext cx="4071668" cy="639762"/>
          </a:xfrm>
        </p:spPr>
        <p:txBody>
          <a:bodyPr anchor="b">
            <a:normAutofit/>
          </a:bodyPr>
          <a:lstStyle>
            <a:lvl1pPr marL="0" indent="0">
              <a:buNone/>
              <a:defRPr sz="1500" b="1">
                <a:solidFill>
                  <a:srgbClr val="00AEEF"/>
                </a:solidFill>
                <a:latin typeface="Aria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9" name="Content Placeholder 2"/>
          <p:cNvSpPr>
            <a:spLocks noGrp="1"/>
          </p:cNvSpPr>
          <p:nvPr>
            <p:ph idx="11"/>
          </p:nvPr>
        </p:nvSpPr>
        <p:spPr>
          <a:xfrm>
            <a:off x="332788" y="2607371"/>
            <a:ext cx="4095317" cy="3776889"/>
          </a:xfrm>
        </p:spPr>
        <p:txBody>
          <a:bodyPr/>
          <a:lstStyle>
            <a:lvl1pPr>
              <a:defRPr sz="1800">
                <a:solidFill>
                  <a:schemeClr val="tx1">
                    <a:lumMod val="75000"/>
                    <a:lumOff val="25000"/>
                  </a:schemeClr>
                </a:solidFill>
                <a:latin typeface="Arial"/>
              </a:defRPr>
            </a:lvl1pPr>
            <a:lvl2pPr>
              <a:defRPr sz="1500">
                <a:solidFill>
                  <a:schemeClr val="tx1">
                    <a:lumMod val="75000"/>
                    <a:lumOff val="25000"/>
                  </a:schemeClr>
                </a:solidFill>
                <a:latin typeface="Arial"/>
              </a:defRPr>
            </a:lvl2pPr>
            <a:lvl3pPr>
              <a:defRPr sz="1200">
                <a:solidFill>
                  <a:schemeClr val="tx1">
                    <a:lumMod val="75000"/>
                    <a:lumOff val="25000"/>
                  </a:schemeClr>
                </a:solidFill>
                <a:latin typeface="Arial"/>
              </a:defRPr>
            </a:lvl3pPr>
            <a:lvl4pPr>
              <a:defRPr sz="900">
                <a:solidFill>
                  <a:schemeClr val="tx1">
                    <a:lumMod val="75000"/>
                    <a:lumOff val="25000"/>
                  </a:schemeClr>
                </a:solidFill>
                <a:latin typeface="Arial"/>
              </a:defRPr>
            </a:lvl4pPr>
            <a:lvl5pPr>
              <a:defRPr sz="900">
                <a:solidFill>
                  <a:schemeClr val="tx1">
                    <a:lumMod val="75000"/>
                    <a:lumOff val="25000"/>
                  </a:schemeClr>
                </a:solidFill>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1" name="Content Placeholder 2"/>
          <p:cNvSpPr>
            <a:spLocks noGrp="1"/>
          </p:cNvSpPr>
          <p:nvPr>
            <p:ph idx="12"/>
          </p:nvPr>
        </p:nvSpPr>
        <p:spPr>
          <a:xfrm>
            <a:off x="4615134" y="2607371"/>
            <a:ext cx="4071668" cy="3776889"/>
          </a:xfrm>
        </p:spPr>
        <p:txBody>
          <a:bodyPr/>
          <a:lstStyle>
            <a:lvl1pPr>
              <a:defRPr sz="1800">
                <a:solidFill>
                  <a:schemeClr val="tx1">
                    <a:lumMod val="75000"/>
                    <a:lumOff val="25000"/>
                  </a:schemeClr>
                </a:solidFill>
                <a:latin typeface="Arial"/>
              </a:defRPr>
            </a:lvl1pPr>
            <a:lvl2pPr>
              <a:defRPr sz="1500">
                <a:solidFill>
                  <a:schemeClr val="tx1">
                    <a:lumMod val="75000"/>
                    <a:lumOff val="25000"/>
                  </a:schemeClr>
                </a:solidFill>
                <a:latin typeface="Arial"/>
              </a:defRPr>
            </a:lvl2pPr>
            <a:lvl3pPr>
              <a:defRPr sz="1200">
                <a:solidFill>
                  <a:schemeClr val="tx1">
                    <a:lumMod val="75000"/>
                    <a:lumOff val="25000"/>
                  </a:schemeClr>
                </a:solidFill>
                <a:latin typeface="Arial"/>
              </a:defRPr>
            </a:lvl3pPr>
            <a:lvl4pPr>
              <a:defRPr sz="900">
                <a:solidFill>
                  <a:schemeClr val="tx1">
                    <a:lumMod val="75000"/>
                    <a:lumOff val="25000"/>
                  </a:schemeClr>
                </a:solidFill>
                <a:latin typeface="Arial"/>
              </a:defRPr>
            </a:lvl4pPr>
            <a:lvl5pPr>
              <a:defRPr sz="900">
                <a:solidFill>
                  <a:schemeClr val="tx1">
                    <a:lumMod val="75000"/>
                    <a:lumOff val="25000"/>
                  </a:schemeClr>
                </a:solidFill>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40090138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6" name="Picture 5" descr="ODOC Powerpoint Template-Cyan-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2"/>
            <a:ext cx="9143391" cy="6857543"/>
          </a:xfrm>
          <a:prstGeom prst="rect">
            <a:avLst/>
          </a:prstGeom>
        </p:spPr>
      </p:pic>
      <p:sp>
        <p:nvSpPr>
          <p:cNvPr id="2" name="Title 1"/>
          <p:cNvSpPr>
            <a:spLocks noGrp="1"/>
          </p:cNvSpPr>
          <p:nvPr>
            <p:ph type="title"/>
          </p:nvPr>
        </p:nvSpPr>
        <p:spPr>
          <a:xfrm>
            <a:off x="1792288" y="4793808"/>
            <a:ext cx="5486400" cy="566738"/>
          </a:xfrm>
        </p:spPr>
        <p:txBody>
          <a:bodyPr anchor="b"/>
          <a:lstStyle>
            <a:lvl1pPr algn="l">
              <a:defRPr sz="1500" b="1">
                <a:solidFill>
                  <a:srgbClr val="00AEEF"/>
                </a:solidFill>
                <a:latin typeface="Aria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528183"/>
            <a:ext cx="5486400" cy="326050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5360546"/>
            <a:ext cx="5486400" cy="804862"/>
          </a:xfrm>
        </p:spPr>
        <p:txBody>
          <a:bodyPr/>
          <a:lstStyle>
            <a:lvl1pPr marL="0" indent="0">
              <a:buNone/>
              <a:defRPr sz="1050">
                <a:solidFill>
                  <a:schemeClr val="tx1">
                    <a:lumMod val="75000"/>
                    <a:lumOff val="25000"/>
                  </a:schemeClr>
                </a:solidFill>
                <a:latin typeface="Aria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a:t>
            </a:r>
          </a:p>
        </p:txBody>
      </p:sp>
    </p:spTree>
    <p:extLst>
      <p:ext uri="{BB962C8B-B14F-4D97-AF65-F5344CB8AC3E}">
        <p14:creationId xmlns:p14="http://schemas.microsoft.com/office/powerpoint/2010/main" val="37664473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pic>
        <p:nvPicPr>
          <p:cNvPr id="5" name="Picture 4" descr="ODOC Powerpoint Template-Cyan-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2"/>
            <a:ext cx="9143391" cy="6857543"/>
          </a:xfrm>
          <a:prstGeom prst="rect">
            <a:avLst/>
          </a:prstGeom>
        </p:spPr>
      </p:pic>
      <p:sp>
        <p:nvSpPr>
          <p:cNvPr id="2" name="Title 1"/>
          <p:cNvSpPr>
            <a:spLocks noGrp="1"/>
          </p:cNvSpPr>
          <p:nvPr>
            <p:ph type="title"/>
          </p:nvPr>
        </p:nvSpPr>
        <p:spPr>
          <a:xfrm>
            <a:off x="1792288" y="4793808"/>
            <a:ext cx="5486400" cy="566738"/>
          </a:xfrm>
        </p:spPr>
        <p:txBody>
          <a:bodyPr anchor="b"/>
          <a:lstStyle>
            <a:lvl1pPr algn="l">
              <a:defRPr sz="1500" b="1">
                <a:solidFill>
                  <a:srgbClr val="00AEEF"/>
                </a:solidFill>
                <a:latin typeface="Arial"/>
              </a:defRPr>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1792288" y="5360546"/>
            <a:ext cx="5486400" cy="804862"/>
          </a:xfrm>
        </p:spPr>
        <p:txBody>
          <a:bodyPr/>
          <a:lstStyle>
            <a:lvl1pPr marL="0" indent="0">
              <a:buNone/>
              <a:defRPr sz="1050">
                <a:solidFill>
                  <a:schemeClr val="tx1">
                    <a:lumMod val="75000"/>
                    <a:lumOff val="25000"/>
                  </a:schemeClr>
                </a:solidFill>
                <a:latin typeface="Aria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a:t>
            </a:r>
          </a:p>
        </p:txBody>
      </p:sp>
    </p:spTree>
    <p:extLst>
      <p:ext uri="{BB962C8B-B14F-4D97-AF65-F5344CB8AC3E}">
        <p14:creationId xmlns:p14="http://schemas.microsoft.com/office/powerpoint/2010/main" val="12178686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pic>
        <p:nvPicPr>
          <p:cNvPr id="5" name="Picture 4" descr="ODOC Powerpoint Template-Cyan-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2"/>
            <a:ext cx="9143391" cy="6857543"/>
          </a:xfrm>
          <a:prstGeom prst="rect">
            <a:avLst/>
          </a:prstGeom>
        </p:spPr>
      </p:pic>
      <p:sp>
        <p:nvSpPr>
          <p:cNvPr id="2" name="Title 1"/>
          <p:cNvSpPr>
            <a:spLocks noGrp="1"/>
          </p:cNvSpPr>
          <p:nvPr>
            <p:ph type="title"/>
          </p:nvPr>
        </p:nvSpPr>
        <p:spPr>
          <a:xfrm>
            <a:off x="1792288" y="4793808"/>
            <a:ext cx="5486400" cy="566738"/>
          </a:xfrm>
        </p:spPr>
        <p:txBody>
          <a:bodyPr anchor="b"/>
          <a:lstStyle>
            <a:lvl1pPr algn="l">
              <a:defRPr sz="1500" b="1">
                <a:solidFill>
                  <a:srgbClr val="00AEEF"/>
                </a:solidFill>
                <a:latin typeface="Arial"/>
              </a:defRPr>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1792288" y="5360546"/>
            <a:ext cx="5486400" cy="804862"/>
          </a:xfrm>
        </p:spPr>
        <p:txBody>
          <a:bodyPr/>
          <a:lstStyle>
            <a:lvl1pPr marL="0" indent="0">
              <a:buNone/>
              <a:defRPr sz="1050">
                <a:solidFill>
                  <a:schemeClr val="tx1">
                    <a:lumMod val="75000"/>
                    <a:lumOff val="25000"/>
                  </a:schemeClr>
                </a:solidFill>
                <a:latin typeface="Aria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a:t>
            </a:r>
          </a:p>
        </p:txBody>
      </p:sp>
    </p:spTree>
    <p:extLst>
      <p:ext uri="{BB962C8B-B14F-4D97-AF65-F5344CB8AC3E}">
        <p14:creationId xmlns:p14="http://schemas.microsoft.com/office/powerpoint/2010/main" val="9814947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Picture with Caption">
    <p:spTree>
      <p:nvGrpSpPr>
        <p:cNvPr id="1" name=""/>
        <p:cNvGrpSpPr/>
        <p:nvPr/>
      </p:nvGrpSpPr>
      <p:grpSpPr>
        <a:xfrm>
          <a:off x="0" y="0"/>
          <a:ext cx="0" cy="0"/>
          <a:chOff x="0" y="0"/>
          <a:chExt cx="0" cy="0"/>
        </a:xfrm>
      </p:grpSpPr>
      <p:pic>
        <p:nvPicPr>
          <p:cNvPr id="5" name="Picture 4" descr="ODOC Powerpoint Template-Cyan-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2"/>
            <a:ext cx="9143391" cy="6857543"/>
          </a:xfrm>
          <a:prstGeom prst="rect">
            <a:avLst/>
          </a:prstGeom>
        </p:spPr>
      </p:pic>
      <p:sp>
        <p:nvSpPr>
          <p:cNvPr id="2" name="Title 1"/>
          <p:cNvSpPr>
            <a:spLocks noGrp="1"/>
          </p:cNvSpPr>
          <p:nvPr>
            <p:ph type="title"/>
          </p:nvPr>
        </p:nvSpPr>
        <p:spPr>
          <a:xfrm>
            <a:off x="1792288" y="4793808"/>
            <a:ext cx="5486400" cy="566738"/>
          </a:xfrm>
        </p:spPr>
        <p:txBody>
          <a:bodyPr anchor="b"/>
          <a:lstStyle>
            <a:lvl1pPr algn="l">
              <a:defRPr sz="1500" b="1">
                <a:solidFill>
                  <a:srgbClr val="00AEEF"/>
                </a:solidFill>
                <a:latin typeface="Arial"/>
              </a:defRPr>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1792288" y="5360546"/>
            <a:ext cx="5486400" cy="804862"/>
          </a:xfrm>
        </p:spPr>
        <p:txBody>
          <a:bodyPr/>
          <a:lstStyle>
            <a:lvl1pPr marL="0" indent="0">
              <a:buNone/>
              <a:defRPr sz="1050">
                <a:solidFill>
                  <a:schemeClr val="tx1">
                    <a:lumMod val="75000"/>
                    <a:lumOff val="25000"/>
                  </a:schemeClr>
                </a:solidFill>
                <a:latin typeface="Aria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a:t>
            </a:r>
          </a:p>
        </p:txBody>
      </p:sp>
    </p:spTree>
    <p:extLst>
      <p:ext uri="{BB962C8B-B14F-4D97-AF65-F5344CB8AC3E}">
        <p14:creationId xmlns:p14="http://schemas.microsoft.com/office/powerpoint/2010/main" val="8699823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_Picture with Caption">
    <p:spTree>
      <p:nvGrpSpPr>
        <p:cNvPr id="1" name=""/>
        <p:cNvGrpSpPr/>
        <p:nvPr/>
      </p:nvGrpSpPr>
      <p:grpSpPr>
        <a:xfrm>
          <a:off x="0" y="0"/>
          <a:ext cx="0" cy="0"/>
          <a:chOff x="0" y="0"/>
          <a:chExt cx="0" cy="0"/>
        </a:xfrm>
      </p:grpSpPr>
      <p:pic>
        <p:nvPicPr>
          <p:cNvPr id="5" name="Picture 4" descr="ODOC Powerpoint Template-Cyan-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2"/>
            <a:ext cx="9143391" cy="6857543"/>
          </a:xfrm>
          <a:prstGeom prst="rect">
            <a:avLst/>
          </a:prstGeom>
        </p:spPr>
      </p:pic>
      <p:sp>
        <p:nvSpPr>
          <p:cNvPr id="2" name="Title 1"/>
          <p:cNvSpPr>
            <a:spLocks noGrp="1"/>
          </p:cNvSpPr>
          <p:nvPr>
            <p:ph type="title"/>
          </p:nvPr>
        </p:nvSpPr>
        <p:spPr>
          <a:xfrm>
            <a:off x="1792288" y="4793808"/>
            <a:ext cx="5486400" cy="566738"/>
          </a:xfrm>
        </p:spPr>
        <p:txBody>
          <a:bodyPr anchor="b"/>
          <a:lstStyle>
            <a:lvl1pPr algn="l">
              <a:defRPr sz="1500" b="1">
                <a:solidFill>
                  <a:srgbClr val="00AEEF"/>
                </a:solidFill>
                <a:latin typeface="Arial"/>
              </a:defRPr>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1792288" y="5360546"/>
            <a:ext cx="5486400" cy="804862"/>
          </a:xfrm>
        </p:spPr>
        <p:txBody>
          <a:bodyPr/>
          <a:lstStyle>
            <a:lvl1pPr marL="0" indent="0">
              <a:buNone/>
              <a:defRPr sz="1050">
                <a:solidFill>
                  <a:schemeClr val="tx1">
                    <a:lumMod val="75000"/>
                    <a:lumOff val="25000"/>
                  </a:schemeClr>
                </a:solidFill>
                <a:latin typeface="Aria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a:t>
            </a:r>
          </a:p>
        </p:txBody>
      </p:sp>
    </p:spTree>
    <p:extLst>
      <p:ext uri="{BB962C8B-B14F-4D97-AF65-F5344CB8AC3E}">
        <p14:creationId xmlns:p14="http://schemas.microsoft.com/office/powerpoint/2010/main" val="28702358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Picture with Caption">
    <p:spTree>
      <p:nvGrpSpPr>
        <p:cNvPr id="1" name=""/>
        <p:cNvGrpSpPr/>
        <p:nvPr/>
      </p:nvGrpSpPr>
      <p:grpSpPr>
        <a:xfrm>
          <a:off x="0" y="0"/>
          <a:ext cx="0" cy="0"/>
          <a:chOff x="0" y="0"/>
          <a:chExt cx="0" cy="0"/>
        </a:xfrm>
      </p:grpSpPr>
      <p:pic>
        <p:nvPicPr>
          <p:cNvPr id="5" name="Picture 4" descr="ODOC Powerpoint Template-Cyan-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2"/>
            <a:ext cx="9143391" cy="6857543"/>
          </a:xfrm>
          <a:prstGeom prst="rect">
            <a:avLst/>
          </a:prstGeom>
        </p:spPr>
      </p:pic>
      <p:sp>
        <p:nvSpPr>
          <p:cNvPr id="2" name="Title 1"/>
          <p:cNvSpPr>
            <a:spLocks noGrp="1"/>
          </p:cNvSpPr>
          <p:nvPr>
            <p:ph type="title"/>
          </p:nvPr>
        </p:nvSpPr>
        <p:spPr>
          <a:xfrm>
            <a:off x="1792288" y="4793808"/>
            <a:ext cx="5486400" cy="566738"/>
          </a:xfrm>
        </p:spPr>
        <p:txBody>
          <a:bodyPr anchor="b"/>
          <a:lstStyle>
            <a:lvl1pPr algn="l">
              <a:defRPr sz="1500" b="1">
                <a:solidFill>
                  <a:srgbClr val="00AEEF"/>
                </a:solidFill>
                <a:latin typeface="Arial"/>
              </a:defRPr>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1792288" y="5360546"/>
            <a:ext cx="5486400" cy="804862"/>
          </a:xfrm>
        </p:spPr>
        <p:txBody>
          <a:bodyPr/>
          <a:lstStyle>
            <a:lvl1pPr marL="0" indent="0">
              <a:buNone/>
              <a:defRPr sz="1050">
                <a:solidFill>
                  <a:schemeClr val="tx1">
                    <a:lumMod val="75000"/>
                    <a:lumOff val="25000"/>
                  </a:schemeClr>
                </a:solidFill>
                <a:latin typeface="Aria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a:t>
            </a:r>
          </a:p>
        </p:txBody>
      </p:sp>
    </p:spTree>
    <p:extLst>
      <p:ext uri="{BB962C8B-B14F-4D97-AF65-F5344CB8AC3E}">
        <p14:creationId xmlns:p14="http://schemas.microsoft.com/office/powerpoint/2010/main" val="654511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5" name="Picture 4" descr="ODOC Powerpoint Template-Cyan-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3391" cy="6857543"/>
          </a:xfrm>
          <a:prstGeom prst="rect">
            <a:avLst/>
          </a:prstGeom>
        </p:spPr>
      </p:pic>
      <p:sp>
        <p:nvSpPr>
          <p:cNvPr id="7" name="Title 1"/>
          <p:cNvSpPr>
            <a:spLocks noGrp="1"/>
          </p:cNvSpPr>
          <p:nvPr>
            <p:ph type="title"/>
          </p:nvPr>
        </p:nvSpPr>
        <p:spPr>
          <a:xfrm>
            <a:off x="332787" y="910098"/>
            <a:ext cx="8440510" cy="1045935"/>
          </a:xfrm>
        </p:spPr>
        <p:txBody>
          <a:bodyPr>
            <a:normAutofit/>
          </a:bodyPr>
          <a:lstStyle>
            <a:lvl1pPr algn="l">
              <a:defRPr sz="3500" b="1" i="0" baseline="0">
                <a:solidFill>
                  <a:srgbClr val="00AEEF"/>
                </a:solidFill>
                <a:latin typeface="Arial"/>
              </a:defRPr>
            </a:lvl1pPr>
          </a:lstStyle>
          <a:p>
            <a:r>
              <a:rPr lang="en-US" dirty="0" smtClean="0"/>
              <a:t>Click to edit Master title style</a:t>
            </a:r>
            <a:endParaRPr lang="en-US" dirty="0"/>
          </a:p>
        </p:txBody>
      </p:sp>
      <p:sp>
        <p:nvSpPr>
          <p:cNvPr id="8" name="Content Placeholder 2"/>
          <p:cNvSpPr>
            <a:spLocks noGrp="1"/>
          </p:cNvSpPr>
          <p:nvPr>
            <p:ph idx="1"/>
          </p:nvPr>
        </p:nvSpPr>
        <p:spPr>
          <a:xfrm>
            <a:off x="332787" y="1956033"/>
            <a:ext cx="8440510" cy="4428226"/>
          </a:xfrm>
        </p:spPr>
        <p:txBody>
          <a:bodyPr/>
          <a:lstStyle>
            <a:lvl1pPr>
              <a:defRPr sz="2800">
                <a:solidFill>
                  <a:schemeClr val="tx1">
                    <a:lumMod val="75000"/>
                    <a:lumOff val="25000"/>
                  </a:schemeClr>
                </a:solidFill>
                <a:latin typeface="Arial"/>
              </a:defRPr>
            </a:lvl1pPr>
            <a:lvl2pPr>
              <a:defRPr sz="2400">
                <a:solidFill>
                  <a:schemeClr val="tx1">
                    <a:lumMod val="75000"/>
                    <a:lumOff val="25000"/>
                  </a:schemeClr>
                </a:solidFill>
                <a:latin typeface="Arial"/>
              </a:defRPr>
            </a:lvl2pPr>
            <a:lvl3pPr>
              <a:defRPr sz="2000">
                <a:solidFill>
                  <a:schemeClr val="tx1">
                    <a:lumMod val="75000"/>
                    <a:lumOff val="25000"/>
                  </a:schemeClr>
                </a:solidFill>
                <a:latin typeface="Arial"/>
              </a:defRPr>
            </a:lvl3pPr>
            <a:lvl4pPr>
              <a:defRPr sz="1600">
                <a:solidFill>
                  <a:schemeClr val="tx1">
                    <a:lumMod val="75000"/>
                    <a:lumOff val="25000"/>
                  </a:schemeClr>
                </a:solidFill>
                <a:latin typeface="Arial"/>
              </a:defRPr>
            </a:lvl4pPr>
            <a:lvl5pPr>
              <a:defRPr sz="1200">
                <a:solidFill>
                  <a:schemeClr val="tx1">
                    <a:lumMod val="75000"/>
                    <a:lumOff val="25000"/>
                  </a:schemeClr>
                </a:solidFill>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199610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_Picture with Caption">
    <p:spTree>
      <p:nvGrpSpPr>
        <p:cNvPr id="1" name=""/>
        <p:cNvGrpSpPr/>
        <p:nvPr/>
      </p:nvGrpSpPr>
      <p:grpSpPr>
        <a:xfrm>
          <a:off x="0" y="0"/>
          <a:ext cx="0" cy="0"/>
          <a:chOff x="0" y="0"/>
          <a:chExt cx="0" cy="0"/>
        </a:xfrm>
      </p:grpSpPr>
      <p:pic>
        <p:nvPicPr>
          <p:cNvPr id="5" name="Picture 4" descr="ODOC Powerpoint Template-Cyan-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2"/>
            <a:ext cx="9143391" cy="6857543"/>
          </a:xfrm>
          <a:prstGeom prst="rect">
            <a:avLst/>
          </a:prstGeom>
        </p:spPr>
      </p:pic>
      <p:sp>
        <p:nvSpPr>
          <p:cNvPr id="2" name="Title 1"/>
          <p:cNvSpPr>
            <a:spLocks noGrp="1"/>
          </p:cNvSpPr>
          <p:nvPr>
            <p:ph type="title"/>
          </p:nvPr>
        </p:nvSpPr>
        <p:spPr>
          <a:xfrm>
            <a:off x="1792288" y="4793808"/>
            <a:ext cx="5486400" cy="566738"/>
          </a:xfrm>
          <a:solidFill>
            <a:schemeClr val="bg1"/>
          </a:solidFill>
        </p:spPr>
        <p:txBody>
          <a:bodyPr anchor="b"/>
          <a:lstStyle>
            <a:lvl1pPr algn="l">
              <a:defRPr sz="1500" b="1">
                <a:solidFill>
                  <a:srgbClr val="00AEEF"/>
                </a:solidFill>
                <a:latin typeface="Arial"/>
              </a:defRPr>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1792288" y="5360546"/>
            <a:ext cx="5486400" cy="804862"/>
          </a:xfrm>
        </p:spPr>
        <p:txBody>
          <a:bodyPr/>
          <a:lstStyle>
            <a:lvl1pPr marL="0" indent="0">
              <a:buNone/>
              <a:defRPr sz="1050">
                <a:solidFill>
                  <a:schemeClr val="tx1">
                    <a:lumMod val="75000"/>
                    <a:lumOff val="25000"/>
                  </a:schemeClr>
                </a:solidFill>
                <a:latin typeface="Aria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edit Master text styles</a:t>
            </a:r>
          </a:p>
        </p:txBody>
      </p:sp>
    </p:spTree>
    <p:extLst>
      <p:ext uri="{BB962C8B-B14F-4D97-AF65-F5344CB8AC3E}">
        <p14:creationId xmlns:p14="http://schemas.microsoft.com/office/powerpoint/2010/main" val="10691010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p:cNvSpPr/>
          <p:nvPr userDrawn="1"/>
        </p:nvSpPr>
        <p:spPr>
          <a:xfrm>
            <a:off x="0" y="-12096"/>
            <a:ext cx="9144000" cy="6870096"/>
          </a:xfrm>
          <a:prstGeom prst="rect">
            <a:avLst/>
          </a:prstGeom>
          <a:solidFill>
            <a:srgbClr val="109A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rgbClr val="3A71B6"/>
              </a:solidFill>
            </a:endParaRPr>
          </a:p>
        </p:txBody>
      </p:sp>
    </p:spTree>
    <p:extLst>
      <p:ext uri="{BB962C8B-B14F-4D97-AF65-F5344CB8AC3E}">
        <p14:creationId xmlns:p14="http://schemas.microsoft.com/office/powerpoint/2010/main" val="17847150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Rectangle 3"/>
          <p:cNvSpPr/>
          <p:nvPr userDrawn="1"/>
        </p:nvSpPr>
        <p:spPr>
          <a:xfrm>
            <a:off x="0" y="-12096"/>
            <a:ext cx="9144000" cy="6870096"/>
          </a:xfrm>
          <a:prstGeom prst="rect">
            <a:avLst/>
          </a:prstGeom>
          <a:solidFill>
            <a:srgbClr val="109A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rgbClr val="3A71B6"/>
              </a:solidFill>
            </a:endParaRPr>
          </a:p>
        </p:txBody>
      </p:sp>
      <p:pic>
        <p:nvPicPr>
          <p:cNvPr id="3" name="Picture 2" descr="ODOC Powerpoint Template-Cyan-03.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42617" y="2900369"/>
            <a:ext cx="5235908" cy="996178"/>
          </a:xfrm>
          <a:prstGeom prst="rect">
            <a:avLst/>
          </a:prstGeom>
        </p:spPr>
      </p:pic>
    </p:spTree>
    <p:extLst>
      <p:ext uri="{BB962C8B-B14F-4D97-AF65-F5344CB8AC3E}">
        <p14:creationId xmlns:p14="http://schemas.microsoft.com/office/powerpoint/2010/main" val="3461689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pic>
        <p:nvPicPr>
          <p:cNvPr id="8" name="Picture 7" descr="ODOC Powerpoint Template-Cyan-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3391" cy="6857543"/>
          </a:xfrm>
          <a:prstGeom prst="rect">
            <a:avLst/>
          </a:prstGeom>
        </p:spPr>
      </p:pic>
      <p:pic>
        <p:nvPicPr>
          <p:cNvPr id="15" name="Picture 14" descr="ODOC Powerpoint Template-Cyan-04.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964749" y="1252112"/>
            <a:ext cx="1938399" cy="4077952"/>
          </a:xfrm>
          <a:prstGeom prst="rect">
            <a:avLst/>
          </a:prstGeom>
        </p:spPr>
      </p:pic>
      <p:sp>
        <p:nvSpPr>
          <p:cNvPr id="7" name="Title 1"/>
          <p:cNvSpPr>
            <a:spLocks noGrp="1"/>
          </p:cNvSpPr>
          <p:nvPr>
            <p:ph type="title"/>
          </p:nvPr>
        </p:nvSpPr>
        <p:spPr>
          <a:xfrm>
            <a:off x="332787" y="910098"/>
            <a:ext cx="6360455" cy="1045935"/>
          </a:xfrm>
        </p:spPr>
        <p:txBody>
          <a:bodyPr>
            <a:normAutofit/>
          </a:bodyPr>
          <a:lstStyle>
            <a:lvl1pPr algn="l">
              <a:defRPr sz="3500" b="1" i="0" baseline="0">
                <a:solidFill>
                  <a:srgbClr val="00AEEF"/>
                </a:solidFill>
                <a:latin typeface="Arial"/>
              </a:defRPr>
            </a:lvl1pPr>
          </a:lstStyle>
          <a:p>
            <a:r>
              <a:rPr lang="en-US" dirty="0" smtClean="0"/>
              <a:t>Click to edit Master title style</a:t>
            </a:r>
            <a:endParaRPr lang="en-US" dirty="0"/>
          </a:p>
        </p:txBody>
      </p:sp>
      <p:sp>
        <p:nvSpPr>
          <p:cNvPr id="13" name="Text Placeholder 3"/>
          <p:cNvSpPr>
            <a:spLocks noGrp="1"/>
          </p:cNvSpPr>
          <p:nvPr>
            <p:ph type="body" sz="half" idx="2" hasCustomPrompt="1"/>
          </p:nvPr>
        </p:nvSpPr>
        <p:spPr>
          <a:xfrm>
            <a:off x="7095525" y="1839784"/>
            <a:ext cx="1670907" cy="3144108"/>
          </a:xfrm>
        </p:spPr>
        <p:txBody>
          <a:bodyPr>
            <a:normAutofit/>
          </a:bodyPr>
          <a:lstStyle>
            <a:lvl1pPr marL="0" indent="0">
              <a:buNone/>
              <a:defRPr sz="1100">
                <a:solidFill>
                  <a:schemeClr val="bg1">
                    <a:lumMod val="95000"/>
                  </a:schemeClr>
                </a:solidFill>
                <a:latin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 </a:t>
            </a:r>
          </a:p>
        </p:txBody>
      </p:sp>
      <p:sp>
        <p:nvSpPr>
          <p:cNvPr id="11" name="Content Placeholder 2"/>
          <p:cNvSpPr>
            <a:spLocks noGrp="1"/>
          </p:cNvSpPr>
          <p:nvPr>
            <p:ph idx="10"/>
          </p:nvPr>
        </p:nvSpPr>
        <p:spPr>
          <a:xfrm>
            <a:off x="332787" y="1956033"/>
            <a:ext cx="6360455" cy="4428226"/>
          </a:xfrm>
        </p:spPr>
        <p:txBody>
          <a:bodyPr/>
          <a:lstStyle>
            <a:lvl1pPr>
              <a:defRPr sz="2800">
                <a:solidFill>
                  <a:schemeClr val="tx1">
                    <a:lumMod val="75000"/>
                    <a:lumOff val="25000"/>
                  </a:schemeClr>
                </a:solidFill>
                <a:latin typeface="Arial"/>
              </a:defRPr>
            </a:lvl1pPr>
            <a:lvl2pPr>
              <a:defRPr sz="2400">
                <a:solidFill>
                  <a:schemeClr val="tx1">
                    <a:lumMod val="75000"/>
                    <a:lumOff val="25000"/>
                  </a:schemeClr>
                </a:solidFill>
                <a:latin typeface="Arial"/>
              </a:defRPr>
            </a:lvl2pPr>
            <a:lvl3pPr>
              <a:defRPr sz="2000">
                <a:solidFill>
                  <a:schemeClr val="tx1">
                    <a:lumMod val="75000"/>
                    <a:lumOff val="25000"/>
                  </a:schemeClr>
                </a:solidFill>
                <a:latin typeface="Arial"/>
              </a:defRPr>
            </a:lvl3pPr>
            <a:lvl4pPr>
              <a:defRPr sz="1600">
                <a:solidFill>
                  <a:schemeClr val="tx1">
                    <a:lumMod val="75000"/>
                    <a:lumOff val="25000"/>
                  </a:schemeClr>
                </a:solidFill>
                <a:latin typeface="Arial"/>
              </a:defRPr>
            </a:lvl4pPr>
            <a:lvl5pPr>
              <a:defRPr sz="1200">
                <a:solidFill>
                  <a:schemeClr val="tx1">
                    <a:lumMod val="75000"/>
                    <a:lumOff val="25000"/>
                  </a:schemeClr>
                </a:solidFill>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3"/>
          <p:cNvSpPr>
            <a:spLocks noGrp="1"/>
          </p:cNvSpPr>
          <p:nvPr>
            <p:ph type="body" sz="half" idx="11" hasCustomPrompt="1"/>
          </p:nvPr>
        </p:nvSpPr>
        <p:spPr>
          <a:xfrm>
            <a:off x="7095525" y="1359243"/>
            <a:ext cx="1670907" cy="480541"/>
          </a:xfrm>
        </p:spPr>
        <p:txBody>
          <a:bodyPr>
            <a:normAutofit/>
          </a:bodyPr>
          <a:lstStyle>
            <a:lvl1pPr marL="0" indent="0">
              <a:buNone/>
              <a:defRPr sz="1200" b="1" i="0">
                <a:solidFill>
                  <a:schemeClr val="bg1">
                    <a:lumMod val="95000"/>
                  </a:schemeClr>
                </a:solidFill>
                <a:latin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 </a:t>
            </a:r>
          </a:p>
        </p:txBody>
      </p:sp>
    </p:spTree>
    <p:extLst>
      <p:ext uri="{BB962C8B-B14F-4D97-AF65-F5344CB8AC3E}">
        <p14:creationId xmlns:p14="http://schemas.microsoft.com/office/powerpoint/2010/main" val="3730067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pic>
        <p:nvPicPr>
          <p:cNvPr id="10" name="Picture 9" descr="ODOC Powerpoint Template-Cyan-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3391" cy="6857543"/>
          </a:xfrm>
          <a:prstGeom prst="rect">
            <a:avLst/>
          </a:prstGeom>
        </p:spPr>
      </p:pic>
      <p:pic>
        <p:nvPicPr>
          <p:cNvPr id="3" name="Picture 2" descr="ODOC Powerpoint Template-Cyan-05.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969450" y="1255928"/>
            <a:ext cx="1938399" cy="2931981"/>
          </a:xfrm>
          <a:prstGeom prst="rect">
            <a:avLst/>
          </a:prstGeom>
        </p:spPr>
      </p:pic>
      <p:sp>
        <p:nvSpPr>
          <p:cNvPr id="7" name="Title 1"/>
          <p:cNvSpPr>
            <a:spLocks noGrp="1"/>
          </p:cNvSpPr>
          <p:nvPr>
            <p:ph type="title"/>
          </p:nvPr>
        </p:nvSpPr>
        <p:spPr>
          <a:xfrm>
            <a:off x="332787" y="910098"/>
            <a:ext cx="6360455" cy="1045935"/>
          </a:xfrm>
        </p:spPr>
        <p:txBody>
          <a:bodyPr>
            <a:normAutofit/>
          </a:bodyPr>
          <a:lstStyle>
            <a:lvl1pPr algn="l">
              <a:defRPr sz="3500" b="1" i="0" baseline="0">
                <a:solidFill>
                  <a:srgbClr val="00AEEF"/>
                </a:solidFill>
                <a:latin typeface="Arial"/>
              </a:defRPr>
            </a:lvl1pPr>
          </a:lstStyle>
          <a:p>
            <a:r>
              <a:rPr lang="en-US" dirty="0" smtClean="0"/>
              <a:t>Click to edit Master title style</a:t>
            </a:r>
            <a:endParaRPr lang="en-US" dirty="0"/>
          </a:p>
        </p:txBody>
      </p:sp>
      <p:sp>
        <p:nvSpPr>
          <p:cNvPr id="9" name="Content Placeholder 2"/>
          <p:cNvSpPr>
            <a:spLocks noGrp="1"/>
          </p:cNvSpPr>
          <p:nvPr>
            <p:ph idx="10"/>
          </p:nvPr>
        </p:nvSpPr>
        <p:spPr>
          <a:xfrm>
            <a:off x="332787" y="1956033"/>
            <a:ext cx="6360455" cy="4428226"/>
          </a:xfrm>
        </p:spPr>
        <p:txBody>
          <a:bodyPr/>
          <a:lstStyle>
            <a:lvl1pPr>
              <a:defRPr sz="2800">
                <a:solidFill>
                  <a:schemeClr val="tx1">
                    <a:lumMod val="75000"/>
                    <a:lumOff val="25000"/>
                  </a:schemeClr>
                </a:solidFill>
                <a:latin typeface="Arial"/>
              </a:defRPr>
            </a:lvl1pPr>
            <a:lvl2pPr>
              <a:defRPr sz="2400">
                <a:solidFill>
                  <a:schemeClr val="tx1">
                    <a:lumMod val="75000"/>
                    <a:lumOff val="25000"/>
                  </a:schemeClr>
                </a:solidFill>
                <a:latin typeface="Arial"/>
              </a:defRPr>
            </a:lvl2pPr>
            <a:lvl3pPr>
              <a:defRPr sz="2000">
                <a:solidFill>
                  <a:schemeClr val="tx1">
                    <a:lumMod val="75000"/>
                    <a:lumOff val="25000"/>
                  </a:schemeClr>
                </a:solidFill>
                <a:latin typeface="Arial"/>
              </a:defRPr>
            </a:lvl3pPr>
            <a:lvl4pPr>
              <a:defRPr sz="1600">
                <a:solidFill>
                  <a:schemeClr val="tx1">
                    <a:lumMod val="75000"/>
                    <a:lumOff val="25000"/>
                  </a:schemeClr>
                </a:solidFill>
                <a:latin typeface="Arial"/>
              </a:defRPr>
            </a:lvl4pPr>
            <a:lvl5pPr>
              <a:defRPr sz="1200">
                <a:solidFill>
                  <a:schemeClr val="tx1">
                    <a:lumMod val="75000"/>
                    <a:lumOff val="25000"/>
                  </a:schemeClr>
                </a:solidFill>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3"/>
          <p:cNvSpPr>
            <a:spLocks noGrp="1"/>
          </p:cNvSpPr>
          <p:nvPr>
            <p:ph type="body" sz="half" idx="2" hasCustomPrompt="1"/>
          </p:nvPr>
        </p:nvSpPr>
        <p:spPr>
          <a:xfrm>
            <a:off x="7095525" y="1839784"/>
            <a:ext cx="1670907" cy="2038865"/>
          </a:xfrm>
        </p:spPr>
        <p:txBody>
          <a:bodyPr>
            <a:normAutofit/>
          </a:bodyPr>
          <a:lstStyle>
            <a:lvl1pPr marL="0" indent="0">
              <a:buNone/>
              <a:defRPr sz="1100">
                <a:solidFill>
                  <a:schemeClr val="bg1">
                    <a:lumMod val="95000"/>
                  </a:schemeClr>
                </a:solidFill>
                <a:latin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 </a:t>
            </a:r>
          </a:p>
        </p:txBody>
      </p:sp>
      <p:sp>
        <p:nvSpPr>
          <p:cNvPr id="14" name="Text Placeholder 3"/>
          <p:cNvSpPr>
            <a:spLocks noGrp="1"/>
          </p:cNvSpPr>
          <p:nvPr>
            <p:ph type="body" sz="half" idx="11" hasCustomPrompt="1"/>
          </p:nvPr>
        </p:nvSpPr>
        <p:spPr>
          <a:xfrm>
            <a:off x="7095525" y="1359243"/>
            <a:ext cx="1670907" cy="480541"/>
          </a:xfrm>
        </p:spPr>
        <p:txBody>
          <a:bodyPr>
            <a:normAutofit/>
          </a:bodyPr>
          <a:lstStyle>
            <a:lvl1pPr marL="0" indent="0">
              <a:buNone/>
              <a:defRPr sz="1200" b="1" i="0">
                <a:solidFill>
                  <a:schemeClr val="bg1">
                    <a:lumMod val="95000"/>
                  </a:schemeClr>
                </a:solidFill>
                <a:latin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 </a:t>
            </a:r>
          </a:p>
        </p:txBody>
      </p:sp>
    </p:spTree>
    <p:extLst>
      <p:ext uri="{BB962C8B-B14F-4D97-AF65-F5344CB8AC3E}">
        <p14:creationId xmlns:p14="http://schemas.microsoft.com/office/powerpoint/2010/main" val="2404643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pic>
        <p:nvPicPr>
          <p:cNvPr id="8" name="Picture 7" descr="ODOC Powerpoint Template-Cyan-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3391" cy="6857543"/>
          </a:xfrm>
          <a:prstGeom prst="rect">
            <a:avLst/>
          </a:prstGeom>
        </p:spPr>
      </p:pic>
      <p:pic>
        <p:nvPicPr>
          <p:cNvPr id="2" name="Picture 1" descr="ODOC Powerpoint Template-Cyan-06.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969450" y="1254738"/>
            <a:ext cx="1938399" cy="1792105"/>
          </a:xfrm>
          <a:prstGeom prst="rect">
            <a:avLst/>
          </a:prstGeom>
        </p:spPr>
      </p:pic>
      <p:sp>
        <p:nvSpPr>
          <p:cNvPr id="7" name="Title 1"/>
          <p:cNvSpPr>
            <a:spLocks noGrp="1"/>
          </p:cNvSpPr>
          <p:nvPr>
            <p:ph type="title"/>
          </p:nvPr>
        </p:nvSpPr>
        <p:spPr>
          <a:xfrm>
            <a:off x="332787" y="910098"/>
            <a:ext cx="6360455" cy="1045935"/>
          </a:xfrm>
        </p:spPr>
        <p:txBody>
          <a:bodyPr>
            <a:normAutofit/>
          </a:bodyPr>
          <a:lstStyle>
            <a:lvl1pPr algn="l">
              <a:defRPr sz="3500" b="1" i="0" baseline="0">
                <a:solidFill>
                  <a:srgbClr val="00AEEF"/>
                </a:solidFill>
                <a:latin typeface="Arial"/>
              </a:defRPr>
            </a:lvl1pPr>
          </a:lstStyle>
          <a:p>
            <a:r>
              <a:rPr lang="en-US" dirty="0" smtClean="0"/>
              <a:t>Click to edit Master title style</a:t>
            </a:r>
            <a:endParaRPr lang="en-US" dirty="0"/>
          </a:p>
        </p:txBody>
      </p:sp>
      <p:sp>
        <p:nvSpPr>
          <p:cNvPr id="9" name="Content Placeholder 2"/>
          <p:cNvSpPr>
            <a:spLocks noGrp="1"/>
          </p:cNvSpPr>
          <p:nvPr>
            <p:ph idx="10"/>
          </p:nvPr>
        </p:nvSpPr>
        <p:spPr>
          <a:xfrm>
            <a:off x="332787" y="1956033"/>
            <a:ext cx="6360455" cy="4428226"/>
          </a:xfrm>
        </p:spPr>
        <p:txBody>
          <a:bodyPr/>
          <a:lstStyle>
            <a:lvl1pPr>
              <a:defRPr sz="2800">
                <a:solidFill>
                  <a:schemeClr val="tx1">
                    <a:lumMod val="75000"/>
                    <a:lumOff val="25000"/>
                  </a:schemeClr>
                </a:solidFill>
                <a:latin typeface="Arial"/>
              </a:defRPr>
            </a:lvl1pPr>
            <a:lvl2pPr>
              <a:defRPr sz="2400">
                <a:solidFill>
                  <a:schemeClr val="tx1">
                    <a:lumMod val="75000"/>
                    <a:lumOff val="25000"/>
                  </a:schemeClr>
                </a:solidFill>
                <a:latin typeface="Arial"/>
              </a:defRPr>
            </a:lvl2pPr>
            <a:lvl3pPr>
              <a:defRPr sz="2000">
                <a:solidFill>
                  <a:schemeClr val="tx1">
                    <a:lumMod val="75000"/>
                    <a:lumOff val="25000"/>
                  </a:schemeClr>
                </a:solidFill>
                <a:latin typeface="Arial"/>
              </a:defRPr>
            </a:lvl3pPr>
            <a:lvl4pPr>
              <a:defRPr sz="1600">
                <a:solidFill>
                  <a:schemeClr val="tx1">
                    <a:lumMod val="75000"/>
                    <a:lumOff val="25000"/>
                  </a:schemeClr>
                </a:solidFill>
                <a:latin typeface="Arial"/>
              </a:defRPr>
            </a:lvl4pPr>
            <a:lvl5pPr>
              <a:defRPr sz="1200">
                <a:solidFill>
                  <a:schemeClr val="tx1">
                    <a:lumMod val="75000"/>
                    <a:lumOff val="25000"/>
                  </a:schemeClr>
                </a:solidFill>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3"/>
          <p:cNvSpPr>
            <a:spLocks noGrp="1"/>
          </p:cNvSpPr>
          <p:nvPr>
            <p:ph type="body" sz="half" idx="2" hasCustomPrompt="1"/>
          </p:nvPr>
        </p:nvSpPr>
        <p:spPr>
          <a:xfrm>
            <a:off x="7095525" y="1839784"/>
            <a:ext cx="1670907" cy="899297"/>
          </a:xfrm>
        </p:spPr>
        <p:txBody>
          <a:bodyPr>
            <a:normAutofit/>
          </a:bodyPr>
          <a:lstStyle>
            <a:lvl1pPr marL="0" indent="0">
              <a:buNone/>
              <a:defRPr sz="1100">
                <a:solidFill>
                  <a:schemeClr val="bg1">
                    <a:lumMod val="95000"/>
                  </a:schemeClr>
                </a:solidFill>
                <a:latin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 </a:t>
            </a:r>
          </a:p>
        </p:txBody>
      </p:sp>
      <p:sp>
        <p:nvSpPr>
          <p:cNvPr id="12" name="Text Placeholder 3"/>
          <p:cNvSpPr>
            <a:spLocks noGrp="1"/>
          </p:cNvSpPr>
          <p:nvPr>
            <p:ph type="body" sz="half" idx="11" hasCustomPrompt="1"/>
          </p:nvPr>
        </p:nvSpPr>
        <p:spPr>
          <a:xfrm>
            <a:off x="7095525" y="1359243"/>
            <a:ext cx="1670907" cy="480541"/>
          </a:xfrm>
        </p:spPr>
        <p:txBody>
          <a:bodyPr>
            <a:normAutofit/>
          </a:bodyPr>
          <a:lstStyle>
            <a:lvl1pPr marL="0" indent="0">
              <a:buNone/>
              <a:defRPr sz="1200" b="1" i="0">
                <a:solidFill>
                  <a:schemeClr val="bg1">
                    <a:lumMod val="95000"/>
                  </a:schemeClr>
                </a:solidFill>
                <a:latin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 </a:t>
            </a:r>
          </a:p>
        </p:txBody>
      </p:sp>
    </p:spTree>
    <p:extLst>
      <p:ext uri="{BB962C8B-B14F-4D97-AF65-F5344CB8AC3E}">
        <p14:creationId xmlns:p14="http://schemas.microsoft.com/office/powerpoint/2010/main" val="2974628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8" name="Picture 7" descr="ODOC Powerpoint Template-Cyan-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3391" cy="6857543"/>
          </a:xfrm>
          <a:prstGeom prst="rect">
            <a:avLst/>
          </a:prstGeom>
        </p:spPr>
      </p:pic>
      <p:sp>
        <p:nvSpPr>
          <p:cNvPr id="7" name="Title 1"/>
          <p:cNvSpPr>
            <a:spLocks noGrp="1"/>
          </p:cNvSpPr>
          <p:nvPr>
            <p:ph type="title"/>
          </p:nvPr>
        </p:nvSpPr>
        <p:spPr>
          <a:xfrm>
            <a:off x="332787" y="910098"/>
            <a:ext cx="8354013" cy="1045935"/>
          </a:xfrm>
        </p:spPr>
        <p:txBody>
          <a:bodyPr>
            <a:normAutofit/>
          </a:bodyPr>
          <a:lstStyle>
            <a:lvl1pPr algn="l">
              <a:defRPr sz="3500" b="1" i="0" baseline="0">
                <a:solidFill>
                  <a:srgbClr val="00AEEF"/>
                </a:solidFill>
                <a:latin typeface="Arial"/>
              </a:defRPr>
            </a:lvl1pPr>
          </a:lstStyle>
          <a:p>
            <a:r>
              <a:rPr lang="en-US" dirty="0" smtClean="0"/>
              <a:t>Click to edit Master title style</a:t>
            </a:r>
            <a:endParaRPr lang="en-US" dirty="0"/>
          </a:p>
        </p:txBody>
      </p:sp>
      <p:sp>
        <p:nvSpPr>
          <p:cNvPr id="13" name="Text Placeholder 2"/>
          <p:cNvSpPr>
            <a:spLocks noGrp="1"/>
          </p:cNvSpPr>
          <p:nvPr>
            <p:ph type="body" idx="1"/>
          </p:nvPr>
        </p:nvSpPr>
        <p:spPr>
          <a:xfrm>
            <a:off x="332788" y="1967608"/>
            <a:ext cx="4085381" cy="639762"/>
          </a:xfrm>
        </p:spPr>
        <p:txBody>
          <a:bodyPr anchor="b">
            <a:normAutofit/>
          </a:bodyPr>
          <a:lstStyle>
            <a:lvl1pPr marL="0" indent="0">
              <a:buNone/>
              <a:defRPr sz="2000" b="1">
                <a:solidFill>
                  <a:srgbClr val="00AEEF"/>
                </a:solidFill>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 name="Text Placeholder 4"/>
          <p:cNvSpPr>
            <a:spLocks noGrp="1"/>
          </p:cNvSpPr>
          <p:nvPr>
            <p:ph type="body" sz="quarter" idx="3"/>
          </p:nvPr>
        </p:nvSpPr>
        <p:spPr>
          <a:xfrm>
            <a:off x="4615132" y="1967608"/>
            <a:ext cx="4071668" cy="639762"/>
          </a:xfrm>
        </p:spPr>
        <p:txBody>
          <a:bodyPr anchor="b">
            <a:normAutofit/>
          </a:bodyPr>
          <a:lstStyle>
            <a:lvl1pPr marL="0" indent="0">
              <a:buNone/>
              <a:defRPr sz="2000" b="1">
                <a:solidFill>
                  <a:srgbClr val="00AEEF"/>
                </a:solidFill>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9" name="Content Placeholder 2"/>
          <p:cNvSpPr>
            <a:spLocks noGrp="1"/>
          </p:cNvSpPr>
          <p:nvPr>
            <p:ph idx="11"/>
          </p:nvPr>
        </p:nvSpPr>
        <p:spPr>
          <a:xfrm>
            <a:off x="332787" y="2607369"/>
            <a:ext cx="4095317" cy="3776889"/>
          </a:xfrm>
        </p:spPr>
        <p:txBody>
          <a:bodyPr/>
          <a:lstStyle>
            <a:lvl1pPr>
              <a:defRPr sz="2400">
                <a:solidFill>
                  <a:schemeClr val="tx1">
                    <a:lumMod val="75000"/>
                    <a:lumOff val="25000"/>
                  </a:schemeClr>
                </a:solidFill>
                <a:latin typeface="Arial"/>
              </a:defRPr>
            </a:lvl1pPr>
            <a:lvl2pPr>
              <a:defRPr sz="2000">
                <a:solidFill>
                  <a:schemeClr val="tx1">
                    <a:lumMod val="75000"/>
                    <a:lumOff val="25000"/>
                  </a:schemeClr>
                </a:solidFill>
                <a:latin typeface="Arial"/>
              </a:defRPr>
            </a:lvl2pPr>
            <a:lvl3pPr>
              <a:defRPr sz="1600">
                <a:solidFill>
                  <a:schemeClr val="tx1">
                    <a:lumMod val="75000"/>
                    <a:lumOff val="25000"/>
                  </a:schemeClr>
                </a:solidFill>
                <a:latin typeface="Arial"/>
              </a:defRPr>
            </a:lvl3pPr>
            <a:lvl4pPr>
              <a:defRPr sz="1200">
                <a:solidFill>
                  <a:schemeClr val="tx1">
                    <a:lumMod val="75000"/>
                    <a:lumOff val="25000"/>
                  </a:schemeClr>
                </a:solidFill>
                <a:latin typeface="Arial"/>
              </a:defRPr>
            </a:lvl4pPr>
            <a:lvl5pPr>
              <a:defRPr sz="1200">
                <a:solidFill>
                  <a:schemeClr val="tx1">
                    <a:lumMod val="75000"/>
                    <a:lumOff val="25000"/>
                  </a:schemeClr>
                </a:solidFill>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1" name="Content Placeholder 2"/>
          <p:cNvSpPr>
            <a:spLocks noGrp="1"/>
          </p:cNvSpPr>
          <p:nvPr>
            <p:ph idx="12"/>
          </p:nvPr>
        </p:nvSpPr>
        <p:spPr>
          <a:xfrm>
            <a:off x="4615133" y="2607369"/>
            <a:ext cx="4071668" cy="3776889"/>
          </a:xfrm>
        </p:spPr>
        <p:txBody>
          <a:bodyPr/>
          <a:lstStyle>
            <a:lvl1pPr>
              <a:defRPr sz="2400">
                <a:solidFill>
                  <a:schemeClr val="tx1">
                    <a:lumMod val="75000"/>
                    <a:lumOff val="25000"/>
                  </a:schemeClr>
                </a:solidFill>
                <a:latin typeface="Arial"/>
              </a:defRPr>
            </a:lvl1pPr>
            <a:lvl2pPr>
              <a:defRPr sz="2000">
                <a:solidFill>
                  <a:schemeClr val="tx1">
                    <a:lumMod val="75000"/>
                    <a:lumOff val="25000"/>
                  </a:schemeClr>
                </a:solidFill>
                <a:latin typeface="Arial"/>
              </a:defRPr>
            </a:lvl2pPr>
            <a:lvl3pPr>
              <a:defRPr sz="1600">
                <a:solidFill>
                  <a:schemeClr val="tx1">
                    <a:lumMod val="75000"/>
                    <a:lumOff val="25000"/>
                  </a:schemeClr>
                </a:solidFill>
                <a:latin typeface="Arial"/>
              </a:defRPr>
            </a:lvl3pPr>
            <a:lvl4pPr>
              <a:defRPr sz="1200">
                <a:solidFill>
                  <a:schemeClr val="tx1">
                    <a:lumMod val="75000"/>
                    <a:lumOff val="25000"/>
                  </a:schemeClr>
                </a:solidFill>
                <a:latin typeface="Arial"/>
              </a:defRPr>
            </a:lvl4pPr>
            <a:lvl5pPr>
              <a:defRPr sz="1200">
                <a:solidFill>
                  <a:schemeClr val="tx1">
                    <a:lumMod val="75000"/>
                    <a:lumOff val="25000"/>
                  </a:schemeClr>
                </a:solidFill>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817547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6" name="Picture 5" descr="ODOC Powerpoint Template-Cyan-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3391" cy="6857543"/>
          </a:xfrm>
          <a:prstGeom prst="rect">
            <a:avLst/>
          </a:prstGeom>
        </p:spPr>
      </p:pic>
      <p:sp>
        <p:nvSpPr>
          <p:cNvPr id="2" name="Title 1"/>
          <p:cNvSpPr>
            <a:spLocks noGrp="1"/>
          </p:cNvSpPr>
          <p:nvPr>
            <p:ph type="title"/>
          </p:nvPr>
        </p:nvSpPr>
        <p:spPr>
          <a:xfrm>
            <a:off x="1792288" y="4793808"/>
            <a:ext cx="5486400" cy="566738"/>
          </a:xfrm>
        </p:spPr>
        <p:txBody>
          <a:bodyPr anchor="b"/>
          <a:lstStyle>
            <a:lvl1pPr algn="l">
              <a:defRPr sz="2000" b="1">
                <a:solidFill>
                  <a:srgbClr val="00AEEF"/>
                </a:solidFill>
                <a:latin typeface="Aria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528181"/>
            <a:ext cx="5486400" cy="326050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0546"/>
            <a:ext cx="5486400" cy="804862"/>
          </a:xfrm>
        </p:spPr>
        <p:txBody>
          <a:bodyPr/>
          <a:lstStyle>
            <a:lvl1pPr marL="0" indent="0">
              <a:buNone/>
              <a:defRPr sz="1400">
                <a:solidFill>
                  <a:schemeClr val="tx1">
                    <a:lumMod val="75000"/>
                    <a:lumOff val="25000"/>
                  </a:schemeClr>
                </a:solidFill>
                <a:latin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497572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pic>
        <p:nvPicPr>
          <p:cNvPr id="5" name="Picture 4" descr="ODOC Powerpoint Template-Cyan-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3391" cy="6857543"/>
          </a:xfrm>
          <a:prstGeom prst="rect">
            <a:avLst/>
          </a:prstGeom>
        </p:spPr>
      </p:pic>
      <p:sp>
        <p:nvSpPr>
          <p:cNvPr id="2" name="Title 1"/>
          <p:cNvSpPr>
            <a:spLocks noGrp="1"/>
          </p:cNvSpPr>
          <p:nvPr>
            <p:ph type="title"/>
          </p:nvPr>
        </p:nvSpPr>
        <p:spPr>
          <a:xfrm>
            <a:off x="1792288" y="4793808"/>
            <a:ext cx="5486400" cy="566738"/>
          </a:xfrm>
        </p:spPr>
        <p:txBody>
          <a:bodyPr anchor="b"/>
          <a:lstStyle>
            <a:lvl1pPr algn="l">
              <a:defRPr sz="2000" b="1">
                <a:solidFill>
                  <a:srgbClr val="00AEEF"/>
                </a:solidFill>
                <a:latin typeface="Arial"/>
              </a:defRPr>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1792288" y="5360546"/>
            <a:ext cx="5486400" cy="804862"/>
          </a:xfrm>
        </p:spPr>
        <p:txBody>
          <a:bodyPr/>
          <a:lstStyle>
            <a:lvl1pPr marL="0" indent="0">
              <a:buNone/>
              <a:defRPr sz="1400">
                <a:solidFill>
                  <a:schemeClr val="tx1">
                    <a:lumMod val="75000"/>
                    <a:lumOff val="25000"/>
                  </a:schemeClr>
                </a:solidFill>
                <a:latin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4258943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E98A97-CB15-8C43-BD1A-B39CED910389}" type="slidenum">
              <a:rPr lang="en-US" smtClean="0"/>
              <a:t>‹#›</a:t>
            </a:fld>
            <a:endParaRPr lang="en-US" dirty="0"/>
          </a:p>
        </p:txBody>
      </p:sp>
    </p:spTree>
    <p:extLst>
      <p:ext uri="{BB962C8B-B14F-4D97-AF65-F5344CB8AC3E}">
        <p14:creationId xmlns:p14="http://schemas.microsoft.com/office/powerpoint/2010/main" val="5127983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55" r:id="rId3"/>
    <p:sldLayoutId id="2147483675" r:id="rId4"/>
    <p:sldLayoutId id="2147483676" r:id="rId5"/>
    <p:sldLayoutId id="2147483677" r:id="rId6"/>
    <p:sldLayoutId id="2147483664" r:id="rId7"/>
    <p:sldLayoutId id="2147483657" r:id="rId8"/>
    <p:sldLayoutId id="2147483668" r:id="rId9"/>
    <p:sldLayoutId id="2147483669" r:id="rId10"/>
    <p:sldLayoutId id="2147483670" r:id="rId11"/>
    <p:sldLayoutId id="2147483671" r:id="rId12"/>
    <p:sldLayoutId id="2147483672" r:id="rId13"/>
    <p:sldLayoutId id="2147483673" r:id="rId14"/>
    <p:sldLayoutId id="2147483680" r:id="rId15"/>
    <p:sldLayoutId id="2147483679" r:id="rId16"/>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4E98A97-CB15-8C43-BD1A-B39CED91038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46724572"/>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Lst>
  <p:hf hdr="0" ftr="0" dt="0"/>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gif"/></Relationships>
</file>

<file path=ppt/slides/_rels/slide14.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g"/><Relationship Id="rId7"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33.jpg"/><Relationship Id="rId5" Type="http://schemas.openxmlformats.org/officeDocument/2006/relationships/image" Target="../media/image32.jpg"/><Relationship Id="rId10" Type="http://schemas.openxmlformats.org/officeDocument/2006/relationships/image" Target="../media/image37.jpg"/><Relationship Id="rId4" Type="http://schemas.openxmlformats.org/officeDocument/2006/relationships/image" Target="../media/image31.jpg"/><Relationship Id="rId9" Type="http://schemas.openxmlformats.org/officeDocument/2006/relationships/image" Target="../media/image36.jpeg"/></Relationships>
</file>

<file path=ppt/slides/_rels/slide15.xml.rels><?xml version="1.0" encoding="UTF-8" standalone="yes"?>
<Relationships xmlns="http://schemas.openxmlformats.org/package/2006/relationships"><Relationship Id="rId8" Type="http://schemas.openxmlformats.org/officeDocument/2006/relationships/image" Target="../media/image43.jpeg"/><Relationship Id="rId13" Type="http://schemas.openxmlformats.org/officeDocument/2006/relationships/image" Target="../media/image48.jpeg"/><Relationship Id="rId3" Type="http://schemas.openxmlformats.org/officeDocument/2006/relationships/image" Target="../media/image38.jpeg"/><Relationship Id="rId7" Type="http://schemas.openxmlformats.org/officeDocument/2006/relationships/image" Target="../media/image42.png"/><Relationship Id="rId12" Type="http://schemas.openxmlformats.org/officeDocument/2006/relationships/image" Target="../media/image47.jpe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41.gif"/><Relationship Id="rId11" Type="http://schemas.openxmlformats.org/officeDocument/2006/relationships/image" Target="../media/image46.jpeg"/><Relationship Id="rId5" Type="http://schemas.openxmlformats.org/officeDocument/2006/relationships/image" Target="../media/image40.gif"/><Relationship Id="rId10" Type="http://schemas.openxmlformats.org/officeDocument/2006/relationships/image" Target="../media/image45.jpeg"/><Relationship Id="rId4" Type="http://schemas.openxmlformats.org/officeDocument/2006/relationships/image" Target="../media/image39.gif"/><Relationship Id="rId9" Type="http://schemas.openxmlformats.org/officeDocument/2006/relationships/image" Target="../media/image44.jpeg"/><Relationship Id="rId14" Type="http://schemas.openxmlformats.org/officeDocument/2006/relationships/image" Target="../media/image49.pn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image" Target="../media/image57.gif"/><Relationship Id="rId3" Type="http://schemas.openxmlformats.org/officeDocument/2006/relationships/image" Target="../media/image52.jpeg"/><Relationship Id="rId7" Type="http://schemas.openxmlformats.org/officeDocument/2006/relationships/image" Target="../media/image56.jpeg"/><Relationship Id="rId12" Type="http://schemas.openxmlformats.org/officeDocument/2006/relationships/image" Target="../media/image61.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55.png"/><Relationship Id="rId11" Type="http://schemas.openxmlformats.org/officeDocument/2006/relationships/image" Target="../media/image60.jpeg"/><Relationship Id="rId5" Type="http://schemas.openxmlformats.org/officeDocument/2006/relationships/image" Target="../media/image54.png"/><Relationship Id="rId10" Type="http://schemas.openxmlformats.org/officeDocument/2006/relationships/image" Target="../media/image59.gif"/><Relationship Id="rId4" Type="http://schemas.openxmlformats.org/officeDocument/2006/relationships/image" Target="../media/image53.gif"/><Relationship Id="rId9" Type="http://schemas.openxmlformats.org/officeDocument/2006/relationships/image" Target="../media/image58.gi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https://encrypted-tbn3.gstatic.com/images?q=tbn:ANd9GcRNi7W1R8hCnthB9Rfgx6GIMhAQUhiOcu7YDjtbIumhmatL_pYS"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63.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0.jpeg"/><Relationship Id="rId5" Type="http://schemas.openxmlformats.org/officeDocument/2006/relationships/image" Target="../media/image9.jp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US" sz="3600" dirty="0" smtClean="0"/>
              <a:t>Oklahoma Department of Commerce Overview</a:t>
            </a:r>
            <a:endParaRPr lang="en-US" sz="3600" dirty="0"/>
          </a:p>
        </p:txBody>
      </p:sp>
    </p:spTree>
    <p:extLst>
      <p:ext uri="{BB962C8B-B14F-4D97-AF65-F5344CB8AC3E}">
        <p14:creationId xmlns:p14="http://schemas.microsoft.com/office/powerpoint/2010/main" val="11728050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323" y="1188764"/>
            <a:ext cx="8440510" cy="760896"/>
          </a:xfrm>
        </p:spPr>
        <p:txBody>
          <a:bodyPr>
            <a:normAutofit fontScale="90000"/>
          </a:bodyPr>
          <a:lstStyle/>
          <a:p>
            <a:pPr algn="ctr"/>
            <a:r>
              <a:rPr lang="en-US" dirty="0" smtClean="0"/>
              <a:t>MRO Activity </a:t>
            </a:r>
            <a:br>
              <a:rPr lang="en-US" dirty="0" smtClean="0"/>
            </a:br>
            <a:r>
              <a:rPr lang="en-US" dirty="0" smtClean="0">
                <a:solidFill>
                  <a:schemeClr val="tx1"/>
                </a:solidFill>
              </a:rPr>
              <a:t>Military                          Commercial</a:t>
            </a:r>
            <a:endParaRPr lang="en-US" dirty="0">
              <a:solidFill>
                <a:schemeClr val="tx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2220380"/>
              </p:ext>
            </p:extLst>
          </p:nvPr>
        </p:nvGraphicFramePr>
        <p:xfrm>
          <a:off x="404976" y="2229296"/>
          <a:ext cx="4298285" cy="3851207"/>
        </p:xfrm>
        <a:graphic>
          <a:graphicData uri="http://schemas.openxmlformats.org/drawingml/2006/table">
            <a:tbl>
              <a:tblPr firstRow="1" firstCol="1" bandRow="1">
                <a:tableStyleId>{BC89EF96-8CEA-46FF-86C4-4CE0E7609802}</a:tableStyleId>
              </a:tblPr>
              <a:tblGrid>
                <a:gridCol w="2947824"/>
                <a:gridCol w="1350461"/>
              </a:tblGrid>
              <a:tr h="376897">
                <a:tc>
                  <a:txBody>
                    <a:bodyPr/>
                    <a:lstStyle/>
                    <a:p>
                      <a:pPr marL="0" marR="0">
                        <a:lnSpc>
                          <a:spcPct val="115000"/>
                        </a:lnSpc>
                        <a:spcBef>
                          <a:spcPts val="0"/>
                        </a:spcBef>
                        <a:spcAft>
                          <a:spcPts val="0"/>
                        </a:spcAft>
                      </a:pPr>
                      <a:r>
                        <a:rPr lang="en-US" sz="1400" dirty="0" smtClean="0">
                          <a:effectLst/>
                        </a:rPr>
                        <a:t>Oklahoma </a:t>
                      </a:r>
                      <a:r>
                        <a:rPr lang="en-US" sz="1400" dirty="0">
                          <a:effectLst/>
                        </a:rPr>
                        <a:t>City Air Logistics Complex </a:t>
                      </a:r>
                      <a:endParaRPr lang="en-US" sz="14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marL="0" marR="0">
                        <a:lnSpc>
                          <a:spcPct val="115000"/>
                        </a:lnSpc>
                        <a:spcBef>
                          <a:spcPts val="0"/>
                        </a:spcBef>
                        <a:spcAft>
                          <a:spcPts val="1000"/>
                        </a:spcAft>
                      </a:pPr>
                      <a:r>
                        <a:rPr lang="en-US" sz="1400" dirty="0">
                          <a:effectLst/>
                        </a:rPr>
                        <a:t> $ </a:t>
                      </a:r>
                      <a:r>
                        <a:rPr lang="en-US" sz="1400" dirty="0" smtClean="0">
                          <a:effectLst/>
                        </a:rPr>
                        <a:t>3.3 </a:t>
                      </a:r>
                      <a:r>
                        <a:rPr lang="en-US" sz="1400" dirty="0">
                          <a:effectLst/>
                        </a:rPr>
                        <a:t>billion </a:t>
                      </a:r>
                      <a:endParaRPr lang="en-US" sz="14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r>
              <a:tr h="495846">
                <a:tc>
                  <a:txBody>
                    <a:bodyPr/>
                    <a:lstStyle/>
                    <a:p>
                      <a:pPr marL="0" marR="0">
                        <a:lnSpc>
                          <a:spcPct val="115000"/>
                        </a:lnSpc>
                        <a:spcBef>
                          <a:spcPts val="0"/>
                        </a:spcBef>
                        <a:spcAft>
                          <a:spcPts val="0"/>
                        </a:spcAft>
                      </a:pPr>
                      <a:r>
                        <a:rPr lang="en-US" sz="1400" dirty="0">
                          <a:effectLst/>
                        </a:rPr>
                        <a:t>US Navy Fleet Readiness Center </a:t>
                      </a:r>
                      <a:endParaRPr lang="en-US" sz="14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400" dirty="0">
                          <a:effectLst/>
                        </a:rPr>
                        <a:t> $ 1.9 billion 	</a:t>
                      </a:r>
                      <a:endParaRPr lang="en-US" sz="14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2308">
                <a:tc>
                  <a:txBody>
                    <a:bodyPr/>
                    <a:lstStyle/>
                    <a:p>
                      <a:pPr marL="0" marR="0">
                        <a:lnSpc>
                          <a:spcPct val="115000"/>
                        </a:lnSpc>
                        <a:spcBef>
                          <a:spcPts val="0"/>
                        </a:spcBef>
                        <a:spcAft>
                          <a:spcPts val="0"/>
                        </a:spcAft>
                      </a:pPr>
                      <a:r>
                        <a:rPr lang="en-US" sz="1400">
                          <a:effectLst/>
                        </a:rPr>
                        <a:t>Corpus Christi Army Depot  </a:t>
                      </a:r>
                      <a:endParaRPr lang="en-US" sz="14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400" dirty="0">
                          <a:effectLst/>
                        </a:rPr>
                        <a:t> $ 1.9 </a:t>
                      </a:r>
                      <a:r>
                        <a:rPr lang="en-US" sz="1400" dirty="0" smtClean="0">
                          <a:effectLst/>
                        </a:rPr>
                        <a:t>billion</a:t>
                      </a:r>
                      <a:endParaRPr lang="en-US" sz="14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2308">
                <a:tc>
                  <a:txBody>
                    <a:bodyPr/>
                    <a:lstStyle/>
                    <a:p>
                      <a:pPr marL="0" marR="0">
                        <a:lnSpc>
                          <a:spcPct val="115000"/>
                        </a:lnSpc>
                        <a:spcBef>
                          <a:spcPts val="0"/>
                        </a:spcBef>
                        <a:spcAft>
                          <a:spcPts val="0"/>
                        </a:spcAft>
                      </a:pPr>
                      <a:r>
                        <a:rPr lang="en-US" sz="1400" dirty="0">
                          <a:effectLst/>
                        </a:rPr>
                        <a:t>General Electric </a:t>
                      </a:r>
                      <a:endParaRPr lang="en-US" sz="14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400" dirty="0">
                          <a:effectLst/>
                        </a:rPr>
                        <a:t> $ 1.2 </a:t>
                      </a:r>
                      <a:r>
                        <a:rPr lang="en-US" sz="1400" dirty="0" smtClean="0">
                          <a:effectLst/>
                        </a:rPr>
                        <a:t>billion</a:t>
                      </a:r>
                      <a:endParaRPr lang="en-US" sz="14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2308">
                <a:tc>
                  <a:txBody>
                    <a:bodyPr/>
                    <a:lstStyle/>
                    <a:p>
                      <a:pPr marL="0" marR="0">
                        <a:lnSpc>
                          <a:spcPct val="115000"/>
                        </a:lnSpc>
                        <a:spcBef>
                          <a:spcPts val="0"/>
                        </a:spcBef>
                        <a:spcAft>
                          <a:spcPts val="0"/>
                        </a:spcAft>
                      </a:pPr>
                      <a:r>
                        <a:rPr lang="en-US" sz="1400" dirty="0">
                          <a:effectLst/>
                        </a:rPr>
                        <a:t>Warner Robins Air Logistics </a:t>
                      </a:r>
                      <a:endParaRPr lang="en-US" sz="14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400" dirty="0">
                          <a:effectLst/>
                        </a:rPr>
                        <a:t> $ 1.1 </a:t>
                      </a:r>
                      <a:r>
                        <a:rPr lang="en-US" sz="1400" dirty="0" smtClean="0">
                          <a:effectLst/>
                        </a:rPr>
                        <a:t>billion</a:t>
                      </a:r>
                      <a:endParaRPr lang="en-US" sz="14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2308">
                <a:tc>
                  <a:txBody>
                    <a:bodyPr/>
                    <a:lstStyle/>
                    <a:p>
                      <a:pPr marL="0" marR="0">
                        <a:lnSpc>
                          <a:spcPct val="115000"/>
                        </a:lnSpc>
                        <a:spcBef>
                          <a:spcPts val="0"/>
                        </a:spcBef>
                        <a:spcAft>
                          <a:spcPts val="0"/>
                        </a:spcAft>
                      </a:pPr>
                      <a:r>
                        <a:rPr lang="en-US" sz="1400">
                          <a:effectLst/>
                        </a:rPr>
                        <a:t>Lockheed Martin </a:t>
                      </a:r>
                      <a:endParaRPr lang="en-US" sz="14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400" dirty="0">
                          <a:effectLst/>
                        </a:rPr>
                        <a:t> $ 955.5 </a:t>
                      </a:r>
                      <a:r>
                        <a:rPr lang="en-US" sz="1400" dirty="0" smtClean="0">
                          <a:effectLst/>
                        </a:rPr>
                        <a:t>million</a:t>
                      </a:r>
                      <a:endParaRPr lang="en-US" sz="14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2308">
                <a:tc>
                  <a:txBody>
                    <a:bodyPr/>
                    <a:lstStyle/>
                    <a:p>
                      <a:pPr marL="0" marR="0">
                        <a:lnSpc>
                          <a:spcPct val="115000"/>
                        </a:lnSpc>
                        <a:spcBef>
                          <a:spcPts val="0"/>
                        </a:spcBef>
                        <a:spcAft>
                          <a:spcPts val="0"/>
                        </a:spcAft>
                      </a:pPr>
                      <a:r>
                        <a:rPr lang="en-US" sz="1400" dirty="0">
                          <a:effectLst/>
                        </a:rPr>
                        <a:t>Boeing Integrated Defense </a:t>
                      </a:r>
                      <a:r>
                        <a:rPr lang="en-US" sz="1400" dirty="0" smtClean="0">
                          <a:effectLst/>
                        </a:rPr>
                        <a:t>Systems</a:t>
                      </a:r>
                      <a:endParaRPr lang="en-US" sz="14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400" dirty="0">
                          <a:effectLst/>
                        </a:rPr>
                        <a:t> $932.5 </a:t>
                      </a:r>
                      <a:r>
                        <a:rPr lang="en-US" sz="1400" dirty="0" smtClean="0">
                          <a:effectLst/>
                        </a:rPr>
                        <a:t>million</a:t>
                      </a:r>
                      <a:endParaRPr lang="en-US" sz="14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2308">
                <a:tc>
                  <a:txBody>
                    <a:bodyPr/>
                    <a:lstStyle/>
                    <a:p>
                      <a:pPr marL="0" marR="0">
                        <a:lnSpc>
                          <a:spcPct val="115000"/>
                        </a:lnSpc>
                        <a:spcBef>
                          <a:spcPts val="0"/>
                        </a:spcBef>
                        <a:spcAft>
                          <a:spcPts val="0"/>
                        </a:spcAft>
                      </a:pPr>
                      <a:r>
                        <a:rPr lang="en-US" sz="1400">
                          <a:effectLst/>
                        </a:rPr>
                        <a:t>Bell Boeing </a:t>
                      </a:r>
                      <a:endParaRPr lang="en-US" sz="14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400" dirty="0">
                          <a:effectLst/>
                        </a:rPr>
                        <a:t> $ 437 </a:t>
                      </a:r>
                      <a:r>
                        <a:rPr lang="en-US" sz="1400" dirty="0" smtClean="0">
                          <a:effectLst/>
                        </a:rPr>
                        <a:t>million</a:t>
                      </a:r>
                      <a:endParaRPr lang="en-US" sz="14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2308">
                <a:tc>
                  <a:txBody>
                    <a:bodyPr/>
                    <a:lstStyle/>
                    <a:p>
                      <a:pPr marL="0" marR="0">
                        <a:lnSpc>
                          <a:spcPct val="115000"/>
                        </a:lnSpc>
                        <a:spcBef>
                          <a:spcPts val="0"/>
                        </a:spcBef>
                        <a:spcAft>
                          <a:spcPts val="0"/>
                        </a:spcAft>
                      </a:pPr>
                      <a:r>
                        <a:rPr lang="en-US" sz="1400">
                          <a:effectLst/>
                        </a:rPr>
                        <a:t>Pratt &amp; Whitney </a:t>
                      </a:r>
                      <a:endParaRPr lang="en-US" sz="14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400" dirty="0">
                          <a:effectLst/>
                        </a:rPr>
                        <a:t> $ 404 </a:t>
                      </a:r>
                      <a:r>
                        <a:rPr lang="en-US" sz="1400" dirty="0" smtClean="0">
                          <a:effectLst/>
                        </a:rPr>
                        <a:t>million</a:t>
                      </a:r>
                      <a:endParaRPr lang="en-US" sz="14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2308">
                <a:tc>
                  <a:txBody>
                    <a:bodyPr/>
                    <a:lstStyle/>
                    <a:p>
                      <a:pPr marL="0" marR="0">
                        <a:lnSpc>
                          <a:spcPct val="115000"/>
                        </a:lnSpc>
                        <a:spcBef>
                          <a:spcPts val="0"/>
                        </a:spcBef>
                        <a:spcAft>
                          <a:spcPts val="0"/>
                        </a:spcAft>
                      </a:pPr>
                      <a:r>
                        <a:rPr lang="en-US" sz="1400" dirty="0">
                          <a:effectLst/>
                        </a:rPr>
                        <a:t>Ogden Air Logistics Complex </a:t>
                      </a:r>
                      <a:endParaRPr lang="en-US" sz="14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400" dirty="0">
                          <a:effectLst/>
                        </a:rPr>
                        <a:t> $ 402 </a:t>
                      </a:r>
                      <a:r>
                        <a:rPr lang="en-US" sz="1400" dirty="0" smtClean="0">
                          <a:effectLst/>
                        </a:rPr>
                        <a:t>million</a:t>
                      </a:r>
                      <a:endParaRPr lang="en-US" sz="14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516038720"/>
              </p:ext>
            </p:extLst>
          </p:nvPr>
        </p:nvGraphicFramePr>
        <p:xfrm>
          <a:off x="4810208" y="2236213"/>
          <a:ext cx="4111625" cy="3851207"/>
        </p:xfrm>
        <a:graphic>
          <a:graphicData uri="http://schemas.openxmlformats.org/drawingml/2006/table">
            <a:tbl>
              <a:tblPr firstRow="1" firstCol="1" bandRow="1">
                <a:tableStyleId>{BC89EF96-8CEA-46FF-86C4-4CE0E7609802}</a:tableStyleId>
              </a:tblPr>
              <a:tblGrid>
                <a:gridCol w="2833855"/>
                <a:gridCol w="1277770"/>
              </a:tblGrid>
              <a:tr h="364679">
                <a:tc>
                  <a:txBody>
                    <a:bodyPr/>
                    <a:lstStyle/>
                    <a:p>
                      <a:pPr marL="0" marR="0">
                        <a:lnSpc>
                          <a:spcPct val="115000"/>
                        </a:lnSpc>
                        <a:spcBef>
                          <a:spcPts val="0"/>
                        </a:spcBef>
                        <a:spcAft>
                          <a:spcPts val="0"/>
                        </a:spcAft>
                      </a:pPr>
                      <a:r>
                        <a:rPr lang="en-US" sz="1400" dirty="0">
                          <a:effectLst/>
                        </a:rPr>
                        <a:t>General Electric Engine </a:t>
                      </a:r>
                      <a:r>
                        <a:rPr lang="en-US" sz="1400" dirty="0" smtClean="0">
                          <a:effectLst/>
                        </a:rPr>
                        <a:t>Services</a:t>
                      </a:r>
                      <a:endParaRPr lang="en-US" sz="14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400" b="0" dirty="0">
                          <a:effectLst/>
                        </a:rPr>
                        <a:t> $ 1.1 </a:t>
                      </a:r>
                      <a:r>
                        <a:rPr lang="en-US" sz="1400" b="0" dirty="0" smtClean="0">
                          <a:effectLst/>
                        </a:rPr>
                        <a:t>billion</a:t>
                      </a:r>
                      <a:endParaRPr lang="en-US" sz="1400" b="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87392">
                <a:tc>
                  <a:txBody>
                    <a:bodyPr/>
                    <a:lstStyle/>
                    <a:p>
                      <a:pPr marL="0" marR="0">
                        <a:lnSpc>
                          <a:spcPct val="115000"/>
                        </a:lnSpc>
                        <a:spcBef>
                          <a:spcPts val="0"/>
                        </a:spcBef>
                        <a:spcAft>
                          <a:spcPts val="0"/>
                        </a:spcAft>
                      </a:pPr>
                      <a:r>
                        <a:rPr lang="en-US" sz="1400">
                          <a:effectLst/>
                        </a:rPr>
                        <a:t>Delta TechOps </a:t>
                      </a:r>
                      <a:endParaRPr lang="en-US" sz="14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400" dirty="0">
                          <a:effectLst/>
                        </a:rPr>
                        <a:t> $ 708 </a:t>
                      </a:r>
                      <a:r>
                        <a:rPr lang="en-US" sz="1400" dirty="0" smtClean="0">
                          <a:effectLst/>
                        </a:rPr>
                        <a:t>million</a:t>
                      </a:r>
                      <a:endParaRPr lang="en-US" sz="14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87392">
                <a:tc>
                  <a:txBody>
                    <a:bodyPr/>
                    <a:lstStyle/>
                    <a:p>
                      <a:pPr marL="0" marR="0">
                        <a:lnSpc>
                          <a:spcPct val="115000"/>
                        </a:lnSpc>
                        <a:spcBef>
                          <a:spcPts val="0"/>
                        </a:spcBef>
                        <a:spcAft>
                          <a:spcPts val="0"/>
                        </a:spcAft>
                      </a:pPr>
                      <a:r>
                        <a:rPr lang="en-US" sz="1400">
                          <a:effectLst/>
                        </a:rPr>
                        <a:t>Pratt &amp; Whitney Network </a:t>
                      </a:r>
                      <a:endParaRPr lang="en-US" sz="14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400" dirty="0">
                          <a:effectLst/>
                        </a:rPr>
                        <a:t> $ 678.5 </a:t>
                      </a:r>
                      <a:r>
                        <a:rPr lang="en-US" sz="1400" dirty="0" smtClean="0">
                          <a:effectLst/>
                        </a:rPr>
                        <a:t>million</a:t>
                      </a:r>
                      <a:endParaRPr lang="en-US" sz="14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87392">
                <a:tc>
                  <a:txBody>
                    <a:bodyPr/>
                    <a:lstStyle/>
                    <a:p>
                      <a:pPr marL="0" marR="0">
                        <a:lnSpc>
                          <a:spcPct val="115000"/>
                        </a:lnSpc>
                        <a:spcBef>
                          <a:spcPts val="0"/>
                        </a:spcBef>
                        <a:spcAft>
                          <a:spcPts val="0"/>
                        </a:spcAft>
                      </a:pPr>
                      <a:r>
                        <a:rPr lang="en-US" sz="1400">
                          <a:effectLst/>
                        </a:rPr>
                        <a:t>General Electric Strother Field </a:t>
                      </a:r>
                      <a:endParaRPr lang="en-US" sz="14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400" dirty="0">
                          <a:effectLst/>
                        </a:rPr>
                        <a:t> $ 509 </a:t>
                      </a:r>
                      <a:r>
                        <a:rPr lang="en-US" sz="1400" dirty="0" smtClean="0">
                          <a:effectLst/>
                        </a:rPr>
                        <a:t>million</a:t>
                      </a:r>
                      <a:endParaRPr lang="en-US" sz="14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87392">
                <a:tc>
                  <a:txBody>
                    <a:bodyPr/>
                    <a:lstStyle/>
                    <a:p>
                      <a:pPr marL="0" marR="0">
                        <a:lnSpc>
                          <a:spcPct val="115000"/>
                        </a:lnSpc>
                        <a:spcBef>
                          <a:spcPts val="0"/>
                        </a:spcBef>
                        <a:spcAft>
                          <a:spcPts val="0"/>
                        </a:spcAft>
                      </a:pPr>
                      <a:r>
                        <a:rPr lang="en-US" sz="1400" dirty="0">
                          <a:solidFill>
                            <a:srgbClr val="FF0000"/>
                          </a:solidFill>
                          <a:effectLst/>
                        </a:rPr>
                        <a:t>American Airlines </a:t>
                      </a:r>
                      <a:endParaRPr lang="en-US"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400" dirty="0">
                          <a:effectLst/>
                        </a:rPr>
                        <a:t> $ 418.5 </a:t>
                      </a:r>
                      <a:r>
                        <a:rPr lang="en-US" sz="1400" dirty="0" smtClean="0">
                          <a:effectLst/>
                        </a:rPr>
                        <a:t>million</a:t>
                      </a:r>
                      <a:endParaRPr lang="en-US" sz="14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87392">
                <a:tc>
                  <a:txBody>
                    <a:bodyPr/>
                    <a:lstStyle/>
                    <a:p>
                      <a:pPr marL="0" marR="0">
                        <a:lnSpc>
                          <a:spcPct val="115000"/>
                        </a:lnSpc>
                        <a:spcBef>
                          <a:spcPts val="0"/>
                        </a:spcBef>
                        <a:spcAft>
                          <a:spcPts val="0"/>
                        </a:spcAft>
                      </a:pPr>
                      <a:r>
                        <a:rPr lang="en-US" sz="1400" dirty="0">
                          <a:effectLst/>
                        </a:rPr>
                        <a:t>MTU Hannover </a:t>
                      </a:r>
                      <a:endParaRPr lang="en-US" sz="14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400" dirty="0">
                          <a:effectLst/>
                        </a:rPr>
                        <a:t> $ 414 </a:t>
                      </a:r>
                      <a:r>
                        <a:rPr lang="en-US" sz="1400" dirty="0" smtClean="0">
                          <a:effectLst/>
                        </a:rPr>
                        <a:t>million</a:t>
                      </a:r>
                      <a:endParaRPr lang="en-US" sz="14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87392">
                <a:tc>
                  <a:txBody>
                    <a:bodyPr/>
                    <a:lstStyle/>
                    <a:p>
                      <a:pPr marL="0" marR="0">
                        <a:lnSpc>
                          <a:spcPct val="115000"/>
                        </a:lnSpc>
                        <a:spcBef>
                          <a:spcPts val="0"/>
                        </a:spcBef>
                        <a:spcAft>
                          <a:spcPts val="0"/>
                        </a:spcAft>
                      </a:pPr>
                      <a:r>
                        <a:rPr lang="en-US" sz="1400">
                          <a:effectLst/>
                        </a:rPr>
                        <a:t>International Aero Engines </a:t>
                      </a:r>
                      <a:endParaRPr lang="en-US" sz="14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400" dirty="0">
                          <a:effectLst/>
                        </a:rPr>
                        <a:t> $307.5 </a:t>
                      </a:r>
                      <a:r>
                        <a:rPr lang="en-US" sz="1400" dirty="0" smtClean="0">
                          <a:effectLst/>
                        </a:rPr>
                        <a:t>million</a:t>
                      </a:r>
                      <a:endParaRPr lang="en-US" sz="14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87392">
                <a:tc>
                  <a:txBody>
                    <a:bodyPr/>
                    <a:lstStyle/>
                    <a:p>
                      <a:pPr marL="0" marR="0">
                        <a:lnSpc>
                          <a:spcPct val="115000"/>
                        </a:lnSpc>
                        <a:spcBef>
                          <a:spcPts val="0"/>
                        </a:spcBef>
                        <a:spcAft>
                          <a:spcPts val="0"/>
                        </a:spcAft>
                      </a:pPr>
                      <a:r>
                        <a:rPr lang="en-US" sz="1400">
                          <a:effectLst/>
                        </a:rPr>
                        <a:t>Texas Aero Engine Service LLC </a:t>
                      </a:r>
                      <a:endParaRPr lang="en-US" sz="14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400" dirty="0">
                          <a:effectLst/>
                        </a:rPr>
                        <a:t> $ 301.5 </a:t>
                      </a:r>
                      <a:r>
                        <a:rPr lang="en-US" sz="1400" dirty="0" smtClean="0">
                          <a:effectLst/>
                        </a:rPr>
                        <a:t>million</a:t>
                      </a:r>
                      <a:endParaRPr lang="en-US" sz="14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87392">
                <a:tc>
                  <a:txBody>
                    <a:bodyPr/>
                    <a:lstStyle/>
                    <a:p>
                      <a:pPr marL="0" marR="0">
                        <a:lnSpc>
                          <a:spcPct val="115000"/>
                        </a:lnSpc>
                        <a:spcBef>
                          <a:spcPts val="0"/>
                        </a:spcBef>
                        <a:spcAft>
                          <a:spcPts val="0"/>
                        </a:spcAft>
                      </a:pPr>
                      <a:r>
                        <a:rPr lang="en-US" sz="1400" dirty="0">
                          <a:effectLst/>
                        </a:rPr>
                        <a:t>Standard Aero </a:t>
                      </a:r>
                      <a:endParaRPr lang="en-US" sz="14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400" dirty="0">
                          <a:effectLst/>
                        </a:rPr>
                        <a:t> $ 269 </a:t>
                      </a:r>
                      <a:r>
                        <a:rPr lang="en-US" sz="1400" dirty="0" smtClean="0">
                          <a:effectLst/>
                        </a:rPr>
                        <a:t>million</a:t>
                      </a:r>
                      <a:endParaRPr lang="en-US" sz="14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87392">
                <a:tc>
                  <a:txBody>
                    <a:bodyPr/>
                    <a:lstStyle/>
                    <a:p>
                      <a:pPr marL="0" marR="0">
                        <a:lnSpc>
                          <a:spcPct val="115000"/>
                        </a:lnSpc>
                        <a:spcBef>
                          <a:spcPts val="0"/>
                        </a:spcBef>
                        <a:spcAft>
                          <a:spcPts val="0"/>
                        </a:spcAft>
                      </a:pPr>
                      <a:r>
                        <a:rPr lang="en-US" sz="1400" dirty="0">
                          <a:effectLst/>
                        </a:rPr>
                        <a:t>IBERIA EM </a:t>
                      </a:r>
                      <a:endParaRPr lang="en-US" sz="14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400" dirty="0">
                          <a:effectLst/>
                        </a:rPr>
                        <a:t> $ 229 </a:t>
                      </a:r>
                      <a:r>
                        <a:rPr lang="en-US" sz="1400" dirty="0" smtClean="0">
                          <a:effectLst/>
                        </a:rPr>
                        <a:t>million</a:t>
                      </a:r>
                      <a:endParaRPr lang="en-US" sz="14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1861591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Aerospace Activity in Oklahoma</a:t>
            </a:r>
            <a:endParaRPr lang="en-US" dirty="0"/>
          </a:p>
        </p:txBody>
      </p:sp>
      <p:pic>
        <p:nvPicPr>
          <p:cNvPr id="6" name="Picture 2" descr="Map of Oklahoma showing the location of international airports, commercial airports, military airports, space ports and general aviation airports. Oklahoma City has an international airport, commercial airport and military airport. Tulsa has an international airport and commercial airport. Enid has a military airport. Altus has a military airport. Lawton has a commercial airport and military airport. Clinton has a space port. General aviation airports are located throughout the state."/>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504855" y="2112784"/>
            <a:ext cx="8096190" cy="4115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70270" y="4220003"/>
            <a:ext cx="627958" cy="646823"/>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59137" y="3272624"/>
            <a:ext cx="579336" cy="579336"/>
          </a:xfrm>
          <a:prstGeom prst="rect">
            <a:avLst/>
          </a:prstGeom>
        </p:spPr>
      </p:pic>
      <p:pic>
        <p:nvPicPr>
          <p:cNvPr id="9" name="Pictur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189806" y="2566555"/>
            <a:ext cx="535585" cy="549318"/>
          </a:xfrm>
          <a:prstGeom prst="rect">
            <a:avLst/>
          </a:prstGeom>
        </p:spPr>
      </p:pic>
      <p:pic>
        <p:nvPicPr>
          <p:cNvPr id="10" name="Picture 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584864" y="5244811"/>
            <a:ext cx="632114" cy="613522"/>
          </a:xfrm>
          <a:prstGeom prst="rect">
            <a:avLst/>
          </a:prstGeom>
        </p:spPr>
      </p:pic>
      <p:pic>
        <p:nvPicPr>
          <p:cNvPr id="11" name="Picture 1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813363" y="5466534"/>
            <a:ext cx="589912" cy="589912"/>
          </a:xfrm>
          <a:prstGeom prst="rect">
            <a:avLst/>
          </a:prstGeom>
        </p:spPr>
      </p:pic>
      <p:pic>
        <p:nvPicPr>
          <p:cNvPr id="12" name="Picture 1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976152" y="4520045"/>
            <a:ext cx="422175" cy="422175"/>
          </a:xfrm>
          <a:prstGeom prst="rect">
            <a:avLst/>
          </a:prstGeom>
        </p:spPr>
      </p:pic>
      <p:sp>
        <p:nvSpPr>
          <p:cNvPr id="13" name="TextBox 12"/>
          <p:cNvSpPr txBox="1"/>
          <p:nvPr/>
        </p:nvSpPr>
        <p:spPr>
          <a:xfrm>
            <a:off x="4388229" y="3801030"/>
            <a:ext cx="772776" cy="369332"/>
          </a:xfrm>
          <a:prstGeom prst="rect">
            <a:avLst/>
          </a:prstGeom>
          <a:noFill/>
        </p:spPr>
        <p:txBody>
          <a:bodyPr wrap="none" rtlCol="0">
            <a:spAutoFit/>
          </a:bodyPr>
          <a:lstStyle/>
          <a:p>
            <a:r>
              <a:rPr lang="en-US" dirty="0" smtClean="0"/>
              <a:t>OSIDA</a:t>
            </a:r>
            <a:endParaRPr lang="en-US" dirty="0"/>
          </a:p>
        </p:txBody>
      </p:sp>
    </p:spTree>
    <p:extLst>
      <p:ext uri="{BB962C8B-B14F-4D97-AF65-F5344CB8AC3E}">
        <p14:creationId xmlns:p14="http://schemas.microsoft.com/office/powerpoint/2010/main" val="35636492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787" y="776748"/>
            <a:ext cx="8440510" cy="1045935"/>
          </a:xfrm>
        </p:spPr>
        <p:txBody>
          <a:bodyPr>
            <a:normAutofit/>
          </a:bodyPr>
          <a:lstStyle/>
          <a:p>
            <a:pPr algn="ctr"/>
            <a:r>
              <a:rPr lang="en-US" dirty="0" smtClean="0"/>
              <a:t>Oklahoma’s Key Industry Ecosystems</a:t>
            </a:r>
            <a:endParaRPr lang="en-US" dirty="0"/>
          </a:p>
        </p:txBody>
      </p:sp>
      <p:pic>
        <p:nvPicPr>
          <p:cNvPr id="2104" name="Picture 56"/>
          <p:cNvPicPr>
            <a:picLocks noGrp="1" noChangeAspect="1" noChangeArrowheads="1"/>
          </p:cNvPicPr>
          <p:nvPr>
            <p:ph idx="1"/>
          </p:nvPr>
        </p:nvPicPr>
        <p:blipFill rotWithShape="1">
          <a:blip r:embed="rId3" cstate="email">
            <a:extLst>
              <a:ext uri="{28A0092B-C50C-407E-A947-70E740481C1C}">
                <a14:useLocalDpi xmlns:a14="http://schemas.microsoft.com/office/drawing/2010/main"/>
              </a:ext>
            </a:extLst>
          </a:blip>
          <a:srcRect t="14856"/>
          <a:stretch/>
        </p:blipFill>
        <p:spPr bwMode="auto">
          <a:xfrm>
            <a:off x="286612" y="1600200"/>
            <a:ext cx="8666888" cy="515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75118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987" y="948198"/>
            <a:ext cx="8440510" cy="528177"/>
          </a:xfrm>
        </p:spPr>
        <p:txBody>
          <a:bodyPr>
            <a:noAutofit/>
          </a:bodyPr>
          <a:lstStyle/>
          <a:p>
            <a:pPr algn="ctr"/>
            <a:r>
              <a:rPr lang="en-US" sz="3000" dirty="0" smtClean="0"/>
              <a:t>Aerospace &amp; Defense Industry in Oklahoma</a:t>
            </a:r>
            <a:endParaRPr lang="en-US" sz="3000" dirty="0"/>
          </a:p>
        </p:txBody>
      </p:sp>
      <p:sp>
        <p:nvSpPr>
          <p:cNvPr id="4" name="Content Placeholder 2"/>
          <p:cNvSpPr txBox="1">
            <a:spLocks/>
          </p:cNvSpPr>
          <p:nvPr/>
        </p:nvSpPr>
        <p:spPr>
          <a:xfrm>
            <a:off x="723900" y="1781175"/>
            <a:ext cx="7648575" cy="4800601"/>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ct val="20000"/>
              </a:spcBef>
              <a:buFont typeface="Arial"/>
              <a:buChar char="•"/>
              <a:defRPr sz="2800" kern="1200">
                <a:solidFill>
                  <a:schemeClr val="tx1">
                    <a:lumMod val="75000"/>
                    <a:lumOff val="25000"/>
                  </a:schemeClr>
                </a:solidFill>
                <a:latin typeface="Arial"/>
                <a:ea typeface="+mn-ea"/>
                <a:cs typeface="+mn-cs"/>
              </a:defRPr>
            </a:lvl1pPr>
            <a:lvl2pPr marL="742950" indent="-285750" algn="l" defTabSz="457200" rtl="0" eaLnBrk="1" latinLnBrk="0" hangingPunct="1">
              <a:spcBef>
                <a:spcPct val="20000"/>
              </a:spcBef>
              <a:buFont typeface="Arial"/>
              <a:buChar char="–"/>
              <a:defRPr sz="2400" kern="1200">
                <a:solidFill>
                  <a:schemeClr val="tx1">
                    <a:lumMod val="75000"/>
                    <a:lumOff val="25000"/>
                  </a:schemeClr>
                </a:solidFill>
                <a:latin typeface="Arial"/>
                <a:ea typeface="+mn-ea"/>
                <a:cs typeface="+mn-cs"/>
              </a:defRPr>
            </a:lvl2pPr>
            <a:lvl3pPr marL="1143000" indent="-228600" algn="l" defTabSz="457200" rtl="0" eaLnBrk="1" latinLnBrk="0" hangingPunct="1">
              <a:spcBef>
                <a:spcPct val="20000"/>
              </a:spcBef>
              <a:buFont typeface="Arial"/>
              <a:buChar char="•"/>
              <a:defRPr sz="2000" kern="1200">
                <a:solidFill>
                  <a:schemeClr val="tx1">
                    <a:lumMod val="75000"/>
                    <a:lumOff val="25000"/>
                  </a:schemeClr>
                </a:solidFill>
                <a:latin typeface="Arial"/>
                <a:ea typeface="+mn-ea"/>
                <a:cs typeface="+mn-cs"/>
              </a:defRPr>
            </a:lvl3pPr>
            <a:lvl4pPr marL="1600200" indent="-228600" algn="l" defTabSz="457200" rtl="0" eaLnBrk="1" latinLnBrk="0" hangingPunct="1">
              <a:spcBef>
                <a:spcPct val="20000"/>
              </a:spcBef>
              <a:buFont typeface="Arial"/>
              <a:buChar char="–"/>
              <a:defRPr sz="1600" kern="1200">
                <a:solidFill>
                  <a:schemeClr val="tx1">
                    <a:lumMod val="75000"/>
                    <a:lumOff val="25000"/>
                  </a:schemeClr>
                </a:solidFill>
                <a:latin typeface="Arial"/>
                <a:ea typeface="+mn-ea"/>
                <a:cs typeface="+mn-cs"/>
              </a:defRPr>
            </a:lvl4pPr>
            <a:lvl5pPr marL="2057400" indent="-228600" algn="l" defTabSz="457200" rtl="0" eaLnBrk="1" latinLnBrk="0" hangingPunct="1">
              <a:spcBef>
                <a:spcPct val="20000"/>
              </a:spcBef>
              <a:buFont typeface="Arial"/>
              <a:buChar char="»"/>
              <a:defRPr sz="1200" kern="1200">
                <a:solidFill>
                  <a:schemeClr val="tx1">
                    <a:lumMod val="75000"/>
                    <a:lumOff val="25000"/>
                  </a:schemeClr>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10000"/>
              </a:lnSpc>
              <a:spcBef>
                <a:spcPts val="600"/>
              </a:spcBef>
              <a:spcAft>
                <a:spcPts val="600"/>
              </a:spcAft>
            </a:pPr>
            <a:r>
              <a:rPr lang="en-US" sz="2600" b="1" dirty="0" smtClean="0"/>
              <a:t>Aerospace &amp; Defense: 7.4% of Oklahoma’s Entire </a:t>
            </a:r>
            <a:r>
              <a:rPr lang="en-US" sz="2600" b="1" dirty="0"/>
              <a:t>E</a:t>
            </a:r>
            <a:r>
              <a:rPr lang="en-US" sz="2600" b="1" dirty="0" smtClean="0"/>
              <a:t>conomy</a:t>
            </a:r>
          </a:p>
          <a:p>
            <a:pPr lvl="1">
              <a:lnSpc>
                <a:spcPct val="110000"/>
              </a:lnSpc>
              <a:spcBef>
                <a:spcPts val="600"/>
              </a:spcBef>
              <a:spcAft>
                <a:spcPts val="600"/>
              </a:spcAft>
              <a:buFont typeface="Wingdings" panose="05000000000000000000" pitchFamily="2" charset="2"/>
              <a:buChar char="q"/>
            </a:pPr>
            <a:r>
              <a:rPr lang="en-US" sz="2200" dirty="0" smtClean="0"/>
              <a:t>Employs more than120,000 workers </a:t>
            </a:r>
          </a:p>
          <a:p>
            <a:pPr lvl="1">
              <a:lnSpc>
                <a:spcPct val="110000"/>
              </a:lnSpc>
              <a:spcBef>
                <a:spcPts val="600"/>
              </a:spcBef>
              <a:spcAft>
                <a:spcPts val="600"/>
              </a:spcAft>
              <a:buFont typeface="Wingdings" panose="05000000000000000000" pitchFamily="2" charset="2"/>
              <a:buChar char="q"/>
            </a:pPr>
            <a:r>
              <a:rPr lang="en-US" sz="2200" dirty="0" smtClean="0"/>
              <a:t>Average salary: $64,000+</a:t>
            </a:r>
          </a:p>
          <a:p>
            <a:pPr lvl="1">
              <a:lnSpc>
                <a:spcPct val="110000"/>
              </a:lnSpc>
              <a:spcBef>
                <a:spcPts val="600"/>
              </a:spcBef>
              <a:spcAft>
                <a:spcPts val="600"/>
              </a:spcAft>
              <a:buFont typeface="Wingdings" panose="05000000000000000000" pitchFamily="2" charset="2"/>
              <a:buChar char="q"/>
            </a:pPr>
            <a:r>
              <a:rPr lang="en-US" sz="2200" dirty="0" smtClean="0"/>
              <a:t>Industrial Output Exceeds $27 billion</a:t>
            </a:r>
          </a:p>
          <a:p>
            <a:pPr lvl="1">
              <a:lnSpc>
                <a:spcPct val="110000"/>
              </a:lnSpc>
              <a:spcBef>
                <a:spcPts val="600"/>
              </a:spcBef>
              <a:spcAft>
                <a:spcPts val="600"/>
              </a:spcAft>
              <a:buFont typeface="Wingdings" panose="05000000000000000000" pitchFamily="2" charset="2"/>
              <a:buChar char="q"/>
            </a:pPr>
            <a:r>
              <a:rPr lang="en-US" sz="2200" dirty="0" smtClean="0"/>
              <a:t>Exports to 170 countries</a:t>
            </a:r>
          </a:p>
          <a:p>
            <a:pPr>
              <a:lnSpc>
                <a:spcPct val="110000"/>
              </a:lnSpc>
              <a:spcBef>
                <a:spcPts val="600"/>
              </a:spcBef>
              <a:spcAft>
                <a:spcPts val="600"/>
              </a:spcAft>
            </a:pPr>
            <a:r>
              <a:rPr lang="en-US" sz="2600" b="1" dirty="0" smtClean="0"/>
              <a:t>Over 500 Aerospace-related Companies in Oklahoma</a:t>
            </a:r>
          </a:p>
          <a:p>
            <a:pPr lvl="1">
              <a:lnSpc>
                <a:spcPct val="110000"/>
              </a:lnSpc>
              <a:spcBef>
                <a:spcPts val="600"/>
              </a:spcBef>
              <a:spcAft>
                <a:spcPts val="600"/>
              </a:spcAft>
              <a:buFont typeface="Wingdings" panose="05000000000000000000" pitchFamily="2" charset="2"/>
              <a:buChar char="q"/>
            </a:pPr>
            <a:r>
              <a:rPr lang="en-US" sz="2200" dirty="0" smtClean="0"/>
              <a:t>MRO, Composites, Sensors, Simulation, Education, Training, UAS</a:t>
            </a:r>
          </a:p>
          <a:p>
            <a:pPr>
              <a:lnSpc>
                <a:spcPct val="110000"/>
              </a:lnSpc>
              <a:spcBef>
                <a:spcPts val="600"/>
              </a:spcBef>
              <a:spcAft>
                <a:spcPts val="600"/>
              </a:spcAft>
            </a:pPr>
            <a:r>
              <a:rPr lang="en-US" sz="2600" b="1" dirty="0" smtClean="0"/>
              <a:t>Major Aerospace Companies With an Oklahoma Presence:</a:t>
            </a:r>
          </a:p>
          <a:p>
            <a:pPr lvl="1">
              <a:lnSpc>
                <a:spcPct val="120000"/>
              </a:lnSpc>
              <a:spcBef>
                <a:spcPts val="600"/>
              </a:spcBef>
              <a:spcAft>
                <a:spcPts val="600"/>
              </a:spcAft>
              <a:buFont typeface="Wingdings" panose="05000000000000000000" pitchFamily="2" charset="2"/>
              <a:buChar char="q"/>
            </a:pPr>
            <a:r>
              <a:rPr lang="en-US" sz="2200" dirty="0" smtClean="0"/>
              <a:t>Boeing, Northrop Grumman, Lockheed Martin, American Airlines, Nordam, FlightSafety International, Limco, ASCO, Honeywell, Bizjet, Rolls Royce and others</a:t>
            </a:r>
          </a:p>
          <a:p>
            <a:pPr marL="457200" lvl="1" indent="0">
              <a:lnSpc>
                <a:spcPct val="120000"/>
              </a:lnSpc>
              <a:spcBef>
                <a:spcPts val="600"/>
              </a:spcBef>
              <a:spcAft>
                <a:spcPts val="600"/>
              </a:spcAft>
              <a:buNone/>
            </a:pPr>
            <a:endParaRPr lang="en-US" sz="2200" dirty="0" smtClean="0"/>
          </a:p>
        </p:txBody>
      </p:sp>
      <p:pic>
        <p:nvPicPr>
          <p:cNvPr id="3" name="Picture 2" descr="Boei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10375" y="2054852"/>
            <a:ext cx="2286000" cy="685800"/>
          </a:xfrm>
          <a:prstGeom prst="rect">
            <a:avLst/>
          </a:prstGeom>
        </p:spPr>
      </p:pic>
      <p:pic>
        <p:nvPicPr>
          <p:cNvPr id="2050" name="Picture 2" descr="Bizjet."/>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939915" y="2740652"/>
            <a:ext cx="2026920" cy="7239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merican Airlines."/>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5174673"/>
            <a:ext cx="1496291" cy="1407102"/>
          </a:xfrm>
          <a:prstGeom prst="rect">
            <a:avLst/>
          </a:prstGeom>
        </p:spPr>
      </p:pic>
      <p:pic>
        <p:nvPicPr>
          <p:cNvPr id="7" name="Picture 6" descr="Oklahoma ALC."/>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298585" y="2522541"/>
            <a:ext cx="1279380" cy="1317816"/>
          </a:xfrm>
          <a:prstGeom prst="rect">
            <a:avLst/>
          </a:prstGeom>
        </p:spPr>
      </p:pic>
      <p:pic>
        <p:nvPicPr>
          <p:cNvPr id="8" name="Picture 7" descr="Nordam."/>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810375" y="3387536"/>
            <a:ext cx="2286000" cy="550620"/>
          </a:xfrm>
          <a:prstGeom prst="rect">
            <a:avLst/>
          </a:prstGeom>
        </p:spPr>
      </p:pic>
      <p:pic>
        <p:nvPicPr>
          <p:cNvPr id="9" name="Picture 8" descr="Spirit Aerosystems."/>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248525" y="5975307"/>
            <a:ext cx="1847850" cy="726830"/>
          </a:xfrm>
          <a:prstGeom prst="rect">
            <a:avLst/>
          </a:prstGeom>
        </p:spPr>
      </p:pic>
    </p:spTree>
    <p:extLst>
      <p:ext uri="{BB962C8B-B14F-4D97-AF65-F5344CB8AC3E}">
        <p14:creationId xmlns:p14="http://schemas.microsoft.com/office/powerpoint/2010/main" val="14022799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787" y="777029"/>
            <a:ext cx="8440510" cy="1045935"/>
          </a:xfrm>
        </p:spPr>
        <p:txBody>
          <a:bodyPr/>
          <a:lstStyle/>
          <a:p>
            <a:pPr algn="ctr"/>
            <a:r>
              <a:rPr lang="en-US" dirty="0" smtClean="0"/>
              <a:t>Famous Oklahoma Aviators</a:t>
            </a:r>
            <a:endParaRPr lang="en-US" dirty="0"/>
          </a:p>
        </p:txBody>
      </p:sp>
      <p:pic>
        <p:nvPicPr>
          <p:cNvPr id="5" name="Picture 4" descr="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6464" y="2130480"/>
            <a:ext cx="4612246" cy="2597384"/>
          </a:xfrm>
          <a:prstGeom prst="rect">
            <a:avLst/>
          </a:prstGeom>
        </p:spPr>
      </p:pic>
      <p:pic>
        <p:nvPicPr>
          <p:cNvPr id="4" name="Content Placeholder 3" descr="Wiley Post."/>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60362" y="2833181"/>
            <a:ext cx="1326833" cy="1769111"/>
          </a:xfrm>
        </p:spPr>
      </p:pic>
      <p:pic>
        <p:nvPicPr>
          <p:cNvPr id="6" name="Picture 5" descr="  "/>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363" y="4602291"/>
            <a:ext cx="2987638" cy="2132719"/>
          </a:xfrm>
          <a:prstGeom prst="rect">
            <a:avLst/>
          </a:prstGeom>
        </p:spPr>
      </p:pic>
      <p:pic>
        <p:nvPicPr>
          <p:cNvPr id="11" name="Picture 10" descr="  "/>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847704" y="3841778"/>
            <a:ext cx="4315290" cy="1746043"/>
          </a:xfrm>
          <a:prstGeom prst="rect">
            <a:avLst/>
          </a:prstGeom>
        </p:spPr>
      </p:pic>
      <p:pic>
        <p:nvPicPr>
          <p:cNvPr id="13" name="Picture 12" descr="Clyde Cessna."/>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447652" y="5396662"/>
            <a:ext cx="3715341" cy="1338349"/>
          </a:xfrm>
          <a:prstGeom prst="rect">
            <a:avLst/>
          </a:prstGeom>
        </p:spPr>
      </p:pic>
      <p:sp>
        <p:nvSpPr>
          <p:cNvPr id="14" name="TextBox 13"/>
          <p:cNvSpPr txBox="1"/>
          <p:nvPr/>
        </p:nvSpPr>
        <p:spPr>
          <a:xfrm>
            <a:off x="5935049" y="6271113"/>
            <a:ext cx="1403461" cy="369332"/>
          </a:xfrm>
          <a:prstGeom prst="rect">
            <a:avLst/>
          </a:prstGeom>
          <a:noFill/>
        </p:spPr>
        <p:txBody>
          <a:bodyPr wrap="none" rtlCol="0">
            <a:spAutoFit/>
          </a:bodyPr>
          <a:lstStyle/>
          <a:p>
            <a:r>
              <a:rPr lang="en-US" dirty="0" smtClean="0"/>
              <a:t>Clyde Cessna</a:t>
            </a:r>
            <a:endParaRPr lang="en-US" dirty="0"/>
          </a:p>
        </p:txBody>
      </p:sp>
      <p:sp>
        <p:nvSpPr>
          <p:cNvPr id="15" name="TextBox 14"/>
          <p:cNvSpPr txBox="1"/>
          <p:nvPr/>
        </p:nvSpPr>
        <p:spPr>
          <a:xfrm>
            <a:off x="590550" y="6186737"/>
            <a:ext cx="1219565" cy="369332"/>
          </a:xfrm>
          <a:prstGeom prst="rect">
            <a:avLst/>
          </a:prstGeom>
          <a:noFill/>
        </p:spPr>
        <p:txBody>
          <a:bodyPr wrap="none" rtlCol="0">
            <a:spAutoFit/>
          </a:bodyPr>
          <a:lstStyle/>
          <a:p>
            <a:r>
              <a:rPr lang="en-US" i="1" dirty="0" smtClean="0">
                <a:latin typeface="Times New Roman" panose="02020603050405020304" pitchFamily="18" charset="0"/>
                <a:cs typeface="Times New Roman" panose="02020603050405020304" pitchFamily="18" charset="0"/>
              </a:rPr>
              <a:t>Willey Post</a:t>
            </a:r>
            <a:endParaRPr lang="en-US" i="1" dirty="0">
              <a:latin typeface="Times New Roman" panose="02020603050405020304" pitchFamily="18" charset="0"/>
              <a:cs typeface="Times New Roman" panose="02020603050405020304" pitchFamily="18" charset="0"/>
            </a:endParaRPr>
          </a:p>
        </p:txBody>
      </p:sp>
      <p:pic>
        <p:nvPicPr>
          <p:cNvPr id="10" name="Picture 9" descr="Thomas Stafford."/>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797014" y="1762125"/>
            <a:ext cx="2346985" cy="2390754"/>
          </a:xfrm>
          <a:prstGeom prst="rect">
            <a:avLst/>
          </a:prstGeom>
        </p:spPr>
      </p:pic>
      <p:pic>
        <p:nvPicPr>
          <p:cNvPr id="7" name="Picture 6" descr="Gordon Coope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828709" y="1822965"/>
            <a:ext cx="1968305" cy="1916906"/>
          </a:xfrm>
          <a:prstGeom prst="rect">
            <a:avLst/>
          </a:prstGeom>
        </p:spPr>
      </p:pic>
      <p:pic>
        <p:nvPicPr>
          <p:cNvPr id="12" name="Picture 11" descr="Will Rogers."/>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2990203" y="4602291"/>
            <a:ext cx="2457450" cy="2132720"/>
          </a:xfrm>
          <a:prstGeom prst="rect">
            <a:avLst/>
          </a:prstGeom>
        </p:spPr>
      </p:pic>
      <p:sp>
        <p:nvSpPr>
          <p:cNvPr id="16" name="TextBox 15"/>
          <p:cNvSpPr txBox="1"/>
          <p:nvPr/>
        </p:nvSpPr>
        <p:spPr>
          <a:xfrm>
            <a:off x="3910879" y="4558778"/>
            <a:ext cx="1284326" cy="369332"/>
          </a:xfrm>
          <a:prstGeom prst="rect">
            <a:avLst/>
          </a:prstGeom>
          <a:noFill/>
        </p:spPr>
        <p:txBody>
          <a:bodyPr wrap="none" rtlCol="0">
            <a:spAutoFit/>
          </a:bodyPr>
          <a:lstStyle/>
          <a:p>
            <a:r>
              <a:rPr lang="en-US" i="1" dirty="0" smtClean="0">
                <a:latin typeface="Andalus" panose="02020603050405020304" pitchFamily="18" charset="-78"/>
                <a:cs typeface="Andalus" panose="02020603050405020304" pitchFamily="18" charset="-78"/>
              </a:rPr>
              <a:t>Will Rogers</a:t>
            </a:r>
            <a:endParaRPr lang="en-US" i="1"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17238494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1082446"/>
            <a:ext cx="8440510" cy="823452"/>
          </a:xfrm>
        </p:spPr>
        <p:txBody>
          <a:bodyPr/>
          <a:lstStyle/>
          <a:p>
            <a:pPr algn="ctr"/>
            <a:r>
              <a:rPr lang="en-US" dirty="0"/>
              <a:t>OK Fortune 500 Companies</a:t>
            </a:r>
          </a:p>
        </p:txBody>
      </p:sp>
      <p:sp>
        <p:nvSpPr>
          <p:cNvPr id="3" name="Content Placeholder 2"/>
          <p:cNvSpPr>
            <a:spLocks noGrp="1"/>
          </p:cNvSpPr>
          <p:nvPr>
            <p:ph idx="1"/>
          </p:nvPr>
        </p:nvSpPr>
        <p:spPr>
          <a:xfrm>
            <a:off x="644979" y="2191648"/>
            <a:ext cx="3749040" cy="4023360"/>
          </a:xfrm>
        </p:spPr>
        <p:txBody>
          <a:bodyPr>
            <a:normAutofit fontScale="92500" lnSpcReduction="20000"/>
          </a:bodyPr>
          <a:lstStyle/>
          <a:p>
            <a:r>
              <a:rPr lang="en-US" sz="2200" b="1" dirty="0">
                <a:solidFill>
                  <a:schemeClr val="tx1"/>
                </a:solidFill>
              </a:rPr>
              <a:t>Walmart Stores, Inc.</a:t>
            </a:r>
          </a:p>
          <a:p>
            <a:r>
              <a:rPr lang="en-US" sz="2200" b="1" dirty="0">
                <a:solidFill>
                  <a:schemeClr val="tx1"/>
                </a:solidFill>
              </a:rPr>
              <a:t>Exxon Mobil Corp</a:t>
            </a:r>
          </a:p>
          <a:p>
            <a:r>
              <a:rPr lang="en-US" sz="2200" b="1" dirty="0">
                <a:solidFill>
                  <a:schemeClr val="tx1"/>
                </a:solidFill>
              </a:rPr>
              <a:t>Chevron Corp</a:t>
            </a:r>
          </a:p>
          <a:p>
            <a:r>
              <a:rPr lang="en-US" sz="2200" b="1" dirty="0">
                <a:solidFill>
                  <a:schemeClr val="tx1"/>
                </a:solidFill>
              </a:rPr>
              <a:t>Phillips 66</a:t>
            </a:r>
          </a:p>
          <a:p>
            <a:r>
              <a:rPr lang="en-US" sz="2200" b="1" dirty="0">
                <a:solidFill>
                  <a:schemeClr val="tx1"/>
                </a:solidFill>
              </a:rPr>
              <a:t>Berkshire </a:t>
            </a:r>
            <a:r>
              <a:rPr lang="en-US" sz="2200" b="1" dirty="0" smtClean="0">
                <a:solidFill>
                  <a:schemeClr val="tx1"/>
                </a:solidFill>
              </a:rPr>
              <a:t>Hathaway</a:t>
            </a:r>
          </a:p>
          <a:p>
            <a:pPr marL="0" indent="0">
              <a:buNone/>
            </a:pPr>
            <a:r>
              <a:rPr lang="en-US" sz="2200" b="1" dirty="0" smtClean="0">
                <a:solidFill>
                  <a:srgbClr val="C00000"/>
                </a:solidFill>
              </a:rPr>
              <a:t>     (Flightsafety Int’l)</a:t>
            </a:r>
          </a:p>
          <a:p>
            <a:r>
              <a:rPr lang="en-US" sz="2200" b="1" dirty="0" smtClean="0">
                <a:solidFill>
                  <a:schemeClr val="tx1"/>
                </a:solidFill>
              </a:rPr>
              <a:t>Apple</a:t>
            </a:r>
            <a:endParaRPr lang="en-US" sz="2200" b="1" dirty="0">
              <a:solidFill>
                <a:schemeClr val="tx1"/>
              </a:solidFill>
            </a:endParaRPr>
          </a:p>
          <a:p>
            <a:r>
              <a:rPr lang="en-US" sz="2200" b="1" dirty="0">
                <a:solidFill>
                  <a:schemeClr val="tx1"/>
                </a:solidFill>
              </a:rPr>
              <a:t>General Motors</a:t>
            </a:r>
          </a:p>
          <a:p>
            <a:r>
              <a:rPr lang="en-US" sz="2200" b="1" dirty="0">
                <a:solidFill>
                  <a:srgbClr val="C00000"/>
                </a:solidFill>
              </a:rPr>
              <a:t>General </a:t>
            </a:r>
            <a:r>
              <a:rPr lang="en-US" sz="2200" b="1" dirty="0" smtClean="0">
                <a:solidFill>
                  <a:srgbClr val="C00000"/>
                </a:solidFill>
              </a:rPr>
              <a:t>Electric</a:t>
            </a:r>
          </a:p>
          <a:p>
            <a:r>
              <a:rPr lang="en-US" sz="2200" b="1" dirty="0">
                <a:solidFill>
                  <a:srgbClr val="C00000"/>
                </a:solidFill>
              </a:rPr>
              <a:t>Boeing</a:t>
            </a:r>
          </a:p>
          <a:p>
            <a:r>
              <a:rPr lang="en-US" sz="2200" b="1" dirty="0">
                <a:solidFill>
                  <a:srgbClr val="C00000"/>
                </a:solidFill>
              </a:rPr>
              <a:t>United </a:t>
            </a:r>
            <a:r>
              <a:rPr lang="en-US" sz="2200" b="1" dirty="0" smtClean="0">
                <a:solidFill>
                  <a:srgbClr val="C00000"/>
                </a:solidFill>
              </a:rPr>
              <a:t>Technologies</a:t>
            </a:r>
          </a:p>
          <a:p>
            <a:r>
              <a:rPr lang="en-US" sz="2200" b="1" dirty="0" smtClean="0">
                <a:solidFill>
                  <a:srgbClr val="C00000"/>
                </a:solidFill>
              </a:rPr>
              <a:t>Lockheed Martin</a:t>
            </a:r>
          </a:p>
          <a:p>
            <a:r>
              <a:rPr lang="en-US" sz="2200" b="1" dirty="0" smtClean="0">
                <a:solidFill>
                  <a:srgbClr val="C00000"/>
                </a:solidFill>
              </a:rPr>
              <a:t>Rolls-Royce</a:t>
            </a:r>
          </a:p>
          <a:p>
            <a:endParaRPr lang="en-US" b="1" dirty="0"/>
          </a:p>
          <a:p>
            <a:endParaRPr lang="en-US" b="1" dirty="0" smtClean="0"/>
          </a:p>
          <a:p>
            <a:endParaRPr lang="en-US" b="1" dirty="0"/>
          </a:p>
          <a:p>
            <a:endParaRPr lang="en-US" dirty="0"/>
          </a:p>
        </p:txBody>
      </p:sp>
      <p:sp>
        <p:nvSpPr>
          <p:cNvPr id="5" name="TextBox 4"/>
          <p:cNvSpPr txBox="1"/>
          <p:nvPr/>
        </p:nvSpPr>
        <p:spPr>
          <a:xfrm>
            <a:off x="4394019" y="2191648"/>
            <a:ext cx="3840480" cy="4175502"/>
          </a:xfrm>
          <a:prstGeom prst="rect">
            <a:avLst/>
          </a:prstGeom>
          <a:noFill/>
        </p:spPr>
        <p:txBody>
          <a:bodyPr wrap="square" rtlCol="0">
            <a:spAutoFit/>
          </a:bodyPr>
          <a:lstStyle/>
          <a:p>
            <a:pPr marL="346075" indent="-346075">
              <a:lnSpc>
                <a:spcPct val="90000"/>
              </a:lnSpc>
              <a:spcBef>
                <a:spcPts val="428"/>
              </a:spcBef>
              <a:buFont typeface="Arial" panose="020B0604020202020204" pitchFamily="34" charset="0"/>
              <a:buChar char="•"/>
            </a:pPr>
            <a:r>
              <a:rPr lang="en-US" sz="2000" b="1" dirty="0">
                <a:solidFill>
                  <a:srgbClr val="C00000"/>
                </a:solidFill>
                <a:latin typeface="Arial" panose="020B0604020202020204" pitchFamily="34" charset="0"/>
                <a:cs typeface="Arial" panose="020B0604020202020204" pitchFamily="34" charset="0"/>
              </a:rPr>
              <a:t>United Continental </a:t>
            </a:r>
            <a:r>
              <a:rPr lang="en-US" sz="2000" b="1" dirty="0" smtClean="0">
                <a:solidFill>
                  <a:srgbClr val="C00000"/>
                </a:solidFill>
                <a:latin typeface="Arial" panose="020B0604020202020204" pitchFamily="34" charset="0"/>
                <a:cs typeface="Arial" panose="020B0604020202020204" pitchFamily="34" charset="0"/>
              </a:rPr>
              <a:t>Holdings</a:t>
            </a:r>
          </a:p>
          <a:p>
            <a:pPr marL="346075" indent="-346075">
              <a:lnSpc>
                <a:spcPct val="90000"/>
              </a:lnSpc>
              <a:spcBef>
                <a:spcPts val="428"/>
              </a:spcBef>
              <a:buFont typeface="Arial" panose="020B0604020202020204" pitchFamily="34" charset="0"/>
              <a:buChar char="•"/>
            </a:pPr>
            <a:r>
              <a:rPr lang="en-US" sz="2000" b="1" dirty="0">
                <a:solidFill>
                  <a:srgbClr val="C00000"/>
                </a:solidFill>
                <a:latin typeface="Arial" panose="020B0604020202020204" pitchFamily="34" charset="0"/>
                <a:cs typeface="Arial" panose="020B0604020202020204" pitchFamily="34" charset="0"/>
              </a:rPr>
              <a:t>Honeywell International</a:t>
            </a:r>
          </a:p>
          <a:p>
            <a:pPr marL="346075" indent="-346075">
              <a:lnSpc>
                <a:spcPct val="90000"/>
              </a:lnSpc>
              <a:spcBef>
                <a:spcPts val="428"/>
              </a:spcBef>
              <a:buFont typeface="Arial" panose="020B0604020202020204" pitchFamily="34" charset="0"/>
              <a:buChar char="•"/>
            </a:pPr>
            <a:r>
              <a:rPr lang="en-US" sz="2000" b="1" dirty="0" smtClean="0">
                <a:solidFill>
                  <a:srgbClr val="C00000"/>
                </a:solidFill>
                <a:latin typeface="Arial" panose="020B0604020202020204" pitchFamily="34" charset="0"/>
                <a:cs typeface="Arial" panose="020B0604020202020204" pitchFamily="34" charset="0"/>
              </a:rPr>
              <a:t>General Dynamics</a:t>
            </a:r>
          </a:p>
          <a:p>
            <a:pPr marL="346075" indent="-346075">
              <a:lnSpc>
                <a:spcPct val="90000"/>
              </a:lnSpc>
              <a:spcBef>
                <a:spcPts val="428"/>
              </a:spcBef>
              <a:buFont typeface="Arial" panose="020B0604020202020204" pitchFamily="34" charset="0"/>
              <a:buChar char="•"/>
            </a:pPr>
            <a:r>
              <a:rPr lang="en-US" sz="2000" b="1" dirty="0" smtClean="0">
                <a:solidFill>
                  <a:srgbClr val="C00000"/>
                </a:solidFill>
                <a:latin typeface="Arial" panose="020B0604020202020204" pitchFamily="34" charset="0"/>
                <a:cs typeface="Arial" panose="020B0604020202020204" pitchFamily="34" charset="0"/>
              </a:rPr>
              <a:t>Northrop Grumman</a:t>
            </a:r>
          </a:p>
          <a:p>
            <a:pPr marL="346075" indent="-346075">
              <a:lnSpc>
                <a:spcPct val="90000"/>
              </a:lnSpc>
              <a:spcBef>
                <a:spcPts val="428"/>
              </a:spcBef>
              <a:buFont typeface="Arial" panose="020B0604020202020204" pitchFamily="34" charset="0"/>
              <a:buChar char="•"/>
            </a:pPr>
            <a:r>
              <a:rPr lang="en-US" sz="2000" b="1" dirty="0" smtClean="0">
                <a:solidFill>
                  <a:srgbClr val="C00000"/>
                </a:solidFill>
                <a:latin typeface="Arial" panose="020B0604020202020204" pitchFamily="34" charset="0"/>
                <a:cs typeface="Arial" panose="020B0604020202020204" pitchFamily="34" charset="0"/>
              </a:rPr>
              <a:t>AMR</a:t>
            </a:r>
          </a:p>
          <a:p>
            <a:pPr marL="346075" indent="-346075">
              <a:lnSpc>
                <a:spcPct val="90000"/>
              </a:lnSpc>
              <a:spcBef>
                <a:spcPts val="428"/>
              </a:spcBef>
              <a:buFont typeface="Arial" panose="020B0604020202020204" pitchFamily="34" charset="0"/>
              <a:buChar char="•"/>
            </a:pPr>
            <a:r>
              <a:rPr lang="en-US" sz="2000" b="1" dirty="0" smtClean="0">
                <a:solidFill>
                  <a:srgbClr val="C00000"/>
                </a:solidFill>
                <a:latin typeface="Arial" panose="020B0604020202020204" pitchFamily="34" charset="0"/>
                <a:cs typeface="Arial" panose="020B0604020202020204" pitchFamily="34" charset="0"/>
              </a:rPr>
              <a:t>Raytheon</a:t>
            </a:r>
          </a:p>
          <a:p>
            <a:pPr marL="346075" indent="-346075">
              <a:lnSpc>
                <a:spcPct val="90000"/>
              </a:lnSpc>
              <a:spcBef>
                <a:spcPts val="428"/>
              </a:spcBef>
              <a:buFont typeface="Arial" panose="020B0604020202020204" pitchFamily="34" charset="0"/>
              <a:buChar char="•"/>
            </a:pPr>
            <a:r>
              <a:rPr lang="en-US" sz="2000" b="1" dirty="0" smtClean="0">
                <a:solidFill>
                  <a:srgbClr val="C00000"/>
                </a:solidFill>
                <a:latin typeface="Arial" panose="020B0604020202020204" pitchFamily="34" charset="0"/>
                <a:cs typeface="Arial" panose="020B0604020202020204" pitchFamily="34" charset="0"/>
              </a:rPr>
              <a:t>Southwest Airlines</a:t>
            </a:r>
          </a:p>
          <a:p>
            <a:pPr marL="346075" indent="-346075">
              <a:lnSpc>
                <a:spcPct val="90000"/>
              </a:lnSpc>
              <a:spcBef>
                <a:spcPts val="428"/>
              </a:spcBef>
              <a:buFont typeface="Arial" panose="020B0604020202020204" pitchFamily="34" charset="0"/>
              <a:buChar char="•"/>
            </a:pPr>
            <a:r>
              <a:rPr lang="en-US" sz="2000" b="1" dirty="0" smtClean="0">
                <a:solidFill>
                  <a:srgbClr val="C00000"/>
                </a:solidFill>
                <a:latin typeface="Arial" panose="020B0604020202020204" pitchFamily="34" charset="0"/>
                <a:cs typeface="Arial" panose="020B0604020202020204" pitchFamily="34" charset="0"/>
              </a:rPr>
              <a:t>L-3 Communications</a:t>
            </a:r>
          </a:p>
          <a:p>
            <a:pPr marL="346075" indent="-346075">
              <a:lnSpc>
                <a:spcPct val="90000"/>
              </a:lnSpc>
              <a:spcBef>
                <a:spcPts val="428"/>
              </a:spcBef>
              <a:buFont typeface="Arial" panose="020B0604020202020204" pitchFamily="34" charset="0"/>
              <a:buChar char="•"/>
            </a:pPr>
            <a:r>
              <a:rPr lang="en-US" sz="2000" b="1" dirty="0" smtClean="0">
                <a:solidFill>
                  <a:srgbClr val="C00000"/>
                </a:solidFill>
                <a:latin typeface="Arial" panose="020B0604020202020204" pitchFamily="34" charset="0"/>
                <a:cs typeface="Arial" panose="020B0604020202020204" pitchFamily="34" charset="0"/>
              </a:rPr>
              <a:t>Textron</a:t>
            </a:r>
          </a:p>
          <a:p>
            <a:pPr marL="346075" indent="-346075">
              <a:lnSpc>
                <a:spcPct val="90000"/>
              </a:lnSpc>
              <a:spcBef>
                <a:spcPts val="428"/>
              </a:spcBef>
              <a:buFont typeface="Arial" panose="020B0604020202020204" pitchFamily="34" charset="0"/>
              <a:buChar char="•"/>
            </a:pPr>
            <a:r>
              <a:rPr lang="en-US" sz="2000" b="1" dirty="0" smtClean="0">
                <a:solidFill>
                  <a:srgbClr val="C00000"/>
                </a:solidFill>
                <a:latin typeface="Arial" panose="020B0604020202020204" pitchFamily="34" charset="0"/>
                <a:cs typeface="Arial" panose="020B0604020202020204" pitchFamily="34" charset="0"/>
              </a:rPr>
              <a:t>Precision Castparts</a:t>
            </a:r>
          </a:p>
          <a:p>
            <a:pPr marL="346075" indent="-346075">
              <a:lnSpc>
                <a:spcPct val="90000"/>
              </a:lnSpc>
              <a:spcBef>
                <a:spcPts val="428"/>
              </a:spcBef>
              <a:buFont typeface="Arial" panose="020B0604020202020204" pitchFamily="34" charset="0"/>
              <a:buChar char="•"/>
            </a:pPr>
            <a:r>
              <a:rPr lang="en-US" sz="2000" b="1" dirty="0" smtClean="0">
                <a:solidFill>
                  <a:srgbClr val="C00000"/>
                </a:solidFill>
                <a:latin typeface="Arial" panose="020B0604020202020204" pitchFamily="34" charset="0"/>
                <a:cs typeface="Arial" panose="020B0604020202020204" pitchFamily="34" charset="0"/>
              </a:rPr>
              <a:t>Rockwell Collins</a:t>
            </a:r>
          </a:p>
          <a:p>
            <a:endParaRPr lang="en-US" sz="1600" dirty="0"/>
          </a:p>
        </p:txBody>
      </p:sp>
      <p:pic>
        <p:nvPicPr>
          <p:cNvPr id="4" name="Picture 3" descr="Northrop Grumma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80084" y="5881255"/>
            <a:ext cx="1389051" cy="926034"/>
          </a:xfrm>
          <a:prstGeom prst="rect">
            <a:avLst/>
          </a:prstGeom>
        </p:spPr>
      </p:pic>
      <p:pic>
        <p:nvPicPr>
          <p:cNvPr id="6" name="Picture 5" descr="FlightSafety International."/>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02543" y="6014684"/>
            <a:ext cx="1352580" cy="834169"/>
          </a:xfrm>
          <a:prstGeom prst="rect">
            <a:avLst/>
          </a:prstGeom>
        </p:spPr>
      </p:pic>
      <p:pic>
        <p:nvPicPr>
          <p:cNvPr id="7" name="Picture 6" descr="GE."/>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72151" y="5118693"/>
            <a:ext cx="884648" cy="881883"/>
          </a:xfrm>
          <a:prstGeom prst="rect">
            <a:avLst/>
          </a:prstGeom>
        </p:spPr>
      </p:pic>
      <p:pic>
        <p:nvPicPr>
          <p:cNvPr id="8" name="Picture 7" descr="Pratt and Whitney Dependable Engines."/>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695175" y="4122013"/>
            <a:ext cx="1238600" cy="1029953"/>
          </a:xfrm>
          <a:prstGeom prst="rect">
            <a:avLst/>
          </a:prstGeom>
        </p:spPr>
      </p:pic>
      <p:pic>
        <p:nvPicPr>
          <p:cNvPr id="9" name="Picture 8" descr="Lockheed Martin."/>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491928" y="3077216"/>
            <a:ext cx="1659049" cy="1152525"/>
          </a:xfrm>
          <a:prstGeom prst="rect">
            <a:avLst/>
          </a:prstGeom>
        </p:spPr>
      </p:pic>
      <p:pic>
        <p:nvPicPr>
          <p:cNvPr id="10" name="Picture 9" descr="L3 Communications."/>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824280" y="1597272"/>
            <a:ext cx="766427" cy="761370"/>
          </a:xfrm>
          <a:prstGeom prst="rect">
            <a:avLst/>
          </a:prstGeom>
        </p:spPr>
      </p:pic>
      <p:pic>
        <p:nvPicPr>
          <p:cNvPr id="11" name="Picture 10" descr="Boein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740" y="6215008"/>
            <a:ext cx="2108019" cy="632406"/>
          </a:xfrm>
          <a:prstGeom prst="rect">
            <a:avLst/>
          </a:prstGeom>
        </p:spPr>
      </p:pic>
      <p:pic>
        <p:nvPicPr>
          <p:cNvPr id="12" name="Picture 11" descr="Honeywell."/>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360682" y="6010454"/>
            <a:ext cx="1010516" cy="802971"/>
          </a:xfrm>
          <a:prstGeom prst="rect">
            <a:avLst/>
          </a:prstGeom>
        </p:spPr>
      </p:pic>
      <p:pic>
        <p:nvPicPr>
          <p:cNvPr id="15" name="Picture 14" descr="General Dynamics."/>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083230" y="6125873"/>
            <a:ext cx="1438275" cy="732127"/>
          </a:xfrm>
          <a:prstGeom prst="rect">
            <a:avLst/>
          </a:prstGeom>
        </p:spPr>
      </p:pic>
      <p:pic>
        <p:nvPicPr>
          <p:cNvPr id="16" name="Picture 15" descr="Textron."/>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524099" y="6040067"/>
            <a:ext cx="1363013" cy="903737"/>
          </a:xfrm>
          <a:prstGeom prst="rect">
            <a:avLst/>
          </a:prstGeom>
        </p:spPr>
      </p:pic>
      <p:pic>
        <p:nvPicPr>
          <p:cNvPr id="17" name="Picture 16" descr="Rockwell Collins."/>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872151" y="2658687"/>
            <a:ext cx="1243495" cy="734037"/>
          </a:xfrm>
          <a:prstGeom prst="rect">
            <a:avLst/>
          </a:prstGeom>
        </p:spPr>
      </p:pic>
      <p:pic>
        <p:nvPicPr>
          <p:cNvPr id="18" name="Picture 17" descr="Raytheon."/>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596830" y="2342601"/>
            <a:ext cx="1449244" cy="373787"/>
          </a:xfrm>
          <a:prstGeom prst="rect">
            <a:avLst/>
          </a:prstGeom>
        </p:spPr>
      </p:pic>
    </p:spTree>
    <p:extLst>
      <p:ext uri="{BB962C8B-B14F-4D97-AF65-F5344CB8AC3E}">
        <p14:creationId xmlns:p14="http://schemas.microsoft.com/office/powerpoint/2010/main" val="14897335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UAS in Oklahoma</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96473638"/>
              </p:ext>
            </p:extLst>
          </p:nvPr>
        </p:nvGraphicFramePr>
        <p:xfrm>
          <a:off x="334147" y="1466913"/>
          <a:ext cx="8439150" cy="4429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2468880" y="6023610"/>
            <a:ext cx="4149090" cy="523220"/>
          </a:xfrm>
          <a:prstGeom prst="rect">
            <a:avLst/>
          </a:prstGeom>
          <a:solidFill>
            <a:srgbClr val="FFFF00"/>
          </a:solidFill>
          <a:ln w="38100">
            <a:solidFill>
              <a:schemeClr val="tx1"/>
            </a:solidFill>
          </a:ln>
        </p:spPr>
        <p:txBody>
          <a:bodyPr wrap="square" rtlCol="0">
            <a:spAutoFit/>
          </a:bodyPr>
          <a:lstStyle/>
          <a:p>
            <a:r>
              <a:rPr lang="en-US" sz="2800" dirty="0" smtClean="0"/>
              <a:t>Governor’s UAS Council </a:t>
            </a:r>
            <a:endParaRPr lang="en-US" sz="2800" dirty="0"/>
          </a:p>
        </p:txBody>
      </p:sp>
    </p:spTree>
    <p:extLst>
      <p:ext uri="{BB962C8B-B14F-4D97-AF65-F5344CB8AC3E}">
        <p14:creationId xmlns:p14="http://schemas.microsoft.com/office/powerpoint/2010/main" val="17584994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787" y="910099"/>
            <a:ext cx="8440510" cy="661526"/>
          </a:xfrm>
        </p:spPr>
        <p:txBody>
          <a:bodyPr>
            <a:normAutofit/>
          </a:bodyPr>
          <a:lstStyle/>
          <a:p>
            <a:pPr algn="ctr"/>
            <a:r>
              <a:rPr lang="en-US" sz="3200" dirty="0" smtClean="0"/>
              <a:t>UAS Companies in Oklahoma</a:t>
            </a:r>
            <a:endParaRPr lang="en-US" sz="3200" dirty="0"/>
          </a:p>
        </p:txBody>
      </p:sp>
      <p:graphicFrame>
        <p:nvGraphicFramePr>
          <p:cNvPr id="6" name="Content Placeholder 5"/>
          <p:cNvGraphicFramePr>
            <a:graphicFrameLocks/>
          </p:cNvGraphicFramePr>
          <p:nvPr>
            <p:extLst>
              <p:ext uri="{D42A27DB-BD31-4B8C-83A1-F6EECF244321}">
                <p14:modId xmlns:p14="http://schemas.microsoft.com/office/powerpoint/2010/main" val="3701717476"/>
              </p:ext>
            </p:extLst>
          </p:nvPr>
        </p:nvGraphicFramePr>
        <p:xfrm>
          <a:off x="414337" y="1757678"/>
          <a:ext cx="4238943" cy="4517591"/>
        </p:xfrm>
        <a:graphic>
          <a:graphicData uri="http://schemas.openxmlformats.org/drawingml/2006/table">
            <a:tbl>
              <a:tblPr firstRow="1" firstCol="1" bandRow="1">
                <a:tableStyleId>{3B4B98B0-60AC-42C2-AFA5-B58CD77FA1E5}</a:tableStyleId>
              </a:tblPr>
              <a:tblGrid>
                <a:gridCol w="2582863"/>
                <a:gridCol w="1656080"/>
              </a:tblGrid>
              <a:tr h="238639">
                <a:tc>
                  <a:txBody>
                    <a:bodyPr/>
                    <a:lstStyle/>
                    <a:p>
                      <a:pPr marL="0" marR="0">
                        <a:lnSpc>
                          <a:spcPct val="107000"/>
                        </a:lnSpc>
                        <a:spcBef>
                          <a:spcPts val="0"/>
                        </a:spcBef>
                        <a:spcAft>
                          <a:spcPts val="0"/>
                        </a:spcAft>
                      </a:pPr>
                      <a:r>
                        <a:rPr lang="en-US" sz="1200" dirty="0">
                          <a:solidFill>
                            <a:schemeClr val="tx1"/>
                          </a:solidFill>
                          <a:effectLst/>
                        </a:rPr>
                        <a:t>Company</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solidFill>
                            <a:schemeClr val="tx1"/>
                          </a:solidFill>
                          <a:effectLst/>
                        </a:rPr>
                        <a:t>City</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38639">
                <a:tc>
                  <a:txBody>
                    <a:bodyPr/>
                    <a:lstStyle/>
                    <a:p>
                      <a:pPr marL="0" marR="0">
                        <a:lnSpc>
                          <a:spcPct val="107000"/>
                        </a:lnSpc>
                        <a:spcBef>
                          <a:spcPts val="0"/>
                        </a:spcBef>
                        <a:spcAft>
                          <a:spcPts val="0"/>
                        </a:spcAft>
                      </a:pPr>
                      <a:r>
                        <a:rPr lang="en-US" sz="1200" dirty="0">
                          <a:solidFill>
                            <a:schemeClr val="tx1"/>
                          </a:solidFill>
                          <a:effectLst/>
                        </a:rPr>
                        <a:t>Design Intelligence </a:t>
                      </a:r>
                      <a:r>
                        <a:rPr lang="en-US" sz="1200" dirty="0" smtClean="0">
                          <a:solidFill>
                            <a:schemeClr val="tx1"/>
                          </a:solidFill>
                          <a:effectLst/>
                        </a:rPr>
                        <a:t>Inc</a:t>
                      </a:r>
                      <a:r>
                        <a:rPr lang="en-US" sz="1200" dirty="0">
                          <a:solidFill>
                            <a:schemeClr val="tx1"/>
                          </a:solidFill>
                          <a:effectLst/>
                        </a:rPr>
                        <a:t>.</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solidFill>
                            <a:schemeClr val="tx1"/>
                          </a:solidFill>
                          <a:effectLst/>
                        </a:rPr>
                        <a:t>Norman</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38639">
                <a:tc>
                  <a:txBody>
                    <a:bodyPr/>
                    <a:lstStyle/>
                    <a:p>
                      <a:pPr marL="0" marR="0">
                        <a:lnSpc>
                          <a:spcPct val="107000"/>
                        </a:lnSpc>
                        <a:spcBef>
                          <a:spcPts val="0"/>
                        </a:spcBef>
                        <a:spcAft>
                          <a:spcPts val="0"/>
                        </a:spcAft>
                      </a:pPr>
                      <a:r>
                        <a:rPr lang="en-US" sz="1200" dirty="0">
                          <a:solidFill>
                            <a:schemeClr val="tx1"/>
                          </a:solidFill>
                          <a:effectLst/>
                        </a:rPr>
                        <a:t>Electro Enterprises, Inc.</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solidFill>
                            <a:schemeClr val="tx1"/>
                          </a:solidFill>
                          <a:effectLst/>
                        </a:rPr>
                        <a:t>Oklahoma City</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38639">
                <a:tc>
                  <a:txBody>
                    <a:bodyPr/>
                    <a:lstStyle/>
                    <a:p>
                      <a:pPr marL="0" marR="0">
                        <a:lnSpc>
                          <a:spcPct val="107000"/>
                        </a:lnSpc>
                        <a:spcBef>
                          <a:spcPts val="0"/>
                        </a:spcBef>
                        <a:spcAft>
                          <a:spcPts val="0"/>
                        </a:spcAft>
                      </a:pPr>
                      <a:r>
                        <a:rPr lang="en-US" sz="1200" dirty="0">
                          <a:solidFill>
                            <a:schemeClr val="tx1"/>
                          </a:solidFill>
                          <a:effectLst/>
                        </a:rPr>
                        <a:t>Unmanned Cowboys</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solidFill>
                            <a:schemeClr val="tx1"/>
                          </a:solidFill>
                          <a:effectLst/>
                        </a:rPr>
                        <a:t>Stillwater</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38639">
                <a:tc>
                  <a:txBody>
                    <a:bodyPr/>
                    <a:lstStyle/>
                    <a:p>
                      <a:pPr marL="0" marR="0">
                        <a:lnSpc>
                          <a:spcPct val="107000"/>
                        </a:lnSpc>
                        <a:spcBef>
                          <a:spcPts val="0"/>
                        </a:spcBef>
                        <a:spcAft>
                          <a:spcPts val="0"/>
                        </a:spcAft>
                      </a:pPr>
                      <a:r>
                        <a:rPr lang="en-US" sz="1200" dirty="0">
                          <a:solidFill>
                            <a:schemeClr val="tx1"/>
                          </a:solidFill>
                          <a:effectLst/>
                        </a:rPr>
                        <a:t>Zivko Aeronautics, Inc.</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solidFill>
                            <a:schemeClr val="tx1"/>
                          </a:solidFill>
                          <a:effectLst/>
                        </a:rPr>
                        <a:t>Guthrie</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38639">
                <a:tc>
                  <a:txBody>
                    <a:bodyPr/>
                    <a:lstStyle/>
                    <a:p>
                      <a:pPr marL="0" marR="0">
                        <a:lnSpc>
                          <a:spcPct val="107000"/>
                        </a:lnSpc>
                        <a:spcBef>
                          <a:spcPts val="0"/>
                        </a:spcBef>
                        <a:spcAft>
                          <a:spcPts val="0"/>
                        </a:spcAft>
                      </a:pPr>
                      <a:r>
                        <a:rPr lang="en-US" sz="1200" dirty="0">
                          <a:effectLst/>
                        </a:rPr>
                        <a:t>Aerostar International Inc.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Chelsea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38639">
                <a:tc>
                  <a:txBody>
                    <a:bodyPr/>
                    <a:lstStyle/>
                    <a:p>
                      <a:pPr marL="0" marR="0">
                        <a:lnSpc>
                          <a:spcPct val="107000"/>
                        </a:lnSpc>
                        <a:spcBef>
                          <a:spcPts val="0"/>
                        </a:spcBef>
                        <a:spcAft>
                          <a:spcPts val="0"/>
                        </a:spcAft>
                      </a:pPr>
                      <a:r>
                        <a:rPr lang="en-US" sz="1200" dirty="0">
                          <a:effectLst/>
                        </a:rPr>
                        <a:t>Airbus </a:t>
                      </a:r>
                      <a:r>
                        <a:rPr lang="en-US" sz="1200" dirty="0" smtClean="0">
                          <a:effectLst/>
                        </a:rPr>
                        <a:t>Defense </a:t>
                      </a:r>
                      <a:r>
                        <a:rPr lang="en-US" sz="1200" dirty="0">
                          <a:effectLst/>
                        </a:rPr>
                        <a:t>&amp; Space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Tulsa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38639">
                <a:tc>
                  <a:txBody>
                    <a:bodyPr/>
                    <a:lstStyle/>
                    <a:p>
                      <a:pPr marL="0" marR="0">
                        <a:lnSpc>
                          <a:spcPct val="107000"/>
                        </a:lnSpc>
                        <a:spcBef>
                          <a:spcPts val="0"/>
                        </a:spcBef>
                        <a:spcAft>
                          <a:spcPts val="0"/>
                        </a:spcAft>
                      </a:pPr>
                      <a:r>
                        <a:rPr lang="en-US" sz="1200" dirty="0">
                          <a:effectLst/>
                        </a:rPr>
                        <a:t>Ball Aerospace &amp; Technologies Corp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Oklahoma City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38639">
                <a:tc>
                  <a:txBody>
                    <a:bodyPr/>
                    <a:lstStyle/>
                    <a:p>
                      <a:pPr marL="0" marR="0">
                        <a:lnSpc>
                          <a:spcPct val="107000"/>
                        </a:lnSpc>
                        <a:spcBef>
                          <a:spcPts val="0"/>
                        </a:spcBef>
                        <a:spcAft>
                          <a:spcPts val="0"/>
                        </a:spcAft>
                      </a:pPr>
                      <a:r>
                        <a:rPr lang="en-US" sz="1200" dirty="0">
                          <a:effectLst/>
                        </a:rPr>
                        <a:t>B/E Aerospace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Tulsa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38639">
                <a:tc>
                  <a:txBody>
                    <a:bodyPr/>
                    <a:lstStyle/>
                    <a:p>
                      <a:pPr marL="0" marR="0">
                        <a:lnSpc>
                          <a:spcPct val="107000"/>
                        </a:lnSpc>
                        <a:spcBef>
                          <a:spcPts val="0"/>
                        </a:spcBef>
                        <a:spcAft>
                          <a:spcPts val="0"/>
                        </a:spcAft>
                      </a:pPr>
                      <a:r>
                        <a:rPr lang="en-US" sz="1200" dirty="0">
                          <a:effectLst/>
                        </a:rPr>
                        <a:t>The Boeing Company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rPr>
                        <a:t>Tinker AFB</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38639">
                <a:tc>
                  <a:txBody>
                    <a:bodyPr/>
                    <a:lstStyle/>
                    <a:p>
                      <a:pPr marL="0" marR="0">
                        <a:lnSpc>
                          <a:spcPct val="107000"/>
                        </a:lnSpc>
                        <a:spcBef>
                          <a:spcPts val="0"/>
                        </a:spcBef>
                        <a:spcAft>
                          <a:spcPts val="0"/>
                        </a:spcAft>
                      </a:pPr>
                      <a:r>
                        <a:rPr lang="en-US" sz="1200" dirty="0">
                          <a:effectLst/>
                        </a:rPr>
                        <a:t>C2 Technologies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rPr>
                        <a:t>Oklahoma </a:t>
                      </a:r>
                      <a:r>
                        <a:rPr lang="en-US" sz="1200" dirty="0" smtClean="0">
                          <a:effectLst/>
                        </a:rPr>
                        <a:t>City/Altus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38639">
                <a:tc>
                  <a:txBody>
                    <a:bodyPr/>
                    <a:lstStyle/>
                    <a:p>
                      <a:pPr marL="0" marR="0">
                        <a:lnSpc>
                          <a:spcPct val="107000"/>
                        </a:lnSpc>
                        <a:spcBef>
                          <a:spcPts val="0"/>
                        </a:spcBef>
                        <a:spcAft>
                          <a:spcPts val="0"/>
                        </a:spcAft>
                      </a:pPr>
                      <a:r>
                        <a:rPr lang="en-US" sz="1200" dirty="0">
                          <a:effectLst/>
                        </a:rPr>
                        <a:t>CAE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Altus AFB</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38639">
                <a:tc>
                  <a:txBody>
                    <a:bodyPr/>
                    <a:lstStyle/>
                    <a:p>
                      <a:pPr marL="0" marR="0">
                        <a:lnSpc>
                          <a:spcPct val="107000"/>
                        </a:lnSpc>
                        <a:spcBef>
                          <a:spcPts val="0"/>
                        </a:spcBef>
                        <a:spcAft>
                          <a:spcPts val="0"/>
                        </a:spcAft>
                      </a:pPr>
                      <a:r>
                        <a:rPr lang="en-US" sz="1200" dirty="0">
                          <a:effectLst/>
                        </a:rPr>
                        <a:t>DRS Technologies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Oklahoma City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38639">
                <a:tc>
                  <a:txBody>
                    <a:bodyPr/>
                    <a:lstStyle/>
                    <a:p>
                      <a:pPr marL="0" marR="0">
                        <a:lnSpc>
                          <a:spcPct val="107000"/>
                        </a:lnSpc>
                        <a:spcBef>
                          <a:spcPts val="0"/>
                        </a:spcBef>
                        <a:spcAft>
                          <a:spcPts val="0"/>
                        </a:spcAft>
                      </a:pPr>
                      <a:r>
                        <a:rPr lang="en-US" sz="1200" dirty="0">
                          <a:effectLst/>
                        </a:rPr>
                        <a:t>Elbit Systems of America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Oklahoma City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38639">
                <a:tc>
                  <a:txBody>
                    <a:bodyPr/>
                    <a:lstStyle/>
                    <a:p>
                      <a:pPr marL="0" marR="0">
                        <a:lnSpc>
                          <a:spcPct val="107000"/>
                        </a:lnSpc>
                        <a:spcBef>
                          <a:spcPts val="0"/>
                        </a:spcBef>
                        <a:spcAft>
                          <a:spcPts val="0"/>
                        </a:spcAft>
                      </a:pPr>
                      <a:r>
                        <a:rPr lang="en-US" sz="1200" dirty="0">
                          <a:effectLst/>
                        </a:rPr>
                        <a:t>FLIR Systems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Stillwater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38639">
                <a:tc>
                  <a:txBody>
                    <a:bodyPr/>
                    <a:lstStyle/>
                    <a:p>
                      <a:pPr marL="0" marR="0">
                        <a:lnSpc>
                          <a:spcPct val="107000"/>
                        </a:lnSpc>
                        <a:spcBef>
                          <a:spcPts val="0"/>
                        </a:spcBef>
                        <a:spcAft>
                          <a:spcPts val="0"/>
                        </a:spcAft>
                      </a:pPr>
                      <a:r>
                        <a:rPr lang="en-US" sz="1200" dirty="0">
                          <a:effectLst/>
                        </a:rPr>
                        <a:t>GE Aviation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Oklahoma City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9212">
                <a:tc>
                  <a:txBody>
                    <a:bodyPr/>
                    <a:lstStyle/>
                    <a:p>
                      <a:pPr marL="0" marR="0">
                        <a:lnSpc>
                          <a:spcPct val="107000"/>
                        </a:lnSpc>
                        <a:spcBef>
                          <a:spcPts val="0"/>
                        </a:spcBef>
                        <a:spcAft>
                          <a:spcPts val="0"/>
                        </a:spcAft>
                      </a:pPr>
                      <a:r>
                        <a:rPr lang="en-US" sz="1200" dirty="0">
                          <a:effectLst/>
                        </a:rPr>
                        <a:t>General Atomics Aeronautical Systems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rPr>
                        <a:t>Muskogee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10155">
                <a:tc>
                  <a:txBody>
                    <a:bodyPr/>
                    <a:lstStyle/>
                    <a:p>
                      <a:pPr marL="0" marR="0">
                        <a:lnSpc>
                          <a:spcPct val="107000"/>
                        </a:lnSpc>
                        <a:spcBef>
                          <a:spcPts val="0"/>
                        </a:spcBef>
                        <a:spcAft>
                          <a:spcPts val="0"/>
                        </a:spcAft>
                      </a:pPr>
                      <a:r>
                        <a:rPr lang="en-US" sz="1100" dirty="0" smtClean="0">
                          <a:effectLst/>
                        </a:rPr>
                        <a:t>Hughes Network Systems, LLC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smtClean="0">
                          <a:effectLst/>
                        </a:rPr>
                        <a:t>Oklahoma City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7" name="Table 6"/>
          <p:cNvGraphicFramePr>
            <a:graphicFrameLocks noGrp="1"/>
          </p:cNvGraphicFramePr>
          <p:nvPr>
            <p:extLst/>
          </p:nvPr>
        </p:nvGraphicFramePr>
        <p:xfrm>
          <a:off x="4846140" y="1757683"/>
          <a:ext cx="3927157" cy="4517586"/>
        </p:xfrm>
        <a:graphic>
          <a:graphicData uri="http://schemas.openxmlformats.org/drawingml/2006/table">
            <a:tbl>
              <a:tblPr firstRow="1" firstCol="1" bandRow="1">
                <a:tableStyleId>{3B4B98B0-60AC-42C2-AFA5-B58CD77FA1E5}</a:tableStyleId>
              </a:tblPr>
              <a:tblGrid>
                <a:gridCol w="2337556"/>
                <a:gridCol w="1589601"/>
              </a:tblGrid>
              <a:tr h="250977">
                <a:tc>
                  <a:txBody>
                    <a:bodyPr/>
                    <a:lstStyle/>
                    <a:p>
                      <a:pPr marL="0" marR="0">
                        <a:lnSpc>
                          <a:spcPct val="107000"/>
                        </a:lnSpc>
                        <a:spcBef>
                          <a:spcPts val="0"/>
                        </a:spcBef>
                        <a:spcAft>
                          <a:spcPts val="0"/>
                        </a:spcAft>
                      </a:pPr>
                      <a:r>
                        <a:rPr lang="en-US" sz="1200" dirty="0">
                          <a:effectLst/>
                        </a:rPr>
                        <a:t>Company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City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50977">
                <a:tc>
                  <a:txBody>
                    <a:bodyPr/>
                    <a:lstStyle/>
                    <a:p>
                      <a:pPr marL="0" marR="0">
                        <a:lnSpc>
                          <a:spcPct val="107000"/>
                        </a:lnSpc>
                        <a:spcBef>
                          <a:spcPts val="0"/>
                        </a:spcBef>
                        <a:spcAft>
                          <a:spcPts val="0"/>
                        </a:spcAft>
                      </a:pPr>
                      <a:r>
                        <a:rPr lang="en-US" sz="1200" dirty="0">
                          <a:effectLst/>
                        </a:rPr>
                        <a:t>IBM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rPr>
                        <a:t>Tulsa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50977">
                <a:tc>
                  <a:txBody>
                    <a:bodyPr/>
                    <a:lstStyle/>
                    <a:p>
                      <a:pPr marL="0" marR="0">
                        <a:lnSpc>
                          <a:spcPct val="107000"/>
                        </a:lnSpc>
                        <a:spcBef>
                          <a:spcPts val="0"/>
                        </a:spcBef>
                        <a:spcAft>
                          <a:spcPts val="0"/>
                        </a:spcAft>
                      </a:pPr>
                      <a:r>
                        <a:rPr lang="en-US" sz="1200" dirty="0">
                          <a:effectLst/>
                        </a:rPr>
                        <a:t>Ideal Aerosmith, Inc.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Tulsa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50977">
                <a:tc>
                  <a:txBody>
                    <a:bodyPr/>
                    <a:lstStyle/>
                    <a:p>
                      <a:pPr marL="0" marR="0">
                        <a:lnSpc>
                          <a:spcPct val="107000"/>
                        </a:lnSpc>
                        <a:spcBef>
                          <a:spcPts val="0"/>
                        </a:spcBef>
                        <a:spcAft>
                          <a:spcPts val="0"/>
                        </a:spcAft>
                      </a:pPr>
                      <a:r>
                        <a:rPr lang="en-US" sz="1200">
                          <a:effectLst/>
                        </a:rPr>
                        <a:t>L-3 Communications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Broken Arrow/Tulsa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50977">
                <a:tc>
                  <a:txBody>
                    <a:bodyPr/>
                    <a:lstStyle/>
                    <a:p>
                      <a:pPr marL="0" marR="0">
                        <a:lnSpc>
                          <a:spcPct val="107000"/>
                        </a:lnSpc>
                        <a:spcBef>
                          <a:spcPts val="0"/>
                        </a:spcBef>
                        <a:spcAft>
                          <a:spcPts val="0"/>
                        </a:spcAft>
                      </a:pPr>
                      <a:r>
                        <a:rPr lang="en-US" sz="1200">
                          <a:effectLst/>
                        </a:rPr>
                        <a:t>Lockheed Martin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Oklahoma City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50977">
                <a:tc>
                  <a:txBody>
                    <a:bodyPr/>
                    <a:lstStyle/>
                    <a:p>
                      <a:pPr marL="0" marR="0">
                        <a:lnSpc>
                          <a:spcPct val="107000"/>
                        </a:lnSpc>
                        <a:spcBef>
                          <a:spcPts val="0"/>
                        </a:spcBef>
                        <a:spcAft>
                          <a:spcPts val="0"/>
                        </a:spcAft>
                      </a:pPr>
                      <a:r>
                        <a:rPr lang="en-US" sz="1200">
                          <a:effectLst/>
                        </a:rPr>
                        <a:t>Moog Inc.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Oklahoma City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50977">
                <a:tc>
                  <a:txBody>
                    <a:bodyPr/>
                    <a:lstStyle/>
                    <a:p>
                      <a:pPr marL="0" marR="0">
                        <a:lnSpc>
                          <a:spcPct val="107000"/>
                        </a:lnSpc>
                        <a:spcBef>
                          <a:spcPts val="0"/>
                        </a:spcBef>
                        <a:spcAft>
                          <a:spcPts val="0"/>
                        </a:spcAft>
                      </a:pPr>
                      <a:r>
                        <a:rPr lang="en-US" sz="1200">
                          <a:effectLst/>
                        </a:rPr>
                        <a:t>Northrop Grumman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Oklahoma City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50977">
                <a:tc>
                  <a:txBody>
                    <a:bodyPr/>
                    <a:lstStyle/>
                    <a:p>
                      <a:pPr marL="0" marR="0">
                        <a:lnSpc>
                          <a:spcPct val="107000"/>
                        </a:lnSpc>
                        <a:spcBef>
                          <a:spcPts val="0"/>
                        </a:spcBef>
                        <a:spcAft>
                          <a:spcPts val="0"/>
                        </a:spcAft>
                      </a:pPr>
                      <a:r>
                        <a:rPr lang="en-US" sz="1200">
                          <a:effectLst/>
                        </a:rPr>
                        <a:t>Pratt &amp; Whitney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Oklahoma City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50977">
                <a:tc>
                  <a:txBody>
                    <a:bodyPr/>
                    <a:lstStyle/>
                    <a:p>
                      <a:pPr marL="0" marR="0">
                        <a:lnSpc>
                          <a:spcPct val="107000"/>
                        </a:lnSpc>
                        <a:spcBef>
                          <a:spcPts val="0"/>
                        </a:spcBef>
                        <a:spcAft>
                          <a:spcPts val="0"/>
                        </a:spcAft>
                      </a:pPr>
                      <a:r>
                        <a:rPr lang="en-US" sz="1200">
                          <a:effectLst/>
                        </a:rPr>
                        <a:t>QinetiQ</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Lawton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50977">
                <a:tc>
                  <a:txBody>
                    <a:bodyPr/>
                    <a:lstStyle/>
                    <a:p>
                      <a:pPr marL="0" marR="0">
                        <a:lnSpc>
                          <a:spcPct val="107000"/>
                        </a:lnSpc>
                        <a:spcBef>
                          <a:spcPts val="0"/>
                        </a:spcBef>
                        <a:spcAft>
                          <a:spcPts val="0"/>
                        </a:spcAft>
                      </a:pPr>
                      <a:r>
                        <a:rPr lang="en-US" sz="1200">
                          <a:effectLst/>
                        </a:rPr>
                        <a:t>Raytheon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Oklahoma City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50977">
                <a:tc>
                  <a:txBody>
                    <a:bodyPr/>
                    <a:lstStyle/>
                    <a:p>
                      <a:pPr marL="0" marR="0">
                        <a:lnSpc>
                          <a:spcPct val="107000"/>
                        </a:lnSpc>
                        <a:spcBef>
                          <a:spcPts val="0"/>
                        </a:spcBef>
                        <a:spcAft>
                          <a:spcPts val="0"/>
                        </a:spcAft>
                      </a:pPr>
                      <a:r>
                        <a:rPr lang="en-US" sz="1200">
                          <a:effectLst/>
                        </a:rPr>
                        <a:t>Rockwell Collins, Inc.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Midwest City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50977">
                <a:tc>
                  <a:txBody>
                    <a:bodyPr/>
                    <a:lstStyle/>
                    <a:p>
                      <a:pPr marL="0" marR="0">
                        <a:lnSpc>
                          <a:spcPct val="107000"/>
                        </a:lnSpc>
                        <a:spcBef>
                          <a:spcPts val="0"/>
                        </a:spcBef>
                        <a:spcAft>
                          <a:spcPts val="0"/>
                        </a:spcAft>
                      </a:pPr>
                      <a:r>
                        <a:rPr lang="en-US" sz="1200">
                          <a:effectLst/>
                        </a:rPr>
                        <a:t>TE Connectivity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rPr>
                        <a:t>Oklahoma City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50977">
                <a:tc>
                  <a:txBody>
                    <a:bodyPr/>
                    <a:lstStyle/>
                    <a:p>
                      <a:pPr marL="0" marR="0">
                        <a:lnSpc>
                          <a:spcPct val="107000"/>
                        </a:lnSpc>
                        <a:spcBef>
                          <a:spcPts val="0"/>
                        </a:spcBef>
                        <a:spcAft>
                          <a:spcPts val="0"/>
                        </a:spcAft>
                      </a:pPr>
                      <a:r>
                        <a:rPr lang="en-US" sz="1200">
                          <a:effectLst/>
                        </a:rPr>
                        <a:t>Textron Systems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Bethany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50977">
                <a:tc>
                  <a:txBody>
                    <a:bodyPr/>
                    <a:lstStyle/>
                    <a:p>
                      <a:pPr marL="0" marR="0">
                        <a:lnSpc>
                          <a:spcPct val="107000"/>
                        </a:lnSpc>
                        <a:spcBef>
                          <a:spcPts val="0"/>
                        </a:spcBef>
                        <a:spcAft>
                          <a:spcPts val="0"/>
                        </a:spcAft>
                      </a:pPr>
                      <a:r>
                        <a:rPr lang="en-US" sz="1200">
                          <a:effectLst/>
                        </a:rPr>
                        <a:t>Thales Communications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Lawton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50977">
                <a:tc>
                  <a:txBody>
                    <a:bodyPr/>
                    <a:lstStyle/>
                    <a:p>
                      <a:pPr marL="0" marR="0">
                        <a:lnSpc>
                          <a:spcPct val="107000"/>
                        </a:lnSpc>
                        <a:spcBef>
                          <a:spcPts val="0"/>
                        </a:spcBef>
                        <a:spcAft>
                          <a:spcPts val="0"/>
                        </a:spcAft>
                      </a:pPr>
                      <a:r>
                        <a:rPr lang="en-US" sz="1200">
                          <a:effectLst/>
                        </a:rPr>
                        <a:t>Trimble Navigation Limited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Oklahoma City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50977">
                <a:tc>
                  <a:txBody>
                    <a:bodyPr/>
                    <a:lstStyle/>
                    <a:p>
                      <a:pPr marL="0" marR="0">
                        <a:lnSpc>
                          <a:spcPct val="107000"/>
                        </a:lnSpc>
                        <a:spcBef>
                          <a:spcPts val="0"/>
                        </a:spcBef>
                        <a:spcAft>
                          <a:spcPts val="0"/>
                        </a:spcAft>
                      </a:pPr>
                      <a:r>
                        <a:rPr lang="en-US" sz="1200">
                          <a:effectLst/>
                        </a:rPr>
                        <a:t>UTC Aerospace Systems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50977">
                <a:tc>
                  <a:txBody>
                    <a:bodyPr/>
                    <a:lstStyle/>
                    <a:p>
                      <a:pPr marL="0" marR="0">
                        <a:lnSpc>
                          <a:spcPct val="107000"/>
                        </a:lnSpc>
                        <a:spcBef>
                          <a:spcPts val="0"/>
                        </a:spcBef>
                        <a:spcAft>
                          <a:spcPts val="0"/>
                        </a:spcAft>
                      </a:pPr>
                      <a:r>
                        <a:rPr lang="en-US" sz="1200">
                          <a:effectLst/>
                        </a:rPr>
                        <a:t>VT Group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Ft. Sill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50977">
                <a:tc>
                  <a:txBody>
                    <a:bodyPr/>
                    <a:lstStyle/>
                    <a:p>
                      <a:pPr marL="0" marR="0">
                        <a:lnSpc>
                          <a:spcPct val="107000"/>
                        </a:lnSpc>
                        <a:spcBef>
                          <a:spcPts val="0"/>
                        </a:spcBef>
                        <a:spcAft>
                          <a:spcPts val="0"/>
                        </a:spcAft>
                      </a:pPr>
                      <a:r>
                        <a:rPr lang="en-US" sz="1200">
                          <a:effectLst/>
                        </a:rPr>
                        <a:t>Zodiac Aerospace (Enviro Systems)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rPr>
                        <a:t>Seminole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41348510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descr="Map of Oklahoma showing the locations of sites where people can fly. &#10;&#10;Chilocco: UML Urban UAS, RF and C5ISR Test and Training Center.&#10;Ponca City: UML Sensor Laboratory.&#10;Burns Flat: Clinton-Sherman UAS Flight Test and Research.&#10;Lawton-Fort Sill: UML UAS Flight Center (OTC-US) - Restricted Airspace.&#10;Oklahoma City/Norman: OU Kessler Atmospheric and Ecological Field Station, OKNG Muldrow Heliport UAS Center, OU Advanced UAS Radar and Weather Research.&#10;Camp Gruber: OKNG-UML UAS Flight Training-Test Center.&#10;Tulsa: University of Tulsa Information Security Institute, OSU-Tulsa Hypobaric Chambers, OKNG-UML UAS Flight Training-Test Center.&#10;Stillwater: OSU Graduate Engineering Degree Program and UAS Training Airport, Joint UAS Development Center, OSU-UML, OSU UML EMC Test Chambers."/>
          <p:cNvPicPr/>
          <p:nvPr/>
        </p:nvPicPr>
        <p:blipFill rotWithShape="1">
          <a:blip r:embed="rId3" cstate="email">
            <a:extLst>
              <a:ext uri="{28A0092B-C50C-407E-A947-70E740481C1C}">
                <a14:useLocalDpi xmlns:a14="http://schemas.microsoft.com/office/drawing/2010/main"/>
              </a:ext>
            </a:extLst>
          </a:blip>
          <a:srcRect/>
          <a:stretch/>
        </p:blipFill>
        <p:spPr>
          <a:xfrm>
            <a:off x="0" y="976773"/>
            <a:ext cx="9144000" cy="6252702"/>
          </a:xfrm>
          <a:prstGeom prst="rect">
            <a:avLst/>
          </a:prstGeom>
        </p:spPr>
      </p:pic>
      <p:sp>
        <p:nvSpPr>
          <p:cNvPr id="6" name="Rounded Rectangle 5"/>
          <p:cNvSpPr/>
          <p:nvPr/>
        </p:nvSpPr>
        <p:spPr>
          <a:xfrm>
            <a:off x="944808" y="6374734"/>
            <a:ext cx="1569792" cy="408623"/>
          </a:xfrm>
          <a:prstGeom prst="roundRect">
            <a:avLst/>
          </a:prstGeom>
          <a:solidFill>
            <a:srgbClr val="FFFF00"/>
          </a:solidFill>
          <a:ln>
            <a:solidFill>
              <a:schemeClr val="tx1"/>
            </a:solidFill>
          </a:ln>
        </p:spPr>
        <p:txBody>
          <a:bodyPr wrap="square">
            <a:spAutoFit/>
          </a:bodyPr>
          <a:lstStyle/>
          <a:p>
            <a:r>
              <a:rPr lang="en-US" dirty="0"/>
              <a:t>DHS Test site</a:t>
            </a:r>
          </a:p>
        </p:txBody>
      </p:sp>
      <p:sp>
        <p:nvSpPr>
          <p:cNvPr id="7" name="Rectangle 6"/>
          <p:cNvSpPr/>
          <p:nvPr/>
        </p:nvSpPr>
        <p:spPr>
          <a:xfrm>
            <a:off x="3705225" y="6384259"/>
            <a:ext cx="3190875" cy="6356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180043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Oklahoma Space Industry Development Authority (OSIDA)</a:t>
            </a:r>
            <a:endParaRPr lang="en-US" dirty="0"/>
          </a:p>
        </p:txBody>
      </p:sp>
      <p:sp>
        <p:nvSpPr>
          <p:cNvPr id="3" name="Content Placeholder 2"/>
          <p:cNvSpPr>
            <a:spLocks noGrp="1"/>
          </p:cNvSpPr>
          <p:nvPr>
            <p:ph idx="1"/>
          </p:nvPr>
        </p:nvSpPr>
        <p:spPr/>
        <p:txBody>
          <a:bodyPr/>
          <a:lstStyle/>
          <a:p>
            <a:pPr marL="0" indent="0">
              <a:buNone/>
            </a:pPr>
            <a:r>
              <a:rPr lang="en-US" sz="3200" dirty="0" smtClean="0"/>
              <a:t>Oklahoma Air &amp; Space Port</a:t>
            </a:r>
          </a:p>
          <a:p>
            <a:pPr marL="0" indent="0">
              <a:buNone/>
            </a:pPr>
            <a:endParaRPr lang="en-US" sz="1800" dirty="0" smtClean="0"/>
          </a:p>
          <a:p>
            <a:r>
              <a:rPr lang="en-US" dirty="0" smtClean="0"/>
              <a:t>Only FAA-approved spaceflight corridor not in restricted airspace</a:t>
            </a:r>
          </a:p>
          <a:p>
            <a:r>
              <a:rPr lang="en-US" dirty="0" smtClean="0"/>
              <a:t>Third longest runway – 13,503 ft x 300 ft</a:t>
            </a:r>
          </a:p>
          <a:p>
            <a:r>
              <a:rPr lang="en-US" dirty="0" smtClean="0"/>
              <a:t>100-acre ramp space</a:t>
            </a:r>
          </a:p>
          <a:p>
            <a:r>
              <a:rPr lang="en-US" dirty="0" smtClean="0"/>
              <a:t>2,000 acres of available land</a:t>
            </a:r>
          </a:p>
          <a:p>
            <a:endParaRPr lang="en-US" dirty="0"/>
          </a:p>
        </p:txBody>
      </p:sp>
    </p:spTree>
    <p:extLst>
      <p:ext uri="{BB962C8B-B14F-4D97-AF65-F5344CB8AC3E}">
        <p14:creationId xmlns:p14="http://schemas.microsoft.com/office/powerpoint/2010/main" val="1776509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041" y="2458122"/>
            <a:ext cx="9143999" cy="769441"/>
          </a:xfrm>
          <a:prstGeom prst="rect">
            <a:avLst/>
          </a:prstGeom>
          <a:noFill/>
        </p:spPr>
        <p:txBody>
          <a:bodyPr wrap="square" rtlCol="0">
            <a:spAutoFit/>
          </a:bodyPr>
          <a:lstStyle/>
          <a:p>
            <a:pPr algn="ctr"/>
            <a:r>
              <a:rPr lang="en-US" sz="4400" b="1" dirty="0" smtClean="0"/>
              <a:t>Oklahoma State Regents</a:t>
            </a:r>
            <a:endParaRPr lang="en-US" sz="4400" b="1" dirty="0"/>
          </a:p>
        </p:txBody>
      </p:sp>
      <p:sp>
        <p:nvSpPr>
          <p:cNvPr id="4" name="TextBox 3"/>
          <p:cNvSpPr txBox="1"/>
          <p:nvPr/>
        </p:nvSpPr>
        <p:spPr>
          <a:xfrm>
            <a:off x="6097512" y="4672430"/>
            <a:ext cx="3053528" cy="1292662"/>
          </a:xfrm>
          <a:prstGeom prst="rect">
            <a:avLst/>
          </a:prstGeom>
          <a:noFill/>
        </p:spPr>
        <p:txBody>
          <a:bodyPr wrap="none" rtlCol="0">
            <a:spAutoFit/>
          </a:bodyPr>
          <a:lstStyle/>
          <a:p>
            <a:r>
              <a:rPr lang="en-US" dirty="0" smtClean="0"/>
              <a:t>10 November 2015</a:t>
            </a:r>
          </a:p>
          <a:p>
            <a:r>
              <a:rPr lang="en-US" sz="2400" b="1" i="1" dirty="0" smtClean="0"/>
              <a:t>Vince </a:t>
            </a:r>
            <a:r>
              <a:rPr lang="en-US" sz="2400" b="1" i="1" dirty="0"/>
              <a:t>Howie</a:t>
            </a:r>
          </a:p>
          <a:p>
            <a:r>
              <a:rPr lang="en-US" b="1" dirty="0">
                <a:solidFill>
                  <a:srgbClr val="00AEEF"/>
                </a:solidFill>
              </a:rPr>
              <a:t>Aerospace &amp; Defense </a:t>
            </a:r>
            <a:r>
              <a:rPr lang="en-US" b="1" dirty="0" smtClean="0">
                <a:solidFill>
                  <a:srgbClr val="00AEEF"/>
                </a:solidFill>
              </a:rPr>
              <a:t>Director</a:t>
            </a:r>
          </a:p>
          <a:p>
            <a:r>
              <a:rPr lang="en-US" b="1" dirty="0" smtClean="0">
                <a:solidFill>
                  <a:srgbClr val="00AEEF"/>
                </a:solidFill>
              </a:rPr>
              <a:t>Oklahoma Dept of Commerce</a:t>
            </a:r>
            <a:endParaRPr lang="en-US" b="1" dirty="0">
              <a:solidFill>
                <a:srgbClr val="00AEEF"/>
              </a:solidFill>
            </a:endParaRPr>
          </a:p>
        </p:txBody>
      </p:sp>
    </p:spTree>
    <p:extLst>
      <p:ext uri="{BB962C8B-B14F-4D97-AF65-F5344CB8AC3E}">
        <p14:creationId xmlns:p14="http://schemas.microsoft.com/office/powerpoint/2010/main" val="15207943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44840" y="819481"/>
            <a:ext cx="8440510" cy="1045935"/>
          </a:xfrm>
        </p:spPr>
        <p:txBody>
          <a:bodyPr/>
          <a:lstStyle/>
          <a:p>
            <a:pPr algn="ctr"/>
            <a:r>
              <a:rPr lang="en-US" dirty="0" smtClean="0"/>
              <a:t>State Economic Snapshot</a:t>
            </a:r>
            <a:endParaRPr lang="en-US" dirty="0"/>
          </a:p>
        </p:txBody>
      </p:sp>
      <p:sp>
        <p:nvSpPr>
          <p:cNvPr id="5" name="TextBox 4"/>
          <p:cNvSpPr txBox="1"/>
          <p:nvPr/>
        </p:nvSpPr>
        <p:spPr>
          <a:xfrm>
            <a:off x="1401273" y="1721015"/>
            <a:ext cx="2936788" cy="861774"/>
          </a:xfrm>
          <a:prstGeom prst="rect">
            <a:avLst/>
          </a:prstGeom>
          <a:noFill/>
        </p:spPr>
        <p:txBody>
          <a:bodyPr wrap="square" rtlCol="0" anchor="b">
            <a:spAutoFit/>
          </a:bodyPr>
          <a:lstStyle/>
          <a:p>
            <a:r>
              <a:rPr lang="en-US" b="1" dirty="0" smtClean="0">
                <a:solidFill>
                  <a:srgbClr val="00AEEF"/>
                </a:solidFill>
              </a:rPr>
              <a:t>Employment Growth</a:t>
            </a:r>
          </a:p>
          <a:p>
            <a:r>
              <a:rPr lang="en-US" sz="1600" dirty="0" smtClean="0"/>
              <a:t>Jobs Added (2010-2015)</a:t>
            </a:r>
          </a:p>
          <a:p>
            <a:r>
              <a:rPr lang="en-US" sz="1600" dirty="0" smtClean="0"/>
              <a:t>State Job Growth Rate (U.S.)</a:t>
            </a:r>
            <a:endParaRPr lang="en-US" sz="1600" dirty="0"/>
          </a:p>
        </p:txBody>
      </p:sp>
      <p:sp>
        <p:nvSpPr>
          <p:cNvPr id="6" name="TextBox 5"/>
          <p:cNvSpPr txBox="1"/>
          <p:nvPr/>
        </p:nvSpPr>
        <p:spPr>
          <a:xfrm>
            <a:off x="1401273" y="2662878"/>
            <a:ext cx="4567884" cy="1384995"/>
          </a:xfrm>
          <a:prstGeom prst="rect">
            <a:avLst/>
          </a:prstGeom>
          <a:noFill/>
        </p:spPr>
        <p:txBody>
          <a:bodyPr wrap="square" rtlCol="0">
            <a:spAutoFit/>
          </a:bodyPr>
          <a:lstStyle/>
          <a:p>
            <a:r>
              <a:rPr lang="en-US" b="1" dirty="0" smtClean="0">
                <a:solidFill>
                  <a:srgbClr val="00AEEF"/>
                </a:solidFill>
              </a:rPr>
              <a:t>Increased Wealth</a:t>
            </a:r>
          </a:p>
          <a:p>
            <a:r>
              <a:rPr lang="en-US" sz="1600" dirty="0" smtClean="0"/>
              <a:t>Per Capital Personal Income</a:t>
            </a:r>
          </a:p>
          <a:p>
            <a:r>
              <a:rPr lang="en-US" sz="1600" dirty="0" smtClean="0"/>
              <a:t>GDP Growth (2013 1-year) (U.S.)</a:t>
            </a:r>
          </a:p>
          <a:p>
            <a:r>
              <a:rPr lang="en-US" sz="1600" dirty="0" smtClean="0"/>
              <a:t>Gain in OK PCPI over the Past Five Years (U.S.)</a:t>
            </a:r>
          </a:p>
          <a:p>
            <a:endParaRPr lang="en-US" dirty="0"/>
          </a:p>
        </p:txBody>
      </p:sp>
      <p:sp>
        <p:nvSpPr>
          <p:cNvPr id="7" name="TextBox 6"/>
          <p:cNvSpPr txBox="1"/>
          <p:nvPr/>
        </p:nvSpPr>
        <p:spPr>
          <a:xfrm>
            <a:off x="1401273" y="3834713"/>
            <a:ext cx="6083644" cy="1107996"/>
          </a:xfrm>
          <a:prstGeom prst="rect">
            <a:avLst/>
          </a:prstGeom>
          <a:noFill/>
        </p:spPr>
        <p:txBody>
          <a:bodyPr wrap="square" rtlCol="0">
            <a:spAutoFit/>
          </a:bodyPr>
          <a:lstStyle/>
          <a:p>
            <a:r>
              <a:rPr lang="en-US" b="1" dirty="0" smtClean="0">
                <a:solidFill>
                  <a:srgbClr val="00AEEF"/>
                </a:solidFill>
              </a:rPr>
              <a:t>Business Growth</a:t>
            </a:r>
          </a:p>
          <a:p>
            <a:r>
              <a:rPr lang="en-US" sz="1600" dirty="0" smtClean="0"/>
              <a:t>More Private Businesses Created than were Closed (%)</a:t>
            </a:r>
          </a:p>
          <a:p>
            <a:r>
              <a:rPr lang="en-US" sz="1600" dirty="0" smtClean="0"/>
              <a:t>Total Private Establishments</a:t>
            </a:r>
          </a:p>
          <a:p>
            <a:r>
              <a:rPr lang="en-US" sz="1600" dirty="0" smtClean="0"/>
              <a:t># of New Private Establishments</a:t>
            </a:r>
          </a:p>
        </p:txBody>
      </p:sp>
      <p:sp>
        <p:nvSpPr>
          <p:cNvPr id="8" name="TextBox 7"/>
          <p:cNvSpPr txBox="1"/>
          <p:nvPr/>
        </p:nvSpPr>
        <p:spPr>
          <a:xfrm>
            <a:off x="1401273" y="5017045"/>
            <a:ext cx="4782065" cy="861774"/>
          </a:xfrm>
          <a:prstGeom prst="rect">
            <a:avLst/>
          </a:prstGeom>
          <a:noFill/>
        </p:spPr>
        <p:txBody>
          <a:bodyPr wrap="square" rtlCol="0">
            <a:spAutoFit/>
          </a:bodyPr>
          <a:lstStyle/>
          <a:p>
            <a:r>
              <a:rPr lang="en-US" b="1" dirty="0" smtClean="0">
                <a:solidFill>
                  <a:srgbClr val="00AEEF"/>
                </a:solidFill>
              </a:rPr>
              <a:t>Qualified Labor</a:t>
            </a:r>
          </a:p>
          <a:p>
            <a:r>
              <a:rPr lang="en-US" sz="1600" dirty="0" smtClean="0"/>
              <a:t>High School Graduation Rate</a:t>
            </a:r>
          </a:p>
          <a:p>
            <a:r>
              <a:rPr lang="en-US" sz="1600" dirty="0" smtClean="0"/>
              <a:t>OK Unemployment Rate (compared to national rate)</a:t>
            </a:r>
            <a:endParaRPr lang="en-US" sz="1600" dirty="0"/>
          </a:p>
        </p:txBody>
      </p:sp>
      <p:sp>
        <p:nvSpPr>
          <p:cNvPr id="10" name="TextBox 9"/>
          <p:cNvSpPr txBox="1"/>
          <p:nvPr/>
        </p:nvSpPr>
        <p:spPr>
          <a:xfrm>
            <a:off x="6249242" y="1992865"/>
            <a:ext cx="1408668" cy="584775"/>
          </a:xfrm>
          <a:prstGeom prst="rect">
            <a:avLst/>
          </a:prstGeom>
          <a:noFill/>
        </p:spPr>
        <p:txBody>
          <a:bodyPr wrap="square" rtlCol="0" anchor="b">
            <a:spAutoFit/>
          </a:bodyPr>
          <a:lstStyle/>
          <a:p>
            <a:r>
              <a:rPr lang="en-US" sz="1600" dirty="0" smtClean="0">
                <a:latin typeface="+mj-lt"/>
              </a:rPr>
              <a:t>97,400</a:t>
            </a:r>
          </a:p>
          <a:p>
            <a:r>
              <a:rPr lang="en-US" sz="1600" dirty="0" smtClean="0">
                <a:latin typeface="+mj-lt"/>
              </a:rPr>
              <a:t>6.2% (8.7%)</a:t>
            </a:r>
            <a:endParaRPr lang="en-US" sz="1600" dirty="0">
              <a:latin typeface="+mj-lt"/>
            </a:endParaRPr>
          </a:p>
        </p:txBody>
      </p:sp>
      <p:sp>
        <p:nvSpPr>
          <p:cNvPr id="11" name="TextBox 10"/>
          <p:cNvSpPr txBox="1"/>
          <p:nvPr/>
        </p:nvSpPr>
        <p:spPr>
          <a:xfrm>
            <a:off x="6249240" y="2908777"/>
            <a:ext cx="2894759" cy="830997"/>
          </a:xfrm>
          <a:prstGeom prst="rect">
            <a:avLst/>
          </a:prstGeom>
          <a:noFill/>
        </p:spPr>
        <p:txBody>
          <a:bodyPr wrap="square" rtlCol="0">
            <a:spAutoFit/>
          </a:bodyPr>
          <a:lstStyle/>
          <a:p>
            <a:r>
              <a:rPr lang="en-US" sz="1600" dirty="0" smtClean="0">
                <a:latin typeface="+mj-lt"/>
              </a:rPr>
              <a:t>$43,138</a:t>
            </a:r>
          </a:p>
          <a:p>
            <a:r>
              <a:rPr lang="en-US" sz="1600" dirty="0" smtClean="0">
                <a:latin typeface="+mj-lt"/>
              </a:rPr>
              <a:t>4.2% (1.8%) </a:t>
            </a:r>
            <a:r>
              <a:rPr lang="en-US" sz="1600" b="1" dirty="0" smtClean="0">
                <a:solidFill>
                  <a:srgbClr val="FF0000"/>
                </a:solidFill>
                <a:latin typeface="+mj-lt"/>
              </a:rPr>
              <a:t>“4</a:t>
            </a:r>
            <a:r>
              <a:rPr lang="en-US" sz="1600" b="1" baseline="30000" dirty="0" smtClean="0">
                <a:solidFill>
                  <a:srgbClr val="FF0000"/>
                </a:solidFill>
                <a:latin typeface="+mj-lt"/>
              </a:rPr>
              <a:t>th</a:t>
            </a:r>
            <a:r>
              <a:rPr lang="en-US" sz="1600" b="1" dirty="0" smtClean="0">
                <a:solidFill>
                  <a:srgbClr val="FF0000"/>
                </a:solidFill>
                <a:latin typeface="+mj-lt"/>
              </a:rPr>
              <a:t> Best in Nation”</a:t>
            </a:r>
          </a:p>
          <a:p>
            <a:r>
              <a:rPr lang="en-US" sz="1600" dirty="0" smtClean="0">
                <a:latin typeface="+mj-lt"/>
                <a:cs typeface="Arial"/>
              </a:rPr>
              <a:t>˄ 20.8% (13.7%)</a:t>
            </a:r>
            <a:endParaRPr lang="en-US" sz="1600" dirty="0">
              <a:latin typeface="+mj-lt"/>
            </a:endParaRPr>
          </a:p>
        </p:txBody>
      </p:sp>
      <p:sp>
        <p:nvSpPr>
          <p:cNvPr id="12" name="TextBox 11"/>
          <p:cNvSpPr txBox="1"/>
          <p:nvPr/>
        </p:nvSpPr>
        <p:spPr>
          <a:xfrm>
            <a:off x="6249241" y="4073619"/>
            <a:ext cx="2636109" cy="830997"/>
          </a:xfrm>
          <a:prstGeom prst="rect">
            <a:avLst/>
          </a:prstGeom>
          <a:noFill/>
        </p:spPr>
        <p:txBody>
          <a:bodyPr wrap="square" rtlCol="0">
            <a:spAutoFit/>
          </a:bodyPr>
          <a:lstStyle/>
          <a:p>
            <a:r>
              <a:rPr lang="en-US" sz="1600" dirty="0" smtClean="0">
                <a:latin typeface="+mj-lt"/>
                <a:cs typeface="Arial"/>
              </a:rPr>
              <a:t>˄ 1.78%</a:t>
            </a:r>
          </a:p>
          <a:p>
            <a:r>
              <a:rPr lang="en-US" sz="1600" dirty="0" smtClean="0">
                <a:latin typeface="+mj-lt"/>
                <a:cs typeface="Arial"/>
              </a:rPr>
              <a:t>101,248 in 2014</a:t>
            </a:r>
          </a:p>
          <a:p>
            <a:r>
              <a:rPr lang="en-US" sz="1600" dirty="0" smtClean="0">
                <a:latin typeface="+mj-lt"/>
                <a:cs typeface="Arial"/>
              </a:rPr>
              <a:t>˄ 1325</a:t>
            </a:r>
          </a:p>
        </p:txBody>
      </p:sp>
      <p:sp>
        <p:nvSpPr>
          <p:cNvPr id="13" name="TextBox 12"/>
          <p:cNvSpPr txBox="1"/>
          <p:nvPr/>
        </p:nvSpPr>
        <p:spPr>
          <a:xfrm>
            <a:off x="6322533" y="5294044"/>
            <a:ext cx="2002643" cy="830997"/>
          </a:xfrm>
          <a:prstGeom prst="rect">
            <a:avLst/>
          </a:prstGeom>
          <a:noFill/>
        </p:spPr>
        <p:txBody>
          <a:bodyPr wrap="square" rtlCol="0">
            <a:spAutoFit/>
          </a:bodyPr>
          <a:lstStyle/>
          <a:p>
            <a:r>
              <a:rPr lang="en-US" sz="1600" dirty="0" smtClean="0">
                <a:latin typeface="+mj-lt"/>
              </a:rPr>
              <a:t>86.4% in 2014</a:t>
            </a:r>
          </a:p>
          <a:p>
            <a:r>
              <a:rPr lang="en-US" sz="1600" dirty="0" smtClean="0">
                <a:latin typeface="+mj-lt"/>
              </a:rPr>
              <a:t>4.5% current (5.3%) (Jun 2105)</a:t>
            </a:r>
            <a:endParaRPr lang="en-US" sz="1600" dirty="0">
              <a:latin typeface="+mj-lt"/>
            </a:endParaRPr>
          </a:p>
        </p:txBody>
      </p:sp>
      <p:sp>
        <p:nvSpPr>
          <p:cNvPr id="2" name="TextBox 1"/>
          <p:cNvSpPr txBox="1"/>
          <p:nvPr/>
        </p:nvSpPr>
        <p:spPr>
          <a:xfrm>
            <a:off x="297413" y="6292165"/>
            <a:ext cx="5671744" cy="276999"/>
          </a:xfrm>
          <a:prstGeom prst="rect">
            <a:avLst/>
          </a:prstGeom>
          <a:noFill/>
        </p:spPr>
        <p:txBody>
          <a:bodyPr wrap="square" rtlCol="0">
            <a:spAutoFit/>
          </a:bodyPr>
          <a:lstStyle/>
          <a:p>
            <a:r>
              <a:rPr lang="en-US" sz="1200" dirty="0" smtClean="0"/>
              <a:t>OK Department of Commerce 2014 Annual Report</a:t>
            </a:r>
            <a:endParaRPr lang="en-US" sz="1200" dirty="0"/>
          </a:p>
        </p:txBody>
      </p:sp>
    </p:spTree>
    <p:extLst>
      <p:ext uri="{BB962C8B-B14F-4D97-AF65-F5344CB8AC3E}">
        <p14:creationId xmlns:p14="http://schemas.microsoft.com/office/powerpoint/2010/main" val="39392459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87064" y="2459946"/>
            <a:ext cx="3657600" cy="646331"/>
          </a:xfrm>
          <a:prstGeom prst="rect">
            <a:avLst/>
          </a:prstGeom>
          <a:noFill/>
        </p:spPr>
        <p:txBody>
          <a:bodyPr wrap="square" rtlCol="0">
            <a:spAutoFit/>
          </a:bodyPr>
          <a:lstStyle/>
          <a:p>
            <a:pPr algn="ctr"/>
            <a:r>
              <a:rPr lang="en-US" b="1" dirty="0" smtClean="0">
                <a:solidFill>
                  <a:srgbClr val="109AED"/>
                </a:solidFill>
              </a:rPr>
              <a:t>Secretary Oklahoma Department of Commerce and Tourism</a:t>
            </a:r>
            <a:endParaRPr lang="en-US" b="1" dirty="0">
              <a:solidFill>
                <a:srgbClr val="109AED"/>
              </a:solidFill>
            </a:endParaRPr>
          </a:p>
        </p:txBody>
      </p:sp>
      <p:sp>
        <p:nvSpPr>
          <p:cNvPr id="8" name="TextBox 7"/>
          <p:cNvSpPr txBox="1"/>
          <p:nvPr/>
        </p:nvSpPr>
        <p:spPr>
          <a:xfrm>
            <a:off x="3804677" y="1903624"/>
            <a:ext cx="3898674" cy="584775"/>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Deby Snodgrass</a:t>
            </a:r>
            <a:endParaRPr lang="en-US" sz="32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3609975" y="3487608"/>
            <a:ext cx="5095876" cy="155427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dirty="0" smtClean="0"/>
              <a:t>Appointed by Gov. Mary Fallin in January 2015 while serving as Oklahoma’s Secretary of Tourism and Recreation Department Executive Director </a:t>
            </a:r>
          </a:p>
          <a:p>
            <a:pPr marL="285750" indent="-285750">
              <a:spcBef>
                <a:spcPts val="600"/>
              </a:spcBef>
              <a:buFont typeface="Arial" panose="020B0604020202020204" pitchFamily="34" charset="0"/>
              <a:buChar char="•"/>
            </a:pPr>
            <a:r>
              <a:rPr lang="en-US" dirty="0" smtClean="0"/>
              <a:t>Senior advisor to the Governor on policy, economic, and legislative issues </a:t>
            </a:r>
          </a:p>
        </p:txBody>
      </p:sp>
      <p:pic>
        <p:nvPicPr>
          <p:cNvPr id="3" name="Picture 2" descr="  "/>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0758" y="1643062"/>
            <a:ext cx="2857500" cy="3571875"/>
          </a:xfrm>
          <a:prstGeom prst="rect">
            <a:avLst/>
          </a:prstGeom>
        </p:spPr>
      </p:pic>
    </p:spTree>
    <p:extLst>
      <p:ext uri="{BB962C8B-B14F-4D97-AF65-F5344CB8AC3E}">
        <p14:creationId xmlns:p14="http://schemas.microsoft.com/office/powerpoint/2010/main" val="20338301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nvPr>
        </p:nvGraphicFramePr>
        <p:xfrm>
          <a:off x="564034" y="1818730"/>
          <a:ext cx="8439150" cy="4429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3945924" y="2438481"/>
            <a:ext cx="1210962" cy="1015663"/>
          </a:xfrm>
          <a:prstGeom prst="rect">
            <a:avLst/>
          </a:prstGeom>
          <a:noFill/>
        </p:spPr>
        <p:txBody>
          <a:bodyPr wrap="square" rtlCol="0">
            <a:spAutoFit/>
          </a:bodyPr>
          <a:lstStyle/>
          <a:p>
            <a:pPr algn="ctr"/>
            <a:r>
              <a:rPr lang="en-US" sz="2000" b="1" dirty="0" smtClean="0">
                <a:solidFill>
                  <a:schemeClr val="bg1"/>
                </a:solidFill>
              </a:rPr>
              <a:t>Business Customer Services</a:t>
            </a:r>
            <a:endParaRPr lang="en-US" sz="2000" b="1" dirty="0">
              <a:solidFill>
                <a:schemeClr val="bg1"/>
              </a:solidFill>
            </a:endParaRPr>
          </a:p>
        </p:txBody>
      </p:sp>
      <p:sp>
        <p:nvSpPr>
          <p:cNvPr id="10" name="TextBox 9"/>
          <p:cNvSpPr txBox="1"/>
          <p:nvPr/>
        </p:nvSpPr>
        <p:spPr>
          <a:xfrm>
            <a:off x="5058031" y="4419334"/>
            <a:ext cx="1425146" cy="1015663"/>
          </a:xfrm>
          <a:prstGeom prst="rect">
            <a:avLst/>
          </a:prstGeom>
          <a:noFill/>
        </p:spPr>
        <p:txBody>
          <a:bodyPr wrap="square" rtlCol="0">
            <a:spAutoFit/>
          </a:bodyPr>
          <a:lstStyle/>
          <a:p>
            <a:pPr algn="ctr"/>
            <a:r>
              <a:rPr lang="en-US" sz="2000" b="1" dirty="0" smtClean="0">
                <a:solidFill>
                  <a:schemeClr val="bg1"/>
                </a:solidFill>
              </a:rPr>
              <a:t>Global Recruiting Team</a:t>
            </a:r>
            <a:endParaRPr lang="en-US" sz="2000" b="1" dirty="0">
              <a:solidFill>
                <a:schemeClr val="bg1"/>
              </a:solidFill>
            </a:endParaRPr>
          </a:p>
        </p:txBody>
      </p:sp>
      <p:sp>
        <p:nvSpPr>
          <p:cNvPr id="11" name="TextBox 10"/>
          <p:cNvSpPr txBox="1"/>
          <p:nvPr/>
        </p:nvSpPr>
        <p:spPr>
          <a:xfrm>
            <a:off x="2438399" y="4446373"/>
            <a:ext cx="1293340" cy="1015663"/>
          </a:xfrm>
          <a:prstGeom prst="rect">
            <a:avLst/>
          </a:prstGeom>
          <a:noFill/>
        </p:spPr>
        <p:txBody>
          <a:bodyPr wrap="square" rtlCol="0">
            <a:spAutoFit/>
          </a:bodyPr>
          <a:lstStyle/>
          <a:p>
            <a:pPr algn="ctr"/>
            <a:r>
              <a:rPr lang="en-US" sz="2000" b="1" dirty="0" smtClean="0">
                <a:solidFill>
                  <a:schemeClr val="bg1"/>
                </a:solidFill>
              </a:rPr>
              <a:t>National Recruiting Team</a:t>
            </a:r>
            <a:endParaRPr lang="en-US" sz="2000" b="1" dirty="0">
              <a:solidFill>
                <a:schemeClr val="bg1"/>
              </a:solidFill>
            </a:endParaRPr>
          </a:p>
        </p:txBody>
      </p:sp>
      <p:sp>
        <p:nvSpPr>
          <p:cNvPr id="12" name="TextBox 11"/>
          <p:cNvSpPr txBox="1"/>
          <p:nvPr/>
        </p:nvSpPr>
        <p:spPr>
          <a:xfrm>
            <a:off x="3805880" y="4047194"/>
            <a:ext cx="1351006" cy="400110"/>
          </a:xfrm>
          <a:prstGeom prst="rect">
            <a:avLst/>
          </a:prstGeom>
          <a:noFill/>
        </p:spPr>
        <p:txBody>
          <a:bodyPr wrap="square" rtlCol="0">
            <a:spAutoFit/>
          </a:bodyPr>
          <a:lstStyle/>
          <a:p>
            <a:r>
              <a:rPr lang="en-US" sz="2000" b="1" dirty="0" smtClean="0">
                <a:solidFill>
                  <a:schemeClr val="bg1"/>
                </a:solidFill>
              </a:rPr>
              <a:t>Aerospace</a:t>
            </a:r>
            <a:endParaRPr lang="en-US" sz="2000" b="1" dirty="0">
              <a:solidFill>
                <a:schemeClr val="bg1"/>
              </a:solidFill>
            </a:endParaRPr>
          </a:p>
        </p:txBody>
      </p:sp>
      <p:sp>
        <p:nvSpPr>
          <p:cNvPr id="13" name="TextBox 12"/>
          <p:cNvSpPr txBox="1"/>
          <p:nvPr/>
        </p:nvSpPr>
        <p:spPr>
          <a:xfrm>
            <a:off x="57666" y="974109"/>
            <a:ext cx="9086334" cy="553998"/>
          </a:xfrm>
          <a:prstGeom prst="rect">
            <a:avLst/>
          </a:prstGeom>
          <a:noFill/>
        </p:spPr>
        <p:txBody>
          <a:bodyPr wrap="square" rtlCol="0">
            <a:spAutoFit/>
          </a:bodyPr>
          <a:lstStyle/>
          <a:p>
            <a:pPr algn="ctr"/>
            <a:r>
              <a:rPr lang="en-US" sz="3000" b="1" dirty="0" smtClean="0">
                <a:solidFill>
                  <a:srgbClr val="109AED"/>
                </a:solidFill>
              </a:rPr>
              <a:t>Role of Aerospace Within the OK Dept of Commerce</a:t>
            </a:r>
            <a:endParaRPr lang="en-US" sz="3000" b="1" dirty="0">
              <a:solidFill>
                <a:srgbClr val="109AED"/>
              </a:solidFill>
            </a:endParaRPr>
          </a:p>
        </p:txBody>
      </p:sp>
      <p:sp>
        <p:nvSpPr>
          <p:cNvPr id="2" name="TextBox 1"/>
          <p:cNvSpPr txBox="1"/>
          <p:nvPr/>
        </p:nvSpPr>
        <p:spPr>
          <a:xfrm>
            <a:off x="6595434" y="5924689"/>
            <a:ext cx="2483950" cy="646331"/>
          </a:xfrm>
          <a:prstGeom prst="rect">
            <a:avLst/>
          </a:prstGeom>
          <a:solidFill>
            <a:srgbClr val="EAE51B"/>
          </a:solidFill>
          <a:ln w="38100">
            <a:solidFill>
              <a:schemeClr val="tx1"/>
            </a:solidFill>
          </a:ln>
        </p:spPr>
        <p:txBody>
          <a:bodyPr wrap="none" rtlCol="0">
            <a:spAutoFit/>
          </a:bodyPr>
          <a:lstStyle/>
          <a:p>
            <a:r>
              <a:rPr lang="en-US" dirty="0" smtClean="0"/>
              <a:t>Workforce Development</a:t>
            </a:r>
          </a:p>
          <a:p>
            <a:pPr algn="ctr"/>
            <a:r>
              <a:rPr lang="en-US" dirty="0" smtClean="0"/>
              <a:t>Focus</a:t>
            </a:r>
            <a:endParaRPr lang="en-US" dirty="0"/>
          </a:p>
        </p:txBody>
      </p:sp>
    </p:spTree>
    <p:extLst>
      <p:ext uri="{BB962C8B-B14F-4D97-AF65-F5344CB8AC3E}">
        <p14:creationId xmlns:p14="http://schemas.microsoft.com/office/powerpoint/2010/main" val="40282603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550" y="867998"/>
            <a:ext cx="8705850" cy="703627"/>
          </a:xfrm>
        </p:spPr>
        <p:txBody>
          <a:bodyPr>
            <a:normAutofit/>
          </a:bodyPr>
          <a:lstStyle/>
          <a:p>
            <a:pPr algn="ctr"/>
            <a:r>
              <a:rPr lang="en-US" sz="3200" dirty="0"/>
              <a:t>Oklahoma Business Incentives</a:t>
            </a:r>
          </a:p>
        </p:txBody>
      </p:sp>
      <p:sp>
        <p:nvSpPr>
          <p:cNvPr id="3" name="Content Placeholder 2"/>
          <p:cNvSpPr>
            <a:spLocks noGrp="1"/>
          </p:cNvSpPr>
          <p:nvPr>
            <p:ph idx="1"/>
          </p:nvPr>
        </p:nvSpPr>
        <p:spPr>
          <a:xfrm>
            <a:off x="1131241" y="1913933"/>
            <a:ext cx="8440510" cy="4428226"/>
          </a:xfrm>
        </p:spPr>
        <p:txBody>
          <a:bodyPr>
            <a:normAutofit fontScale="92500" lnSpcReduction="20000"/>
          </a:bodyPr>
          <a:lstStyle/>
          <a:p>
            <a:pPr marL="344488" indent="-344488" defTabSz="914400">
              <a:spcAft>
                <a:spcPts val="600"/>
              </a:spcAft>
              <a:buFont typeface="Arial" pitchFamily="34" charset="0"/>
              <a:buChar char="•"/>
            </a:pPr>
            <a:r>
              <a:rPr lang="en-US" b="1" dirty="0"/>
              <a:t>Cash Payments for New Quality Jobs</a:t>
            </a:r>
          </a:p>
          <a:p>
            <a:pPr marL="344488" indent="-344488" defTabSz="914400">
              <a:spcAft>
                <a:spcPts val="600"/>
              </a:spcAft>
              <a:buFont typeface="Arial" pitchFamily="34" charset="0"/>
              <a:buChar char="•"/>
            </a:pPr>
            <a:r>
              <a:rPr lang="en-US" b="1" dirty="0"/>
              <a:t>Small Employer Quality Jobs</a:t>
            </a:r>
          </a:p>
          <a:p>
            <a:pPr marL="344488" indent="-344488" defTabSz="914400">
              <a:spcAft>
                <a:spcPts val="600"/>
              </a:spcAft>
              <a:buFont typeface="Arial" pitchFamily="34" charset="0"/>
              <a:buChar char="•"/>
            </a:pPr>
            <a:r>
              <a:rPr lang="en-US" b="1" dirty="0"/>
              <a:t>21</a:t>
            </a:r>
            <a:r>
              <a:rPr lang="en-US" b="1" baseline="30000" dirty="0"/>
              <a:t>st</a:t>
            </a:r>
            <a:r>
              <a:rPr lang="en-US" b="1" dirty="0"/>
              <a:t> Century Quality Jobs</a:t>
            </a:r>
          </a:p>
          <a:p>
            <a:pPr marL="344488" indent="-344488" defTabSz="914400">
              <a:spcAft>
                <a:spcPts val="600"/>
              </a:spcAft>
              <a:buFont typeface="Arial" pitchFamily="34" charset="0"/>
              <a:buChar char="•"/>
            </a:pPr>
            <a:r>
              <a:rPr lang="en-US" b="1" dirty="0"/>
              <a:t>Quality Jobs + Investment Tax Credit</a:t>
            </a:r>
          </a:p>
          <a:p>
            <a:pPr marL="344488" indent="-344488" defTabSz="914400">
              <a:spcAft>
                <a:spcPts val="600"/>
              </a:spcAft>
              <a:buFont typeface="Arial" pitchFamily="34" charset="0"/>
              <a:buChar char="•"/>
            </a:pPr>
            <a:r>
              <a:rPr lang="en-US" b="1" dirty="0"/>
              <a:t>Investment/New Jobs Tax Credit</a:t>
            </a:r>
          </a:p>
          <a:p>
            <a:pPr marL="344488" indent="-344488" defTabSz="914400">
              <a:spcAft>
                <a:spcPts val="600"/>
              </a:spcAft>
              <a:buFont typeface="Arial" pitchFamily="34" charset="0"/>
              <a:buChar char="•"/>
            </a:pPr>
            <a:r>
              <a:rPr lang="en-US" b="1" dirty="0">
                <a:solidFill>
                  <a:srgbClr val="C00000"/>
                </a:solidFill>
              </a:rPr>
              <a:t>Aerospace Engineer Tax Credits</a:t>
            </a:r>
          </a:p>
          <a:p>
            <a:pPr marL="344488" indent="-344488" defTabSz="914400">
              <a:spcAft>
                <a:spcPts val="600"/>
              </a:spcAft>
              <a:buFont typeface="Arial" pitchFamily="34" charset="0"/>
              <a:buChar char="•"/>
            </a:pPr>
            <a:r>
              <a:rPr lang="en-US" b="1" dirty="0"/>
              <a:t>Ad Valorem Exemptions</a:t>
            </a:r>
          </a:p>
          <a:p>
            <a:pPr marL="344488" indent="-344488" defTabSz="914400">
              <a:spcAft>
                <a:spcPts val="600"/>
              </a:spcAft>
              <a:buFont typeface="Arial" pitchFamily="34" charset="0"/>
              <a:buChar char="•"/>
            </a:pPr>
            <a:r>
              <a:rPr lang="en-US" b="1" dirty="0"/>
              <a:t>Economic Development Pooled Finance</a:t>
            </a:r>
          </a:p>
          <a:p>
            <a:pPr marL="344488" indent="-344488" defTabSz="914400">
              <a:spcAft>
                <a:spcPts val="600"/>
              </a:spcAft>
              <a:buFont typeface="Arial" pitchFamily="34" charset="0"/>
              <a:buChar char="•"/>
            </a:pPr>
            <a:r>
              <a:rPr lang="en-US" b="1" dirty="0"/>
              <a:t>Former Indian Lands Tax </a:t>
            </a:r>
            <a:r>
              <a:rPr lang="en-US" b="1" dirty="0" smtClean="0"/>
              <a:t>Credit</a:t>
            </a:r>
          </a:p>
          <a:p>
            <a:pPr marL="0" indent="0">
              <a:buNone/>
            </a:pPr>
            <a:endParaRPr lang="en-US" dirty="0"/>
          </a:p>
        </p:txBody>
      </p:sp>
    </p:spTree>
    <p:extLst>
      <p:ext uri="{BB962C8B-B14F-4D97-AF65-F5344CB8AC3E}">
        <p14:creationId xmlns:p14="http://schemas.microsoft.com/office/powerpoint/2010/main" val="34373581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32787" y="910098"/>
            <a:ext cx="8440510" cy="604377"/>
          </a:xfrm>
        </p:spPr>
        <p:txBody>
          <a:bodyPr>
            <a:normAutofit/>
          </a:bodyPr>
          <a:lstStyle/>
          <a:p>
            <a:pPr algn="ctr"/>
            <a:r>
              <a:rPr lang="en-US" sz="3200" dirty="0"/>
              <a:t>Oklahoma </a:t>
            </a:r>
            <a:r>
              <a:rPr lang="en-US" sz="3200" dirty="0" smtClean="0"/>
              <a:t>Quality Jobs Programs</a:t>
            </a:r>
            <a:endParaRPr lang="en-US" sz="3200" dirty="0"/>
          </a:p>
        </p:txBody>
      </p:sp>
      <p:sp>
        <p:nvSpPr>
          <p:cNvPr id="5" name="Rectangle 4"/>
          <p:cNvSpPr/>
          <p:nvPr/>
        </p:nvSpPr>
        <p:spPr>
          <a:xfrm>
            <a:off x="546161" y="1462425"/>
            <a:ext cx="8474013" cy="461665"/>
          </a:xfrm>
          <a:prstGeom prst="rect">
            <a:avLst/>
          </a:prstGeom>
        </p:spPr>
        <p:txBody>
          <a:bodyPr wrap="square">
            <a:spAutoFit/>
          </a:bodyPr>
          <a:lstStyle/>
          <a:p>
            <a:pPr>
              <a:spcAft>
                <a:spcPts val="0"/>
              </a:spcAft>
            </a:pPr>
            <a:r>
              <a:rPr lang="en-US" sz="2400" b="1" dirty="0" smtClean="0">
                <a:solidFill>
                  <a:srgbClr val="FFC000"/>
                </a:solidFill>
                <a:effectLst>
                  <a:outerShdw blurRad="50800" dist="38100" dir="2700000" algn="tl" rotWithShape="0">
                    <a:prstClr val="black">
                      <a:alpha val="40000"/>
                    </a:prstClr>
                  </a:outerShdw>
                </a:effectLst>
                <a:cs typeface="Arial Bold" pitchFamily="-65" charset="0"/>
              </a:rPr>
              <a:t>Cash Payments - Up to 5% of New Payroll - Up to 10 Years</a:t>
            </a:r>
          </a:p>
        </p:txBody>
      </p:sp>
      <p:sp>
        <p:nvSpPr>
          <p:cNvPr id="7" name="Rectangle 6"/>
          <p:cNvSpPr/>
          <p:nvPr/>
        </p:nvSpPr>
        <p:spPr>
          <a:xfrm>
            <a:off x="2745266" y="1857415"/>
            <a:ext cx="6141559" cy="1333698"/>
          </a:xfrm>
          <a:prstGeom prst="rect">
            <a:avLst/>
          </a:prstGeom>
        </p:spPr>
        <p:txBody>
          <a:bodyPr wrap="square">
            <a:spAutoFit/>
          </a:bodyPr>
          <a:lstStyle/>
          <a:p>
            <a:pPr marL="285750" indent="-285750">
              <a:spcBef>
                <a:spcPts val="600"/>
              </a:spcBef>
              <a:spcAft>
                <a:spcPts val="400"/>
              </a:spcAft>
              <a:buFont typeface="Arial" panose="020B0604020202020204" pitchFamily="34" charset="0"/>
              <a:buChar char="•"/>
            </a:pPr>
            <a:r>
              <a:rPr lang="en-US" b="1" dirty="0"/>
              <a:t>$2.5 million </a:t>
            </a:r>
            <a:r>
              <a:rPr lang="en-US" dirty="0" smtClean="0"/>
              <a:t>Payroll within </a:t>
            </a:r>
            <a:r>
              <a:rPr lang="en-US" dirty="0"/>
              <a:t>3 Years of Start Date</a:t>
            </a:r>
          </a:p>
          <a:p>
            <a:pPr marL="0" lvl="1">
              <a:lnSpc>
                <a:spcPts val="2000"/>
              </a:lnSpc>
              <a:spcAft>
                <a:spcPts val="400"/>
              </a:spcAft>
            </a:pPr>
            <a:r>
              <a:rPr lang="en-US" dirty="0" smtClean="0"/>
              <a:t>     (</a:t>
            </a:r>
            <a:r>
              <a:rPr lang="en-US" dirty="0"/>
              <a:t>Locating on Former Military Land Decreases to </a:t>
            </a:r>
            <a:r>
              <a:rPr lang="en-US" b="1" dirty="0"/>
              <a:t>$1.5 million</a:t>
            </a:r>
            <a:r>
              <a:rPr lang="en-US" dirty="0"/>
              <a:t>)</a:t>
            </a:r>
          </a:p>
          <a:p>
            <a:pPr marL="285750" indent="-285750">
              <a:spcAft>
                <a:spcPts val="400"/>
              </a:spcAft>
              <a:buFont typeface="Arial" panose="020B0604020202020204" pitchFamily="34" charset="0"/>
              <a:buChar char="•"/>
            </a:pPr>
            <a:r>
              <a:rPr lang="en-US" dirty="0"/>
              <a:t>Create </a:t>
            </a:r>
            <a:r>
              <a:rPr lang="en-US" b="1" dirty="0"/>
              <a:t>New Full-Time </a:t>
            </a:r>
            <a:r>
              <a:rPr lang="en-US" b="1" dirty="0" smtClean="0"/>
              <a:t>Positions</a:t>
            </a:r>
            <a:endParaRPr lang="en-US" dirty="0"/>
          </a:p>
          <a:p>
            <a:pPr marL="285750" indent="-285750">
              <a:spcAft>
                <a:spcPts val="400"/>
              </a:spcAft>
              <a:buFont typeface="Arial" panose="020B0604020202020204" pitchFamily="34" charset="0"/>
              <a:buChar char="•"/>
            </a:pPr>
            <a:r>
              <a:rPr lang="en-US" dirty="0"/>
              <a:t>Pay </a:t>
            </a:r>
            <a:r>
              <a:rPr lang="en-US" dirty="0" smtClean="0">
                <a:solidFill>
                  <a:srgbClr val="1E1C11"/>
                </a:solidFill>
                <a:cs typeface="Arial Bold" pitchFamily="-65" charset="0"/>
              </a:rPr>
              <a:t>New Hires </a:t>
            </a:r>
            <a:r>
              <a:rPr lang="en-US" b="1" dirty="0" smtClean="0">
                <a:solidFill>
                  <a:srgbClr val="1E1C11"/>
                </a:solidFill>
                <a:cs typeface="Arial Bold" pitchFamily="-65" charset="0"/>
              </a:rPr>
              <a:t>Average County Wage or $32,103</a:t>
            </a:r>
            <a:endParaRPr lang="en-US" b="1" cap="small" dirty="0" smtClean="0">
              <a:solidFill>
                <a:srgbClr val="1E1C11"/>
              </a:solidFill>
              <a:cs typeface="Arial Bold" pitchFamily="-65" charset="0"/>
            </a:endParaRPr>
          </a:p>
        </p:txBody>
      </p:sp>
      <p:sp>
        <p:nvSpPr>
          <p:cNvPr id="8" name="TextBox 7"/>
          <p:cNvSpPr txBox="1"/>
          <p:nvPr/>
        </p:nvSpPr>
        <p:spPr>
          <a:xfrm>
            <a:off x="70742" y="1986477"/>
            <a:ext cx="2724953" cy="954107"/>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Quality Jobs Program</a:t>
            </a:r>
            <a:endParaRPr lang="en-US" sz="2800" b="1" dirty="0">
              <a:effectLst>
                <a:outerShdw blurRad="38100" dist="38100" dir="2700000" algn="tl">
                  <a:srgbClr val="000000">
                    <a:alpha val="43137"/>
                  </a:srgbClr>
                </a:outerShdw>
              </a:effectLst>
            </a:endParaRPr>
          </a:p>
        </p:txBody>
      </p:sp>
      <p:sp>
        <p:nvSpPr>
          <p:cNvPr id="2" name="Rectangle 1"/>
          <p:cNvSpPr/>
          <p:nvPr/>
        </p:nvSpPr>
        <p:spPr>
          <a:xfrm>
            <a:off x="630716" y="3306307"/>
            <a:ext cx="8256109" cy="461665"/>
          </a:xfrm>
          <a:prstGeom prst="rect">
            <a:avLst/>
          </a:prstGeom>
        </p:spPr>
        <p:txBody>
          <a:bodyPr wrap="square">
            <a:spAutoFit/>
          </a:bodyPr>
          <a:lstStyle/>
          <a:p>
            <a:pPr>
              <a:spcAft>
                <a:spcPts val="0"/>
              </a:spcAft>
            </a:pPr>
            <a:r>
              <a:rPr lang="en-US" sz="2400" b="1" dirty="0" smtClean="0">
                <a:solidFill>
                  <a:srgbClr val="FFC000"/>
                </a:solidFill>
                <a:effectLst>
                  <a:outerShdw blurRad="50800" dist="38100" dir="2700000" algn="tl" rotWithShape="0">
                    <a:prstClr val="black">
                      <a:alpha val="40000"/>
                    </a:prstClr>
                  </a:outerShdw>
                </a:effectLst>
                <a:cs typeface="Arial Bold" pitchFamily="-65" charset="0"/>
              </a:rPr>
              <a:t>Cash </a:t>
            </a:r>
            <a:r>
              <a:rPr lang="en-US" sz="2400" b="1" dirty="0">
                <a:solidFill>
                  <a:srgbClr val="FFC000"/>
                </a:solidFill>
                <a:effectLst>
                  <a:outerShdw blurRad="50800" dist="38100" dir="2700000" algn="tl" rotWithShape="0">
                    <a:prstClr val="black">
                      <a:alpha val="40000"/>
                    </a:prstClr>
                  </a:outerShdw>
                </a:effectLst>
                <a:cs typeface="Arial Bold" pitchFamily="-65" charset="0"/>
              </a:rPr>
              <a:t>Payments - Up to 5% of New Payroll - Up to 7 Years</a:t>
            </a:r>
          </a:p>
        </p:txBody>
      </p:sp>
      <p:sp>
        <p:nvSpPr>
          <p:cNvPr id="3" name="Rectangle 2"/>
          <p:cNvSpPr/>
          <p:nvPr/>
        </p:nvSpPr>
        <p:spPr>
          <a:xfrm>
            <a:off x="219092" y="3814862"/>
            <a:ext cx="2576603" cy="1231106"/>
          </a:xfrm>
          <a:prstGeom prst="rect">
            <a:avLst/>
          </a:prstGeom>
        </p:spPr>
        <p:txBody>
          <a:bodyPr wrap="none">
            <a:spAutoFit/>
          </a:bodyPr>
          <a:lstStyle/>
          <a:p>
            <a:pPr algn="ctr"/>
            <a:r>
              <a:rPr lang="en-US" sz="2800" b="1" dirty="0">
                <a:effectLst>
                  <a:outerShdw blurRad="38100" dist="38100" dir="2700000" algn="tl">
                    <a:srgbClr val="000000">
                      <a:alpha val="43137"/>
                    </a:srgbClr>
                  </a:outerShdw>
                </a:effectLst>
              </a:rPr>
              <a:t>Small Employer </a:t>
            </a:r>
            <a:endParaRPr lang="en-US" sz="2800" b="1" dirty="0" smtClean="0">
              <a:effectLst>
                <a:outerShdw blurRad="38100" dist="38100" dir="2700000" algn="tl">
                  <a:srgbClr val="000000">
                    <a:alpha val="43137"/>
                  </a:srgbClr>
                </a:outerShdw>
              </a:effectLst>
            </a:endParaRPr>
          </a:p>
          <a:p>
            <a:pPr algn="ctr"/>
            <a:r>
              <a:rPr lang="en-US" sz="2800" b="1" dirty="0" smtClean="0">
                <a:effectLst>
                  <a:outerShdw blurRad="38100" dist="38100" dir="2700000" algn="tl">
                    <a:srgbClr val="000000">
                      <a:alpha val="43137"/>
                    </a:srgbClr>
                  </a:outerShdw>
                </a:effectLst>
              </a:rPr>
              <a:t>Quality Jobs </a:t>
            </a:r>
          </a:p>
          <a:p>
            <a:pPr algn="ctr"/>
            <a:r>
              <a:rPr lang="en-US" dirty="0" smtClean="0">
                <a:effectLst>
                  <a:outerShdw blurRad="38100" dist="38100" dir="2700000" algn="tl">
                    <a:srgbClr val="000000">
                      <a:alpha val="43137"/>
                    </a:srgbClr>
                  </a:outerShdw>
                </a:effectLst>
              </a:rPr>
              <a:t>(90 or Fewer Employees) </a:t>
            </a:r>
            <a:endParaRPr lang="en-US" dirty="0">
              <a:effectLst>
                <a:outerShdw blurRad="38100" dist="38100" dir="2700000" algn="tl">
                  <a:srgbClr val="000000">
                    <a:alpha val="43137"/>
                  </a:srgbClr>
                </a:outerShdw>
              </a:effectLst>
            </a:endParaRPr>
          </a:p>
        </p:txBody>
      </p:sp>
      <p:sp>
        <p:nvSpPr>
          <p:cNvPr id="10" name="Rectangle 9"/>
          <p:cNvSpPr/>
          <p:nvPr/>
        </p:nvSpPr>
        <p:spPr>
          <a:xfrm>
            <a:off x="2745266" y="3806767"/>
            <a:ext cx="5363163" cy="1200329"/>
          </a:xfrm>
          <a:prstGeom prst="rect">
            <a:avLst/>
          </a:prstGeom>
        </p:spPr>
        <p:txBody>
          <a:bodyPr wrap="square">
            <a:spAutoFit/>
          </a:bodyPr>
          <a:lstStyle/>
          <a:p>
            <a:pPr marL="285750" indent="-285750">
              <a:buFont typeface="Arial" panose="020B0604020202020204" pitchFamily="34" charset="0"/>
              <a:buChar char="•"/>
            </a:pPr>
            <a:r>
              <a:rPr lang="en-US" dirty="0"/>
              <a:t>Create </a:t>
            </a:r>
            <a:r>
              <a:rPr lang="en-US" b="1" dirty="0"/>
              <a:t>5 - 15 New Positions </a:t>
            </a:r>
            <a:r>
              <a:rPr lang="en-US" dirty="0"/>
              <a:t>within </a:t>
            </a:r>
            <a:r>
              <a:rPr lang="en-US" b="1" dirty="0"/>
              <a:t>2 </a:t>
            </a:r>
            <a:r>
              <a:rPr lang="en-US" b="1" dirty="0" smtClean="0"/>
              <a:t>years</a:t>
            </a:r>
            <a:endParaRPr lang="en-US" dirty="0"/>
          </a:p>
          <a:p>
            <a:pPr marL="285750" indent="-285750">
              <a:buFont typeface="Arial" panose="020B0604020202020204" pitchFamily="34" charset="0"/>
              <a:buChar char="•"/>
            </a:pPr>
            <a:r>
              <a:rPr lang="en-US" dirty="0"/>
              <a:t>Pay </a:t>
            </a:r>
            <a:r>
              <a:rPr lang="en-US" b="1" dirty="0" smtClean="0"/>
              <a:t>110</a:t>
            </a:r>
            <a:r>
              <a:rPr lang="en-US" b="1" dirty="0"/>
              <a:t>% </a:t>
            </a:r>
            <a:r>
              <a:rPr lang="en-US" dirty="0"/>
              <a:t>of </a:t>
            </a:r>
            <a:r>
              <a:rPr lang="en-US" dirty="0" smtClean="0"/>
              <a:t>Average </a:t>
            </a:r>
            <a:r>
              <a:rPr lang="en-US" dirty="0"/>
              <a:t>County </a:t>
            </a:r>
            <a:r>
              <a:rPr lang="en-US" dirty="0" smtClean="0"/>
              <a:t>Wage  </a:t>
            </a:r>
          </a:p>
          <a:p>
            <a:pPr marL="285750" indent="-285750">
              <a:buFont typeface="Arial" panose="020B0604020202020204" pitchFamily="34" charset="0"/>
              <a:buChar char="•"/>
            </a:pPr>
            <a:r>
              <a:rPr lang="en-US" dirty="0" smtClean="0"/>
              <a:t>Offer </a:t>
            </a:r>
            <a:r>
              <a:rPr lang="en-US" dirty="0"/>
              <a:t>Basic </a:t>
            </a:r>
            <a:r>
              <a:rPr lang="en-US" b="1" dirty="0"/>
              <a:t>Health Insurance</a:t>
            </a:r>
          </a:p>
          <a:p>
            <a:pPr marL="285750" indent="-285750">
              <a:buFont typeface="Arial" panose="020B0604020202020204" pitchFamily="34" charset="0"/>
              <a:buChar char="•"/>
            </a:pPr>
            <a:r>
              <a:rPr lang="en-US" dirty="0" smtClean="0"/>
              <a:t>Requires </a:t>
            </a:r>
            <a:r>
              <a:rPr lang="en-US" b="1" dirty="0"/>
              <a:t>75%</a:t>
            </a:r>
            <a:r>
              <a:rPr lang="en-US" dirty="0"/>
              <a:t> </a:t>
            </a:r>
            <a:r>
              <a:rPr lang="en-US" b="1" dirty="0"/>
              <a:t>Out-of-State </a:t>
            </a:r>
            <a:r>
              <a:rPr lang="en-US" b="1" dirty="0" smtClean="0"/>
              <a:t>Sales</a:t>
            </a:r>
            <a:endParaRPr lang="en-US" b="1" dirty="0"/>
          </a:p>
        </p:txBody>
      </p:sp>
      <p:sp>
        <p:nvSpPr>
          <p:cNvPr id="11" name="Rectangle 10"/>
          <p:cNvSpPr/>
          <p:nvPr/>
        </p:nvSpPr>
        <p:spPr>
          <a:xfrm>
            <a:off x="166394" y="5549384"/>
            <a:ext cx="2533649" cy="954107"/>
          </a:xfrm>
          <a:prstGeom prst="rect">
            <a:avLst/>
          </a:prstGeom>
        </p:spPr>
        <p:txBody>
          <a:bodyPr wrap="square">
            <a:spAutoFit/>
          </a:bodyPr>
          <a:lstStyle/>
          <a:p>
            <a:pPr algn="ctr"/>
            <a:r>
              <a:rPr lang="en-US" sz="2800" b="1" dirty="0">
                <a:effectLst>
                  <a:outerShdw blurRad="38100" dist="38100" dir="2700000" algn="tl">
                    <a:srgbClr val="000000">
                      <a:alpha val="43137"/>
                    </a:srgbClr>
                  </a:outerShdw>
                </a:effectLst>
              </a:rPr>
              <a:t>21st Century </a:t>
            </a:r>
            <a:endParaRPr lang="en-US" sz="2800" b="1" dirty="0" smtClean="0">
              <a:effectLst>
                <a:outerShdw blurRad="38100" dist="38100" dir="2700000" algn="tl">
                  <a:srgbClr val="000000">
                    <a:alpha val="43137"/>
                  </a:srgbClr>
                </a:outerShdw>
              </a:effectLst>
            </a:endParaRPr>
          </a:p>
          <a:p>
            <a:pPr algn="ctr"/>
            <a:r>
              <a:rPr lang="en-US" sz="2800" b="1" dirty="0" smtClean="0">
                <a:effectLst>
                  <a:outerShdw blurRad="38100" dist="38100" dir="2700000" algn="tl">
                    <a:srgbClr val="000000">
                      <a:alpha val="43137"/>
                    </a:srgbClr>
                  </a:outerShdw>
                </a:effectLst>
              </a:rPr>
              <a:t>Quality </a:t>
            </a:r>
            <a:r>
              <a:rPr lang="en-US" sz="2800" b="1" dirty="0">
                <a:effectLst>
                  <a:outerShdw blurRad="38100" dist="38100" dir="2700000" algn="tl">
                    <a:srgbClr val="000000">
                      <a:alpha val="43137"/>
                    </a:srgbClr>
                  </a:outerShdw>
                </a:effectLst>
              </a:rPr>
              <a:t>Jobs</a:t>
            </a:r>
          </a:p>
        </p:txBody>
      </p:sp>
      <p:sp>
        <p:nvSpPr>
          <p:cNvPr id="12" name="Rectangle 11"/>
          <p:cNvSpPr/>
          <p:nvPr/>
        </p:nvSpPr>
        <p:spPr>
          <a:xfrm>
            <a:off x="717611" y="5175658"/>
            <a:ext cx="7792222" cy="461665"/>
          </a:xfrm>
          <a:prstGeom prst="rect">
            <a:avLst/>
          </a:prstGeom>
        </p:spPr>
        <p:txBody>
          <a:bodyPr wrap="square">
            <a:spAutoFit/>
          </a:bodyPr>
          <a:lstStyle/>
          <a:p>
            <a:pPr>
              <a:spcAft>
                <a:spcPts val="0"/>
              </a:spcAft>
            </a:pPr>
            <a:r>
              <a:rPr lang="en-US" sz="2400" b="1" dirty="0">
                <a:solidFill>
                  <a:srgbClr val="FFC000"/>
                </a:solidFill>
                <a:effectLst>
                  <a:outerShdw blurRad="50800" dist="38100" dir="2700000" algn="tl" rotWithShape="0">
                    <a:prstClr val="black">
                      <a:alpha val="40000"/>
                    </a:prstClr>
                  </a:outerShdw>
                </a:effectLst>
                <a:cs typeface="Arial Bold" pitchFamily="-65" charset="0"/>
              </a:rPr>
              <a:t>Cash Payments - Up to 10% of New Payroll - Up to 10 Years</a:t>
            </a:r>
          </a:p>
        </p:txBody>
      </p:sp>
      <p:sp>
        <p:nvSpPr>
          <p:cNvPr id="13" name="Rectangle 12"/>
          <p:cNvSpPr/>
          <p:nvPr/>
        </p:nvSpPr>
        <p:spPr>
          <a:xfrm>
            <a:off x="2745266" y="5637324"/>
            <a:ext cx="6324600" cy="923330"/>
          </a:xfrm>
          <a:prstGeom prst="rect">
            <a:avLst/>
          </a:prstGeom>
        </p:spPr>
        <p:txBody>
          <a:bodyPr wrap="square">
            <a:spAutoFit/>
          </a:bodyPr>
          <a:lstStyle/>
          <a:p>
            <a:pPr marL="285750" indent="-285750">
              <a:buFont typeface="Arial" panose="020B0604020202020204" pitchFamily="34" charset="0"/>
              <a:buChar char="•"/>
            </a:pPr>
            <a:r>
              <a:rPr lang="en-US" dirty="0"/>
              <a:t>Create </a:t>
            </a:r>
            <a:r>
              <a:rPr lang="en-US" b="1" dirty="0"/>
              <a:t>10 </a:t>
            </a:r>
            <a:r>
              <a:rPr lang="en-US" b="1" dirty="0" smtClean="0"/>
              <a:t>New </a:t>
            </a:r>
            <a:r>
              <a:rPr lang="en-US" b="1" dirty="0"/>
              <a:t>Full-Time </a:t>
            </a:r>
            <a:r>
              <a:rPr lang="en-US" dirty="0"/>
              <a:t>Hires </a:t>
            </a:r>
            <a:r>
              <a:rPr lang="en-US" dirty="0" smtClean="0"/>
              <a:t>within </a:t>
            </a:r>
            <a:r>
              <a:rPr lang="en-US" b="1" dirty="0"/>
              <a:t>3 Years </a:t>
            </a:r>
            <a:endParaRPr lang="en-US" dirty="0"/>
          </a:p>
          <a:p>
            <a:pPr marL="285750" indent="-285750">
              <a:buFont typeface="Arial" panose="020B0604020202020204" pitchFamily="34" charset="0"/>
              <a:buChar char="•"/>
            </a:pPr>
            <a:r>
              <a:rPr lang="en-US" dirty="0"/>
              <a:t>Pay New Hires </a:t>
            </a:r>
            <a:r>
              <a:rPr lang="en-US" b="1" dirty="0" smtClean="0"/>
              <a:t>$95,243</a:t>
            </a:r>
            <a:endParaRPr lang="en-US" b="1" dirty="0"/>
          </a:p>
          <a:p>
            <a:pPr marL="285750" indent="-285750">
              <a:buFont typeface="Arial" panose="020B0604020202020204" pitchFamily="34" charset="0"/>
              <a:buChar char="•"/>
            </a:pPr>
            <a:r>
              <a:rPr lang="en-US" dirty="0"/>
              <a:t>Requires </a:t>
            </a:r>
            <a:r>
              <a:rPr lang="en-US" b="1" dirty="0" smtClean="0"/>
              <a:t>50% </a:t>
            </a:r>
            <a:r>
              <a:rPr lang="en-US" b="1" dirty="0"/>
              <a:t>Out-of-State Sales</a:t>
            </a:r>
          </a:p>
        </p:txBody>
      </p:sp>
    </p:spTree>
    <p:extLst>
      <p:ext uri="{BB962C8B-B14F-4D97-AF65-F5344CB8AC3E}">
        <p14:creationId xmlns:p14="http://schemas.microsoft.com/office/powerpoint/2010/main" val="10283776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09575" y="5063995"/>
            <a:ext cx="3562938" cy="830997"/>
          </a:xfrm>
          <a:prstGeom prst="rect">
            <a:avLst/>
          </a:prstGeom>
          <a:noFill/>
        </p:spPr>
        <p:txBody>
          <a:bodyPr wrap="square" rtlCol="0">
            <a:spAutoFit/>
          </a:bodyPr>
          <a:lstStyle/>
          <a:p>
            <a:r>
              <a:rPr lang="en-US" sz="2400" b="1" dirty="0">
                <a:solidFill>
                  <a:srgbClr val="FFC000"/>
                </a:solidFill>
                <a:effectLst>
                  <a:outerShdw blurRad="38100" dist="38100" dir="2700000" algn="tl">
                    <a:srgbClr val="000000">
                      <a:alpha val="43137"/>
                    </a:srgbClr>
                  </a:outerShdw>
                </a:effectLst>
              </a:rPr>
              <a:t>Employee Benefits:</a:t>
            </a:r>
          </a:p>
          <a:p>
            <a:endParaRPr lang="en-US" sz="2400" b="1" dirty="0">
              <a:solidFill>
                <a:srgbClr val="FFC000"/>
              </a:solidFill>
              <a:effectLst>
                <a:outerShdw blurRad="38100" dist="38100" dir="2700000" algn="tl">
                  <a:srgbClr val="000000">
                    <a:alpha val="43137"/>
                  </a:srgbClr>
                </a:outerShdw>
              </a:effectLst>
            </a:endParaRPr>
          </a:p>
        </p:txBody>
      </p:sp>
      <p:sp>
        <p:nvSpPr>
          <p:cNvPr id="4" name="Title 1"/>
          <p:cNvSpPr>
            <a:spLocks noGrp="1"/>
          </p:cNvSpPr>
          <p:nvPr>
            <p:ph type="title"/>
          </p:nvPr>
        </p:nvSpPr>
        <p:spPr>
          <a:xfrm>
            <a:off x="332787" y="841455"/>
            <a:ext cx="8440510" cy="680577"/>
          </a:xfrm>
        </p:spPr>
        <p:txBody>
          <a:bodyPr>
            <a:normAutofit/>
          </a:bodyPr>
          <a:lstStyle/>
          <a:p>
            <a:pPr algn="ctr"/>
            <a:r>
              <a:rPr lang="en-US" sz="3200" dirty="0"/>
              <a:t>Oklahoma Business Incentives</a:t>
            </a:r>
          </a:p>
        </p:txBody>
      </p:sp>
      <p:sp>
        <p:nvSpPr>
          <p:cNvPr id="5" name="TextBox 4"/>
          <p:cNvSpPr txBox="1"/>
          <p:nvPr/>
        </p:nvSpPr>
        <p:spPr>
          <a:xfrm>
            <a:off x="1331370" y="1387017"/>
            <a:ext cx="6443345" cy="523220"/>
          </a:xfrm>
          <a:prstGeom prst="rect">
            <a:avLst/>
          </a:prstGeom>
          <a:noFill/>
        </p:spPr>
        <p:txBody>
          <a:bodyPr wrap="square" rtlCol="0">
            <a:spAutoFit/>
          </a:bodyPr>
          <a:lstStyle/>
          <a:p>
            <a:pPr algn="ctr"/>
            <a:r>
              <a:rPr lang="en-US" sz="2800" b="1" dirty="0" smtClean="0">
                <a:solidFill>
                  <a:srgbClr val="C00000"/>
                </a:solidFill>
                <a:effectLst>
                  <a:outerShdw blurRad="38100" dist="38100" dir="2700000" algn="tl">
                    <a:srgbClr val="000000">
                      <a:alpha val="43137"/>
                    </a:srgbClr>
                  </a:outerShdw>
                </a:effectLst>
              </a:rPr>
              <a:t>Aerospace Engineer Workforce Tax Credit</a:t>
            </a:r>
            <a:endParaRPr lang="en-US" sz="2800" b="1" dirty="0">
              <a:solidFill>
                <a:srgbClr val="C00000"/>
              </a:solidFill>
              <a:effectLst>
                <a:outerShdw blurRad="38100" dist="38100" dir="2700000" algn="tl">
                  <a:srgbClr val="000000">
                    <a:alpha val="43137"/>
                  </a:srgbClr>
                </a:outerShdw>
              </a:effectLst>
            </a:endParaRPr>
          </a:p>
        </p:txBody>
      </p:sp>
      <p:sp>
        <p:nvSpPr>
          <p:cNvPr id="6" name="TextBox 5"/>
          <p:cNvSpPr txBox="1"/>
          <p:nvPr/>
        </p:nvSpPr>
        <p:spPr>
          <a:xfrm>
            <a:off x="538162" y="1886899"/>
            <a:ext cx="2714625" cy="738664"/>
          </a:xfrm>
          <a:prstGeom prst="rect">
            <a:avLst/>
          </a:prstGeom>
          <a:noFill/>
        </p:spPr>
        <p:txBody>
          <a:bodyPr wrap="square" rtlCol="0">
            <a:spAutoFit/>
          </a:bodyPr>
          <a:lstStyle/>
          <a:p>
            <a:r>
              <a:rPr lang="en-US" sz="2400" b="1" dirty="0">
                <a:solidFill>
                  <a:srgbClr val="FFC000"/>
                </a:solidFill>
                <a:effectLst>
                  <a:outerShdw blurRad="38100" dist="38100" dir="2700000" algn="tl">
                    <a:srgbClr val="000000">
                      <a:alpha val="43137"/>
                    </a:srgbClr>
                  </a:outerShdw>
                </a:effectLst>
              </a:rPr>
              <a:t>Employer Benefits:</a:t>
            </a:r>
            <a:endParaRPr lang="en-US" sz="2400" dirty="0">
              <a:solidFill>
                <a:srgbClr val="FFC000"/>
              </a:solidFill>
              <a:effectLst>
                <a:outerShdw blurRad="38100" dist="38100" dir="2700000" algn="tl">
                  <a:srgbClr val="000000">
                    <a:alpha val="43137"/>
                  </a:srgbClr>
                </a:outerShdw>
              </a:effectLst>
            </a:endParaRPr>
          </a:p>
          <a:p>
            <a:endParaRPr lang="en-US" dirty="0"/>
          </a:p>
        </p:txBody>
      </p:sp>
      <p:sp>
        <p:nvSpPr>
          <p:cNvPr id="7" name="TextBox 7"/>
          <p:cNvSpPr txBox="1"/>
          <p:nvPr/>
        </p:nvSpPr>
        <p:spPr>
          <a:xfrm>
            <a:off x="538162" y="2260519"/>
            <a:ext cx="7858125" cy="2862322"/>
          </a:xfrm>
          <a:prstGeom prst="rect">
            <a:avLst/>
          </a:prstGeom>
          <a:noFill/>
        </p:spPr>
        <p:txBody>
          <a:bodyPr wrap="square" rtlCol="0">
            <a:spAutoFit/>
          </a:bodyPr>
          <a:lstStyle/>
          <a:p>
            <a:pPr marL="742950" marR="0" lvl="1" indent="-285750">
              <a:spcBef>
                <a:spcPts val="0"/>
              </a:spcBef>
              <a:spcAft>
                <a:spcPts val="0"/>
              </a:spcAft>
              <a:buFont typeface="Arial"/>
              <a:buChar char="•"/>
              <a:tabLst>
                <a:tab pos="914400" algn="l"/>
              </a:tabLst>
            </a:pPr>
            <a:r>
              <a:rPr lang="en-US" sz="2000" b="1" kern="1200" dirty="0">
                <a:solidFill>
                  <a:srgbClr val="000000"/>
                </a:solidFill>
                <a:effectLst/>
                <a:latin typeface="Calibri"/>
                <a:ea typeface="Times New Roman"/>
                <a:cs typeface="Times New Roman"/>
              </a:rPr>
              <a:t>New Engineer Grads: </a:t>
            </a:r>
            <a:endParaRPr lang="en-US" sz="2000" b="1" kern="1200" dirty="0" smtClean="0">
              <a:solidFill>
                <a:srgbClr val="000000"/>
              </a:solidFill>
              <a:effectLst/>
              <a:latin typeface="Calibri"/>
              <a:ea typeface="Times New Roman"/>
              <a:cs typeface="Times New Roman"/>
            </a:endParaRPr>
          </a:p>
          <a:p>
            <a:pPr marL="1200150" lvl="2" indent="-285750">
              <a:buFont typeface="Arial"/>
              <a:buChar char="•"/>
              <a:tabLst>
                <a:tab pos="914400" algn="l"/>
              </a:tabLst>
            </a:pPr>
            <a:r>
              <a:rPr lang="en-US" sz="2000" b="1" kern="1200" dirty="0" smtClean="0">
                <a:solidFill>
                  <a:srgbClr val="000000"/>
                </a:solidFill>
                <a:effectLst/>
                <a:latin typeface="Calibri"/>
                <a:ea typeface="Times New Roman"/>
                <a:cs typeface="Times New Roman"/>
              </a:rPr>
              <a:t>50% </a:t>
            </a:r>
            <a:r>
              <a:rPr lang="en-US" sz="2000" b="1" kern="1200" dirty="0">
                <a:solidFill>
                  <a:srgbClr val="000000"/>
                </a:solidFill>
                <a:effectLst/>
                <a:latin typeface="Calibri"/>
                <a:ea typeface="Times New Roman"/>
                <a:cs typeface="Times New Roman"/>
              </a:rPr>
              <a:t>Tax Credit </a:t>
            </a:r>
            <a:r>
              <a:rPr lang="en-US" sz="2000" kern="1200" dirty="0" smtClean="0">
                <a:solidFill>
                  <a:srgbClr val="000000"/>
                </a:solidFill>
                <a:effectLst/>
                <a:latin typeface="Calibri"/>
                <a:ea typeface="Times New Roman"/>
                <a:cs typeface="Times New Roman"/>
              </a:rPr>
              <a:t>for </a:t>
            </a:r>
            <a:r>
              <a:rPr lang="en-US" sz="2000" kern="1200" dirty="0">
                <a:solidFill>
                  <a:srgbClr val="000000"/>
                </a:solidFill>
                <a:effectLst/>
                <a:latin typeface="Calibri"/>
                <a:ea typeface="Times New Roman"/>
                <a:cs typeface="Times New Roman"/>
              </a:rPr>
              <a:t>Reimbursed Tuition Costs </a:t>
            </a:r>
            <a:endParaRPr lang="en-US" sz="2000" kern="1200" dirty="0" smtClean="0">
              <a:solidFill>
                <a:srgbClr val="000000"/>
              </a:solidFill>
              <a:effectLst/>
              <a:latin typeface="Calibri"/>
              <a:ea typeface="Times New Roman"/>
              <a:cs typeface="Times New Roman"/>
            </a:endParaRPr>
          </a:p>
          <a:p>
            <a:pPr marL="1200150" lvl="2" indent="-285750">
              <a:buFont typeface="Arial"/>
              <a:buChar char="•"/>
              <a:tabLst>
                <a:tab pos="914400" algn="l"/>
              </a:tabLst>
            </a:pPr>
            <a:r>
              <a:rPr lang="en-US" sz="2000" kern="1200" dirty="0" smtClean="0">
                <a:solidFill>
                  <a:srgbClr val="000000"/>
                </a:solidFill>
                <a:effectLst/>
                <a:latin typeface="Calibri"/>
                <a:ea typeface="Times New Roman"/>
                <a:cs typeface="Times New Roman"/>
              </a:rPr>
              <a:t>For </a:t>
            </a:r>
            <a:r>
              <a:rPr lang="en-US" sz="2000" b="1" kern="1200" dirty="0">
                <a:solidFill>
                  <a:srgbClr val="000000"/>
                </a:solidFill>
                <a:effectLst/>
                <a:latin typeface="Calibri"/>
                <a:ea typeface="Times New Roman"/>
                <a:cs typeface="Times New Roman"/>
              </a:rPr>
              <a:t>First 4 Years </a:t>
            </a:r>
            <a:r>
              <a:rPr lang="en-US" sz="2000" kern="1200" dirty="0">
                <a:solidFill>
                  <a:srgbClr val="000000"/>
                </a:solidFill>
                <a:effectLst/>
                <a:latin typeface="Calibri"/>
                <a:ea typeface="Times New Roman"/>
                <a:cs typeface="Times New Roman"/>
              </a:rPr>
              <a:t>of Employment</a:t>
            </a:r>
            <a:endParaRPr lang="en-US" sz="1200" dirty="0">
              <a:effectLst/>
              <a:latin typeface="Times New Roman"/>
              <a:ea typeface="Times New Roman"/>
              <a:cs typeface="Times New Roman"/>
            </a:endParaRPr>
          </a:p>
          <a:p>
            <a:pPr marL="742950" marR="0" lvl="1" indent="-285750">
              <a:spcBef>
                <a:spcPts val="0"/>
              </a:spcBef>
              <a:spcAft>
                <a:spcPts val="0"/>
              </a:spcAft>
              <a:buFont typeface="Arial"/>
              <a:buChar char="•"/>
              <a:tabLst>
                <a:tab pos="914400" algn="l"/>
              </a:tabLst>
            </a:pPr>
            <a:r>
              <a:rPr lang="en-US" sz="2000" b="1" kern="1200" dirty="0" smtClean="0">
                <a:solidFill>
                  <a:srgbClr val="000000"/>
                </a:solidFill>
                <a:effectLst/>
                <a:latin typeface="Calibri"/>
                <a:ea typeface="Times New Roman"/>
                <a:cs typeface="Times New Roman"/>
              </a:rPr>
              <a:t>Hire OK </a:t>
            </a:r>
            <a:r>
              <a:rPr lang="en-US" sz="2000" b="1" kern="1200" dirty="0">
                <a:solidFill>
                  <a:srgbClr val="000000"/>
                </a:solidFill>
                <a:effectLst/>
                <a:latin typeface="Calibri"/>
                <a:ea typeface="Times New Roman"/>
                <a:cs typeface="Times New Roman"/>
              </a:rPr>
              <a:t>Grads: </a:t>
            </a:r>
            <a:endParaRPr lang="en-US" sz="2000" b="1" kern="1200" dirty="0" smtClean="0">
              <a:solidFill>
                <a:srgbClr val="000000"/>
              </a:solidFill>
              <a:effectLst/>
              <a:latin typeface="Calibri"/>
              <a:ea typeface="Times New Roman"/>
              <a:cs typeface="Times New Roman"/>
            </a:endParaRPr>
          </a:p>
          <a:p>
            <a:pPr marL="1200150" lvl="2" indent="-285750">
              <a:buFont typeface="Arial"/>
              <a:buChar char="•"/>
              <a:tabLst>
                <a:tab pos="914400" algn="l"/>
              </a:tabLst>
            </a:pPr>
            <a:r>
              <a:rPr lang="en-US" sz="2000" kern="1200" dirty="0" smtClean="0">
                <a:solidFill>
                  <a:srgbClr val="000000"/>
                </a:solidFill>
                <a:effectLst/>
                <a:latin typeface="Calibri"/>
                <a:ea typeface="Times New Roman"/>
                <a:cs typeface="Times New Roman"/>
              </a:rPr>
              <a:t>Up </a:t>
            </a:r>
            <a:r>
              <a:rPr lang="en-US" sz="2000" kern="1200" dirty="0">
                <a:solidFill>
                  <a:srgbClr val="000000"/>
                </a:solidFill>
                <a:effectLst/>
                <a:latin typeface="Calibri"/>
                <a:ea typeface="Times New Roman"/>
                <a:cs typeface="Times New Roman"/>
              </a:rPr>
              <a:t>to </a:t>
            </a:r>
            <a:r>
              <a:rPr lang="en-US" sz="2000" b="1" kern="1200" dirty="0">
                <a:solidFill>
                  <a:srgbClr val="000000"/>
                </a:solidFill>
                <a:effectLst/>
                <a:latin typeface="Calibri"/>
                <a:ea typeface="Times New Roman"/>
                <a:cs typeface="Times New Roman"/>
              </a:rPr>
              <a:t>10% of Wages </a:t>
            </a:r>
            <a:r>
              <a:rPr lang="en-US" sz="2000" kern="1200" dirty="0">
                <a:solidFill>
                  <a:srgbClr val="000000"/>
                </a:solidFill>
                <a:effectLst/>
                <a:latin typeface="Calibri"/>
                <a:ea typeface="Times New Roman"/>
                <a:cs typeface="Times New Roman"/>
              </a:rPr>
              <a:t>Paid </a:t>
            </a:r>
            <a:r>
              <a:rPr lang="en-US" sz="2000" kern="1200" dirty="0" smtClean="0">
                <a:solidFill>
                  <a:srgbClr val="000000"/>
                </a:solidFill>
                <a:effectLst/>
                <a:latin typeface="Calibri"/>
                <a:ea typeface="Times New Roman"/>
                <a:cs typeface="Times New Roman"/>
              </a:rPr>
              <a:t>During </a:t>
            </a:r>
            <a:r>
              <a:rPr lang="en-US" sz="2000" b="1" kern="1200" dirty="0">
                <a:solidFill>
                  <a:srgbClr val="000000"/>
                </a:solidFill>
                <a:effectLst/>
                <a:latin typeface="Calibri"/>
                <a:ea typeface="Times New Roman"/>
                <a:cs typeface="Times New Roman"/>
              </a:rPr>
              <a:t>First 5 Years </a:t>
            </a:r>
            <a:r>
              <a:rPr lang="en-US" sz="2000" kern="1200" dirty="0">
                <a:solidFill>
                  <a:srgbClr val="000000"/>
                </a:solidFill>
                <a:effectLst/>
                <a:latin typeface="Calibri"/>
                <a:ea typeface="Times New Roman"/>
                <a:cs typeface="Times New Roman"/>
              </a:rPr>
              <a:t>of </a:t>
            </a:r>
            <a:r>
              <a:rPr lang="en-US" sz="2000" kern="1200" dirty="0" smtClean="0">
                <a:solidFill>
                  <a:srgbClr val="000000"/>
                </a:solidFill>
                <a:effectLst/>
                <a:latin typeface="Calibri"/>
                <a:ea typeface="Times New Roman"/>
                <a:cs typeface="Times New Roman"/>
              </a:rPr>
              <a:t>Employment </a:t>
            </a:r>
          </a:p>
          <a:p>
            <a:pPr marL="1200150" lvl="2" indent="-285750">
              <a:buFont typeface="Arial"/>
              <a:buChar char="•"/>
              <a:tabLst>
                <a:tab pos="914400" algn="l"/>
              </a:tabLst>
            </a:pPr>
            <a:r>
              <a:rPr lang="en-US" sz="2000" kern="1200" dirty="0" smtClean="0">
                <a:solidFill>
                  <a:srgbClr val="000000"/>
                </a:solidFill>
                <a:effectLst/>
                <a:latin typeface="Calibri"/>
                <a:ea typeface="Times New Roman"/>
                <a:cs typeface="Times New Roman"/>
              </a:rPr>
              <a:t>Maximum </a:t>
            </a:r>
            <a:r>
              <a:rPr lang="en-US" sz="2000" kern="1200" dirty="0">
                <a:solidFill>
                  <a:srgbClr val="000000"/>
                </a:solidFill>
                <a:effectLst/>
                <a:latin typeface="Calibri"/>
                <a:ea typeface="Times New Roman"/>
                <a:cs typeface="Times New Roman"/>
              </a:rPr>
              <a:t>of </a:t>
            </a:r>
            <a:r>
              <a:rPr lang="en-US" sz="2000" b="1" kern="1200" dirty="0">
                <a:solidFill>
                  <a:srgbClr val="000000"/>
                </a:solidFill>
                <a:effectLst/>
                <a:latin typeface="Calibri"/>
                <a:ea typeface="Times New Roman"/>
                <a:cs typeface="Times New Roman"/>
              </a:rPr>
              <a:t>$12,500 </a:t>
            </a:r>
            <a:r>
              <a:rPr lang="en-US" sz="2000" kern="1200" dirty="0">
                <a:solidFill>
                  <a:srgbClr val="000000"/>
                </a:solidFill>
                <a:effectLst/>
                <a:latin typeface="Calibri"/>
                <a:ea typeface="Times New Roman"/>
                <a:cs typeface="Times New Roman"/>
              </a:rPr>
              <a:t>per Employee Annually</a:t>
            </a:r>
            <a:endParaRPr lang="en-US" sz="1200" dirty="0">
              <a:effectLst/>
              <a:latin typeface="Times New Roman"/>
              <a:ea typeface="Times New Roman"/>
              <a:cs typeface="Times New Roman"/>
            </a:endParaRPr>
          </a:p>
          <a:p>
            <a:pPr marL="742950" marR="0" lvl="1" indent="-285750">
              <a:spcBef>
                <a:spcPts val="0"/>
              </a:spcBef>
              <a:spcAft>
                <a:spcPts val="0"/>
              </a:spcAft>
              <a:buFont typeface="Arial"/>
              <a:buChar char="•"/>
              <a:tabLst>
                <a:tab pos="914400" algn="l"/>
              </a:tabLst>
            </a:pPr>
            <a:r>
              <a:rPr lang="en-US" sz="2000" b="1" kern="1200" dirty="0" smtClean="0">
                <a:solidFill>
                  <a:srgbClr val="000000"/>
                </a:solidFill>
                <a:effectLst/>
                <a:latin typeface="Calibri"/>
                <a:ea typeface="Times New Roman"/>
                <a:cs typeface="Times New Roman"/>
              </a:rPr>
              <a:t>Hire Non-OK </a:t>
            </a:r>
            <a:r>
              <a:rPr lang="en-US" sz="2000" b="1" kern="1200" dirty="0">
                <a:solidFill>
                  <a:srgbClr val="000000"/>
                </a:solidFill>
                <a:effectLst/>
                <a:latin typeface="Calibri"/>
                <a:ea typeface="Times New Roman"/>
                <a:cs typeface="Times New Roman"/>
              </a:rPr>
              <a:t>Grads: </a:t>
            </a:r>
            <a:endParaRPr lang="en-US" sz="2000" b="1" kern="1200" dirty="0" smtClean="0">
              <a:solidFill>
                <a:srgbClr val="000000"/>
              </a:solidFill>
              <a:effectLst/>
              <a:latin typeface="Calibri"/>
              <a:ea typeface="Times New Roman"/>
              <a:cs typeface="Times New Roman"/>
            </a:endParaRPr>
          </a:p>
          <a:p>
            <a:pPr marL="1200150" lvl="2" indent="-285750">
              <a:buFont typeface="Arial"/>
              <a:buChar char="•"/>
              <a:tabLst>
                <a:tab pos="914400" algn="l"/>
              </a:tabLst>
            </a:pPr>
            <a:r>
              <a:rPr lang="en-US" sz="2000" kern="1200" dirty="0" smtClean="0">
                <a:solidFill>
                  <a:srgbClr val="000000"/>
                </a:solidFill>
                <a:effectLst/>
                <a:latin typeface="Calibri"/>
                <a:ea typeface="Times New Roman"/>
                <a:cs typeface="Times New Roman"/>
              </a:rPr>
              <a:t>Up </a:t>
            </a:r>
            <a:r>
              <a:rPr lang="en-US" sz="2000" kern="1200" dirty="0">
                <a:solidFill>
                  <a:srgbClr val="000000"/>
                </a:solidFill>
                <a:effectLst/>
                <a:latin typeface="Calibri"/>
                <a:ea typeface="Times New Roman"/>
                <a:cs typeface="Times New Roman"/>
              </a:rPr>
              <a:t>to </a:t>
            </a:r>
            <a:r>
              <a:rPr lang="en-US" sz="2000" b="1" kern="1200" dirty="0">
                <a:solidFill>
                  <a:srgbClr val="000000"/>
                </a:solidFill>
                <a:effectLst/>
                <a:latin typeface="Calibri"/>
                <a:ea typeface="Times New Roman"/>
                <a:cs typeface="Times New Roman"/>
              </a:rPr>
              <a:t>5% of Wages </a:t>
            </a:r>
            <a:r>
              <a:rPr lang="en-US" sz="2000" kern="1200" dirty="0">
                <a:solidFill>
                  <a:srgbClr val="000000"/>
                </a:solidFill>
                <a:effectLst/>
                <a:latin typeface="Calibri"/>
                <a:ea typeface="Times New Roman"/>
                <a:cs typeface="Times New Roman"/>
              </a:rPr>
              <a:t>Paid During </a:t>
            </a:r>
            <a:r>
              <a:rPr lang="en-US" sz="2000" b="1" kern="1200" dirty="0">
                <a:solidFill>
                  <a:srgbClr val="000000"/>
                </a:solidFill>
                <a:effectLst/>
                <a:latin typeface="Calibri"/>
                <a:ea typeface="Times New Roman"/>
                <a:cs typeface="Times New Roman"/>
              </a:rPr>
              <a:t>First 5 Years </a:t>
            </a:r>
            <a:r>
              <a:rPr lang="en-US" sz="2000" kern="1200" dirty="0">
                <a:solidFill>
                  <a:srgbClr val="000000"/>
                </a:solidFill>
                <a:effectLst/>
                <a:latin typeface="Calibri"/>
                <a:ea typeface="Times New Roman"/>
                <a:cs typeface="Times New Roman"/>
              </a:rPr>
              <a:t>of Employment, </a:t>
            </a:r>
            <a:endParaRPr lang="en-US" sz="2000" kern="1200" dirty="0" smtClean="0">
              <a:solidFill>
                <a:srgbClr val="000000"/>
              </a:solidFill>
              <a:effectLst/>
              <a:latin typeface="Calibri"/>
              <a:ea typeface="Times New Roman"/>
              <a:cs typeface="Times New Roman"/>
            </a:endParaRPr>
          </a:p>
          <a:p>
            <a:pPr marL="1200150" lvl="2" indent="-285750">
              <a:buFont typeface="Arial"/>
              <a:buChar char="•"/>
              <a:tabLst>
                <a:tab pos="914400" algn="l"/>
              </a:tabLst>
            </a:pPr>
            <a:r>
              <a:rPr lang="en-US" sz="2000" kern="1200" dirty="0" smtClean="0">
                <a:solidFill>
                  <a:srgbClr val="000000"/>
                </a:solidFill>
                <a:effectLst/>
                <a:latin typeface="Calibri"/>
                <a:ea typeface="Times New Roman"/>
                <a:cs typeface="Times New Roman"/>
              </a:rPr>
              <a:t>Maximum </a:t>
            </a:r>
            <a:r>
              <a:rPr lang="en-US" sz="2000" kern="1200" dirty="0">
                <a:solidFill>
                  <a:srgbClr val="000000"/>
                </a:solidFill>
                <a:effectLst/>
                <a:latin typeface="Calibri"/>
                <a:ea typeface="Times New Roman"/>
                <a:cs typeface="Times New Roman"/>
              </a:rPr>
              <a:t>of </a:t>
            </a:r>
            <a:r>
              <a:rPr lang="en-US" sz="2000" b="1" kern="1200" dirty="0">
                <a:solidFill>
                  <a:srgbClr val="000000"/>
                </a:solidFill>
                <a:effectLst/>
                <a:latin typeface="Calibri"/>
                <a:ea typeface="Times New Roman"/>
                <a:cs typeface="Times New Roman"/>
              </a:rPr>
              <a:t>$12,500 </a:t>
            </a:r>
            <a:r>
              <a:rPr lang="en-US" sz="2000" kern="1200" dirty="0">
                <a:solidFill>
                  <a:srgbClr val="000000"/>
                </a:solidFill>
                <a:effectLst/>
                <a:latin typeface="Calibri"/>
                <a:ea typeface="Times New Roman"/>
                <a:cs typeface="Times New Roman"/>
              </a:rPr>
              <a:t>per Employee Annually</a:t>
            </a:r>
            <a:endParaRPr lang="en-US" sz="1200" dirty="0">
              <a:effectLst/>
              <a:latin typeface="Times New Roman"/>
              <a:ea typeface="Times New Roman"/>
              <a:cs typeface="Times New Roman"/>
            </a:endParaRPr>
          </a:p>
        </p:txBody>
      </p:sp>
      <p:sp>
        <p:nvSpPr>
          <p:cNvPr id="8" name="TextBox 7"/>
          <p:cNvSpPr txBox="1"/>
          <p:nvPr/>
        </p:nvSpPr>
        <p:spPr>
          <a:xfrm>
            <a:off x="1045527" y="5549085"/>
            <a:ext cx="7124700" cy="1015663"/>
          </a:xfrm>
          <a:prstGeom prst="rect">
            <a:avLst/>
          </a:prstGeom>
          <a:noFill/>
        </p:spPr>
        <p:txBody>
          <a:bodyPr wrap="square" rtlCol="0">
            <a:spAutoFit/>
          </a:bodyPr>
          <a:lstStyle/>
          <a:p>
            <a:pPr marL="342900" marR="0" lvl="0" indent="-342900">
              <a:spcBef>
                <a:spcPts val="0"/>
              </a:spcBef>
              <a:spcAft>
                <a:spcPts val="0"/>
              </a:spcAft>
              <a:buFont typeface="Arial"/>
              <a:buChar char="•"/>
              <a:tabLst>
                <a:tab pos="457200" algn="l"/>
              </a:tabLst>
            </a:pPr>
            <a:r>
              <a:rPr lang="en-US" sz="2000" dirty="0" smtClean="0">
                <a:solidFill>
                  <a:srgbClr val="000000"/>
                </a:solidFill>
                <a:ea typeface="Times New Roman"/>
                <a:cs typeface="Times New Roman"/>
              </a:rPr>
              <a:t>Eligibility: </a:t>
            </a:r>
            <a:r>
              <a:rPr lang="en-US" sz="2000" b="1" dirty="0" smtClean="0">
                <a:solidFill>
                  <a:srgbClr val="000000"/>
                </a:solidFill>
                <a:ea typeface="Times New Roman"/>
                <a:cs typeface="Times New Roman"/>
              </a:rPr>
              <a:t>Current </a:t>
            </a:r>
            <a:r>
              <a:rPr lang="en-US" sz="2000" b="1" kern="1200" dirty="0">
                <a:solidFill>
                  <a:srgbClr val="000000"/>
                </a:solidFill>
                <a:effectLst/>
                <a:latin typeface="Calibri"/>
                <a:ea typeface="Times New Roman"/>
                <a:cs typeface="Times New Roman"/>
              </a:rPr>
              <a:t>Employed Aerospace </a:t>
            </a:r>
            <a:r>
              <a:rPr lang="en-US" sz="2000" b="1" kern="1200" dirty="0" smtClean="0">
                <a:solidFill>
                  <a:srgbClr val="000000"/>
                </a:solidFill>
                <a:effectLst/>
                <a:latin typeface="Calibri"/>
                <a:ea typeface="Times New Roman"/>
                <a:cs typeface="Times New Roman"/>
              </a:rPr>
              <a:t>Engineers </a:t>
            </a:r>
          </a:p>
          <a:p>
            <a:pPr marL="342900" marR="0" lvl="0" indent="-342900">
              <a:spcBef>
                <a:spcPts val="0"/>
              </a:spcBef>
              <a:spcAft>
                <a:spcPts val="0"/>
              </a:spcAft>
              <a:buFont typeface="Arial"/>
              <a:buChar char="•"/>
              <a:tabLst>
                <a:tab pos="457200" algn="l"/>
              </a:tabLst>
            </a:pPr>
            <a:r>
              <a:rPr lang="en-US" sz="2000" kern="1200" dirty="0" smtClean="0">
                <a:solidFill>
                  <a:srgbClr val="000000"/>
                </a:solidFill>
                <a:effectLst/>
                <a:latin typeface="Calibri"/>
                <a:ea typeface="Times New Roman"/>
                <a:cs typeface="Times New Roman"/>
              </a:rPr>
              <a:t>Eligible </a:t>
            </a:r>
            <a:r>
              <a:rPr lang="en-US" sz="2000" kern="1200" dirty="0">
                <a:solidFill>
                  <a:srgbClr val="000000"/>
                </a:solidFill>
                <a:effectLst/>
                <a:latin typeface="Calibri"/>
                <a:ea typeface="Times New Roman"/>
                <a:cs typeface="Times New Roman"/>
              </a:rPr>
              <a:t>to Receive </a:t>
            </a:r>
            <a:r>
              <a:rPr lang="en-US" sz="2000" b="1" kern="1200" dirty="0" smtClean="0">
                <a:solidFill>
                  <a:srgbClr val="000000"/>
                </a:solidFill>
                <a:effectLst/>
                <a:latin typeface="Calibri"/>
                <a:ea typeface="Times New Roman"/>
                <a:cs typeface="Times New Roman"/>
              </a:rPr>
              <a:t>Individual </a:t>
            </a:r>
            <a:r>
              <a:rPr lang="en-US" sz="2000" b="1" kern="1200" dirty="0">
                <a:solidFill>
                  <a:srgbClr val="000000"/>
                </a:solidFill>
                <a:effectLst/>
                <a:latin typeface="Calibri"/>
                <a:ea typeface="Times New Roman"/>
                <a:cs typeface="Times New Roman"/>
              </a:rPr>
              <a:t>Tax Credit </a:t>
            </a:r>
            <a:endParaRPr lang="en-US" sz="2000" b="1" kern="1200" dirty="0" smtClean="0">
              <a:solidFill>
                <a:srgbClr val="000000"/>
              </a:solidFill>
              <a:effectLst/>
              <a:latin typeface="Calibri"/>
              <a:ea typeface="Times New Roman"/>
              <a:cs typeface="Times New Roman"/>
            </a:endParaRPr>
          </a:p>
          <a:p>
            <a:pPr marL="342900" marR="0" lvl="0" indent="-342900">
              <a:spcBef>
                <a:spcPts val="0"/>
              </a:spcBef>
              <a:spcAft>
                <a:spcPts val="0"/>
              </a:spcAft>
              <a:buFont typeface="Arial"/>
              <a:buChar char="•"/>
              <a:tabLst>
                <a:tab pos="457200" algn="l"/>
              </a:tabLst>
            </a:pPr>
            <a:r>
              <a:rPr lang="en-US" sz="2000" kern="1200" dirty="0" smtClean="0">
                <a:solidFill>
                  <a:srgbClr val="000000"/>
                </a:solidFill>
                <a:effectLst/>
                <a:latin typeface="Calibri"/>
                <a:ea typeface="Times New Roman"/>
                <a:cs typeface="Times New Roman"/>
              </a:rPr>
              <a:t>Up </a:t>
            </a:r>
            <a:r>
              <a:rPr lang="en-US" sz="2000" kern="1200" dirty="0">
                <a:solidFill>
                  <a:srgbClr val="000000"/>
                </a:solidFill>
                <a:effectLst/>
                <a:latin typeface="Calibri"/>
                <a:ea typeface="Times New Roman"/>
                <a:cs typeface="Times New Roman"/>
              </a:rPr>
              <a:t>to </a:t>
            </a:r>
            <a:r>
              <a:rPr lang="en-US" sz="2000" b="1" kern="1200" dirty="0">
                <a:solidFill>
                  <a:srgbClr val="000000"/>
                </a:solidFill>
                <a:effectLst/>
                <a:latin typeface="Calibri"/>
                <a:ea typeface="Times New Roman"/>
                <a:cs typeface="Times New Roman"/>
              </a:rPr>
              <a:t>$</a:t>
            </a:r>
            <a:r>
              <a:rPr lang="en-US" sz="2000" b="1" kern="1200" dirty="0" smtClean="0">
                <a:solidFill>
                  <a:srgbClr val="000000"/>
                </a:solidFill>
                <a:effectLst/>
                <a:latin typeface="Calibri"/>
                <a:ea typeface="Times New Roman"/>
                <a:cs typeface="Times New Roman"/>
              </a:rPr>
              <a:t>5000 </a:t>
            </a:r>
            <a:r>
              <a:rPr lang="en-US" sz="2000" kern="1200" dirty="0">
                <a:solidFill>
                  <a:srgbClr val="000000"/>
                </a:solidFill>
                <a:effectLst/>
                <a:latin typeface="Calibri"/>
                <a:ea typeface="Times New Roman"/>
                <a:cs typeface="Times New Roman"/>
              </a:rPr>
              <a:t>Per Year for </a:t>
            </a:r>
            <a:r>
              <a:rPr lang="en-US" sz="2000" b="1" kern="1200" dirty="0">
                <a:solidFill>
                  <a:srgbClr val="000000"/>
                </a:solidFill>
                <a:effectLst/>
                <a:latin typeface="Calibri"/>
                <a:ea typeface="Times New Roman"/>
                <a:cs typeface="Times New Roman"/>
              </a:rPr>
              <a:t>5 Years</a:t>
            </a:r>
            <a:endParaRPr lang="en-US" sz="2000" dirty="0">
              <a:effectLst/>
              <a:latin typeface="Times New Roman"/>
              <a:ea typeface="Times New Roman"/>
              <a:cs typeface="Times New Roman"/>
            </a:endParaRPr>
          </a:p>
        </p:txBody>
      </p:sp>
      <p:sp>
        <p:nvSpPr>
          <p:cNvPr id="2" name="TextBox 1"/>
          <p:cNvSpPr txBox="1"/>
          <p:nvPr/>
        </p:nvSpPr>
        <p:spPr>
          <a:xfrm>
            <a:off x="6796835" y="5894992"/>
            <a:ext cx="2299540" cy="646331"/>
          </a:xfrm>
          <a:prstGeom prst="rect">
            <a:avLst/>
          </a:prstGeom>
          <a:solidFill>
            <a:srgbClr val="FFFF00"/>
          </a:solidFill>
          <a:ln w="28575">
            <a:solidFill>
              <a:schemeClr val="tx1"/>
            </a:solidFill>
          </a:ln>
        </p:spPr>
        <p:txBody>
          <a:bodyPr wrap="none" rtlCol="0">
            <a:spAutoFit/>
          </a:bodyPr>
          <a:lstStyle/>
          <a:p>
            <a:r>
              <a:rPr lang="en-US" dirty="0" smtClean="0"/>
              <a:t>Governor signed 4 yr </a:t>
            </a:r>
          </a:p>
          <a:p>
            <a:r>
              <a:rPr lang="en-US" dirty="0" smtClean="0"/>
              <a:t>extension to Jan 2018!</a:t>
            </a:r>
            <a:endParaRPr lang="en-US" dirty="0"/>
          </a:p>
        </p:txBody>
      </p:sp>
    </p:spTree>
    <p:extLst>
      <p:ext uri="{BB962C8B-B14F-4D97-AF65-F5344CB8AC3E}">
        <p14:creationId xmlns:p14="http://schemas.microsoft.com/office/powerpoint/2010/main" val="40503365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ordon Cooper Technology Cent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93559" y="5338445"/>
            <a:ext cx="1443532" cy="731520"/>
          </a:xfrm>
          <a:prstGeom prst="rect">
            <a:avLst/>
          </a:prstGeom>
        </p:spPr>
      </p:pic>
      <p:pic>
        <p:nvPicPr>
          <p:cNvPr id="10" name="Picture 9" descr="Western Oklahoma State Colleg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7733" y="1520508"/>
            <a:ext cx="914400" cy="914400"/>
          </a:xfrm>
          <a:prstGeom prst="rect">
            <a:avLst/>
          </a:prstGeom>
        </p:spPr>
      </p:pic>
      <p:sp>
        <p:nvSpPr>
          <p:cNvPr id="3" name="Content Placeholder 2"/>
          <p:cNvSpPr>
            <a:spLocks noGrp="1"/>
          </p:cNvSpPr>
          <p:nvPr>
            <p:ph idx="1"/>
          </p:nvPr>
        </p:nvSpPr>
        <p:spPr>
          <a:xfrm>
            <a:off x="1515245" y="2358708"/>
            <a:ext cx="6752455" cy="3482976"/>
          </a:xfrm>
        </p:spPr>
        <p:txBody>
          <a:bodyPr>
            <a:normAutofit fontScale="85000" lnSpcReduction="10000"/>
          </a:bodyPr>
          <a:lstStyle/>
          <a:p>
            <a:endParaRPr lang="en-US" sz="1500" dirty="0" smtClean="0"/>
          </a:p>
          <a:p>
            <a:r>
              <a:rPr lang="en-US" sz="2400" b="1" dirty="0" smtClean="0"/>
              <a:t>12 Universities and Colleges </a:t>
            </a:r>
            <a:r>
              <a:rPr lang="en-US" sz="2400" dirty="0" smtClean="0"/>
              <a:t>offering Aerospace Degrees</a:t>
            </a:r>
          </a:p>
          <a:p>
            <a:pPr lvl="1"/>
            <a:r>
              <a:rPr lang="en-US" sz="2000" dirty="0" smtClean="0"/>
              <a:t>Only PhD Program in the Nation Focused on UAS</a:t>
            </a:r>
          </a:p>
          <a:p>
            <a:r>
              <a:rPr lang="en-US" sz="2400" dirty="0" smtClean="0"/>
              <a:t>7 Technology Centers with </a:t>
            </a:r>
            <a:r>
              <a:rPr lang="en-US" sz="2400" b="1" dirty="0" smtClean="0"/>
              <a:t>59 Locations </a:t>
            </a:r>
            <a:r>
              <a:rPr lang="en-US" sz="2400" dirty="0" smtClean="0"/>
              <a:t>Around State</a:t>
            </a:r>
          </a:p>
          <a:p>
            <a:pPr lvl="1"/>
            <a:r>
              <a:rPr lang="en-US" sz="2000" dirty="0"/>
              <a:t>Provides Aerospace </a:t>
            </a:r>
            <a:r>
              <a:rPr lang="en-US" sz="2000" dirty="0" smtClean="0"/>
              <a:t>Certifications</a:t>
            </a:r>
          </a:p>
          <a:p>
            <a:pPr lvl="1"/>
            <a:r>
              <a:rPr lang="en-US" sz="2000" dirty="0"/>
              <a:t>Training and </a:t>
            </a:r>
            <a:r>
              <a:rPr lang="en-US" sz="2000" dirty="0" smtClean="0"/>
              <a:t>Testing</a:t>
            </a:r>
          </a:p>
          <a:p>
            <a:r>
              <a:rPr lang="en-US" sz="2400" dirty="0" smtClean="0"/>
              <a:t>Activities for Middle and High School Students</a:t>
            </a:r>
          </a:p>
          <a:p>
            <a:pPr lvl="1"/>
            <a:r>
              <a:rPr lang="en-US" sz="2000" b="1" dirty="0"/>
              <a:t>Science </a:t>
            </a:r>
            <a:r>
              <a:rPr lang="en-US" sz="2000" b="1" dirty="0" smtClean="0"/>
              <a:t>Academies</a:t>
            </a:r>
          </a:p>
          <a:p>
            <a:pPr lvl="1"/>
            <a:r>
              <a:rPr lang="en-US" sz="2000" b="1" dirty="0"/>
              <a:t>Aviation </a:t>
            </a:r>
            <a:r>
              <a:rPr lang="en-US" sz="2000" b="1" dirty="0" smtClean="0"/>
              <a:t>Camps</a:t>
            </a:r>
          </a:p>
          <a:p>
            <a:pPr lvl="1"/>
            <a:r>
              <a:rPr lang="en-US" sz="2000" b="1" dirty="0"/>
              <a:t>Pre-engineering Programs</a:t>
            </a:r>
          </a:p>
          <a:p>
            <a:pPr lvl="1"/>
            <a:endParaRPr lang="en-US" sz="2000" b="1" dirty="0"/>
          </a:p>
          <a:p>
            <a:pPr lvl="1"/>
            <a:endParaRPr lang="en-US" sz="2000" b="1" dirty="0"/>
          </a:p>
          <a:p>
            <a:pPr lvl="1"/>
            <a:endParaRPr lang="en-US" sz="2000" b="1" dirty="0"/>
          </a:p>
          <a:p>
            <a:pPr lvl="1"/>
            <a:endParaRPr lang="en-US" sz="2000" b="1" dirty="0"/>
          </a:p>
          <a:p>
            <a:pPr lvl="1"/>
            <a:endParaRPr lang="en-US" sz="2000" dirty="0" smtClean="0"/>
          </a:p>
          <a:p>
            <a:pPr marL="971550" indent="0">
              <a:buNone/>
            </a:pPr>
            <a:endParaRPr lang="en-US" sz="2400" b="1" dirty="0" smtClean="0"/>
          </a:p>
        </p:txBody>
      </p:sp>
      <p:pic>
        <p:nvPicPr>
          <p:cNvPr id="1026" name="Picture 2" descr="The University of Oklahoma, Oklahoma State University, Tulsa Technology Center, Metro Tech, Redlands Community College, Rose State College, Francis Tuttle Technology Center, The University of Tulsa."/>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34975" y="5883275"/>
            <a:ext cx="8272463"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479549" y="1439863"/>
            <a:ext cx="6926263"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Canadian Valley Technology Cente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57175" y="5238750"/>
            <a:ext cx="1063133" cy="731520"/>
          </a:xfrm>
          <a:prstGeom prst="rect">
            <a:avLst/>
          </a:prstGeom>
        </p:spPr>
      </p:pic>
      <p:pic>
        <p:nvPicPr>
          <p:cNvPr id="6" name="Picture 5" descr="Southeastern Oklahoma State University."/>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85114" y="3846830"/>
            <a:ext cx="822960" cy="822960"/>
          </a:xfrm>
          <a:prstGeom prst="rect">
            <a:avLst/>
          </a:prstGeom>
        </p:spPr>
      </p:pic>
      <p:pic>
        <p:nvPicPr>
          <p:cNvPr id="7" name="Picture 6" descr="Southern Nazarene University."/>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57175" y="3094038"/>
            <a:ext cx="914400" cy="914400"/>
          </a:xfrm>
          <a:prstGeom prst="rect">
            <a:avLst/>
          </a:prstGeom>
        </p:spPr>
      </p:pic>
      <p:pic>
        <p:nvPicPr>
          <p:cNvPr id="8" name="Picture 7" descr="Seminole State College."/>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04037" y="2358708"/>
            <a:ext cx="768096" cy="822960"/>
          </a:xfrm>
          <a:prstGeom prst="rect">
            <a:avLst/>
          </a:prstGeom>
        </p:spPr>
      </p:pic>
      <p:pic>
        <p:nvPicPr>
          <p:cNvPr id="9" name="Picture 8" descr="Southwest Technology Cente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08494" y="4622800"/>
            <a:ext cx="776199" cy="548640"/>
          </a:xfrm>
          <a:prstGeom prst="rect">
            <a:avLst/>
          </a:prstGeom>
        </p:spPr>
      </p:pic>
      <p:pic>
        <p:nvPicPr>
          <p:cNvPr id="4" name="Picture 3" descr="Cameron University."/>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28195" y="919623"/>
            <a:ext cx="773476" cy="731520"/>
          </a:xfrm>
          <a:prstGeom prst="rect">
            <a:avLst/>
          </a:prstGeom>
        </p:spPr>
      </p:pic>
      <p:sp>
        <p:nvSpPr>
          <p:cNvPr id="2" name="Title 1"/>
          <p:cNvSpPr>
            <a:spLocks noGrp="1"/>
          </p:cNvSpPr>
          <p:nvPr>
            <p:ph type="title"/>
          </p:nvPr>
        </p:nvSpPr>
        <p:spPr>
          <a:xfrm>
            <a:off x="704262" y="795798"/>
            <a:ext cx="8440510" cy="737727"/>
          </a:xfrm>
        </p:spPr>
        <p:txBody>
          <a:bodyPr>
            <a:normAutofit/>
          </a:bodyPr>
          <a:lstStyle/>
          <a:p>
            <a:pPr algn="ctr"/>
            <a:r>
              <a:rPr lang="en-US" sz="3200" dirty="0" smtClean="0"/>
              <a:t>Aviation/Aerospace Workforce Team</a:t>
            </a:r>
            <a:endParaRPr lang="en-US" sz="3200" dirty="0"/>
          </a:p>
        </p:txBody>
      </p:sp>
    </p:spTree>
    <p:extLst>
      <p:ext uri="{BB962C8B-B14F-4D97-AF65-F5344CB8AC3E}">
        <p14:creationId xmlns:p14="http://schemas.microsoft.com/office/powerpoint/2010/main" val="38754607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0097" y="910098"/>
            <a:ext cx="6148023" cy="1045935"/>
          </a:xfrm>
        </p:spPr>
        <p:txBody>
          <a:bodyPr/>
          <a:lstStyle/>
          <a:p>
            <a:r>
              <a:rPr lang="en-US" dirty="0" smtClean="0"/>
              <a:t>What We Need From You:</a:t>
            </a:r>
            <a:endParaRPr lang="en-US" dirty="0"/>
          </a:p>
        </p:txBody>
      </p:sp>
      <p:sp>
        <p:nvSpPr>
          <p:cNvPr id="3" name="Content Placeholder 2"/>
          <p:cNvSpPr>
            <a:spLocks noGrp="1"/>
          </p:cNvSpPr>
          <p:nvPr>
            <p:ph idx="1"/>
          </p:nvPr>
        </p:nvSpPr>
        <p:spPr>
          <a:xfrm>
            <a:off x="2661944" y="2036043"/>
            <a:ext cx="6322035" cy="4428226"/>
          </a:xfrm>
        </p:spPr>
        <p:txBody>
          <a:bodyPr>
            <a:normAutofit/>
          </a:bodyPr>
          <a:lstStyle/>
          <a:p>
            <a:pPr marL="0" indent="0">
              <a:buNone/>
            </a:pPr>
            <a:r>
              <a:rPr lang="en-US" sz="3600" b="1" dirty="0" smtClean="0"/>
              <a:t>Engineers</a:t>
            </a:r>
          </a:p>
          <a:p>
            <a:pPr marL="0" indent="0">
              <a:buNone/>
            </a:pPr>
            <a:endParaRPr lang="en-US" sz="1800" b="1" dirty="0" smtClean="0"/>
          </a:p>
          <a:p>
            <a:pPr lvl="1">
              <a:buFont typeface="Arial" panose="020B0604020202020204" pitchFamily="34" charset="0"/>
              <a:buChar char="•"/>
            </a:pPr>
            <a:r>
              <a:rPr lang="en-US" dirty="0" smtClean="0"/>
              <a:t>Electrical</a:t>
            </a:r>
          </a:p>
          <a:p>
            <a:pPr lvl="1">
              <a:buFont typeface="Arial" panose="020B0604020202020204" pitchFamily="34" charset="0"/>
              <a:buChar char="•"/>
            </a:pPr>
            <a:endParaRPr lang="en-US" dirty="0" smtClean="0"/>
          </a:p>
          <a:p>
            <a:pPr lvl="1">
              <a:buFont typeface="Arial" panose="020B0604020202020204" pitchFamily="34" charset="0"/>
              <a:buChar char="•"/>
            </a:pPr>
            <a:r>
              <a:rPr lang="en-US" dirty="0" smtClean="0"/>
              <a:t>Mechanical </a:t>
            </a:r>
          </a:p>
          <a:p>
            <a:pPr lvl="1">
              <a:buFont typeface="Arial" panose="020B0604020202020204" pitchFamily="34" charset="0"/>
              <a:buChar char="•"/>
            </a:pPr>
            <a:endParaRPr lang="en-US" dirty="0" smtClean="0"/>
          </a:p>
          <a:p>
            <a:pPr lvl="1">
              <a:buFont typeface="Arial" panose="020B0604020202020204" pitchFamily="34" charset="0"/>
              <a:buChar char="•"/>
            </a:pPr>
            <a:r>
              <a:rPr lang="en-US" dirty="0" smtClean="0"/>
              <a:t>Aerospace</a:t>
            </a:r>
          </a:p>
          <a:p>
            <a:pPr lvl="1">
              <a:buFont typeface="Arial" panose="020B0604020202020204" pitchFamily="34" charset="0"/>
              <a:buChar char="•"/>
            </a:pPr>
            <a:endParaRPr lang="en-US" dirty="0" smtClean="0"/>
          </a:p>
          <a:p>
            <a:pPr lvl="1">
              <a:buFont typeface="Arial" panose="020B0604020202020204" pitchFamily="34" charset="0"/>
              <a:buChar char="•"/>
            </a:pPr>
            <a:r>
              <a:rPr lang="en-US" sz="2800" dirty="0" smtClean="0"/>
              <a:t>Software! Software!! Software!!!</a:t>
            </a:r>
            <a:endParaRPr lang="en-US" sz="2800" dirty="0"/>
          </a:p>
        </p:txBody>
      </p:sp>
    </p:spTree>
    <p:extLst>
      <p:ext uri="{BB962C8B-B14F-4D97-AF65-F5344CB8AC3E}">
        <p14:creationId xmlns:p14="http://schemas.microsoft.com/office/powerpoint/2010/main" val="11541826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5010" y="4528408"/>
            <a:ext cx="2059460" cy="528795"/>
          </a:xfrm>
        </p:spPr>
        <p:txBody>
          <a:bodyPr>
            <a:noAutofit/>
          </a:bodyPr>
          <a:lstStyle/>
          <a:p>
            <a:pPr algn="r"/>
            <a:r>
              <a:rPr lang="en-US" sz="3200" i="1" dirty="0" smtClean="0">
                <a:latin typeface="+mj-lt"/>
              </a:rPr>
              <a:t>Thank You!</a:t>
            </a:r>
            <a:endParaRPr lang="en-US" sz="3200" i="1" dirty="0">
              <a:latin typeface="+mj-lt"/>
            </a:endParaRPr>
          </a:p>
        </p:txBody>
      </p:sp>
      <p:sp>
        <p:nvSpPr>
          <p:cNvPr id="3" name="TextBox 2"/>
          <p:cNvSpPr txBox="1"/>
          <p:nvPr/>
        </p:nvSpPr>
        <p:spPr>
          <a:xfrm>
            <a:off x="5065240" y="4120321"/>
            <a:ext cx="3863546" cy="1569660"/>
          </a:xfrm>
          <a:prstGeom prst="rect">
            <a:avLst/>
          </a:prstGeom>
          <a:noFill/>
        </p:spPr>
        <p:txBody>
          <a:bodyPr wrap="square" rtlCol="0">
            <a:spAutoFit/>
          </a:bodyPr>
          <a:lstStyle/>
          <a:p>
            <a:r>
              <a:rPr lang="en-US" sz="2400" b="1" dirty="0" smtClean="0"/>
              <a:t>Vince Howie</a:t>
            </a:r>
          </a:p>
          <a:p>
            <a:r>
              <a:rPr lang="en-US" i="1" dirty="0" smtClean="0"/>
              <a:t>Aerospace &amp; Defense Director</a:t>
            </a:r>
          </a:p>
          <a:p>
            <a:r>
              <a:rPr lang="en-US" dirty="0" smtClean="0"/>
              <a:t>(405) 815-5128 office</a:t>
            </a:r>
          </a:p>
          <a:p>
            <a:r>
              <a:rPr lang="en-US" dirty="0" smtClean="0"/>
              <a:t>(405) 693-4539 cell</a:t>
            </a:r>
          </a:p>
          <a:p>
            <a:r>
              <a:rPr lang="en-US" dirty="0" smtClean="0"/>
              <a:t>Vince.Howie@OKcommerce.gov</a:t>
            </a:r>
            <a:endParaRPr lang="en-US" dirty="0"/>
          </a:p>
        </p:txBody>
      </p:sp>
      <p:pic>
        <p:nvPicPr>
          <p:cNvPr id="4" name="Picture 3"/>
          <p:cNvPicPr>
            <a:picLocks noChangeAspect="1"/>
          </p:cNvPicPr>
          <p:nvPr/>
        </p:nvPicPr>
        <p:blipFill>
          <a:blip r:embed="rId3" cstate="email">
            <a:clrChange>
              <a:clrFrom>
                <a:srgbClr val="FDFDFD"/>
              </a:clrFrom>
              <a:clrTo>
                <a:srgbClr val="FDFDFD">
                  <a:alpha val="0"/>
                </a:srgbClr>
              </a:clrTo>
            </a:clrChange>
            <a:extLst>
              <a:ext uri="{28A0092B-C50C-407E-A947-70E740481C1C}">
                <a14:useLocalDpi xmlns:a14="http://schemas.microsoft.com/office/drawing/2010/main"/>
              </a:ext>
            </a:extLst>
          </a:blip>
          <a:stretch>
            <a:fillRect/>
          </a:stretch>
        </p:blipFill>
        <p:spPr>
          <a:xfrm>
            <a:off x="1280160" y="5232781"/>
            <a:ext cx="6583680" cy="2082419"/>
          </a:xfrm>
          <a:prstGeom prst="rect">
            <a:avLst/>
          </a:prstGeom>
        </p:spPr>
      </p:pic>
      <p:sp>
        <p:nvSpPr>
          <p:cNvPr id="6" name="Rectangle 5"/>
          <p:cNvSpPr/>
          <p:nvPr/>
        </p:nvSpPr>
        <p:spPr>
          <a:xfrm>
            <a:off x="1501680" y="1177409"/>
            <a:ext cx="6074676" cy="553998"/>
          </a:xfrm>
          <a:prstGeom prst="rect">
            <a:avLst/>
          </a:prstGeom>
        </p:spPr>
        <p:txBody>
          <a:bodyPr wrap="none">
            <a:spAutoFit/>
          </a:bodyPr>
          <a:lstStyle/>
          <a:p>
            <a:r>
              <a:rPr lang="en-US" sz="3000" b="1" dirty="0" smtClean="0">
                <a:solidFill>
                  <a:srgbClr val="00AEEF"/>
                </a:solidFill>
              </a:rPr>
              <a:t>Oklahoma Department of Commerce</a:t>
            </a:r>
            <a:endParaRPr lang="en-US" sz="3000" b="1" dirty="0">
              <a:solidFill>
                <a:srgbClr val="00AEEF"/>
              </a:solidFill>
            </a:endParaRPr>
          </a:p>
        </p:txBody>
      </p:sp>
      <p:sp>
        <p:nvSpPr>
          <p:cNvPr id="7" name="TextBox 6"/>
          <p:cNvSpPr txBox="1"/>
          <p:nvPr/>
        </p:nvSpPr>
        <p:spPr>
          <a:xfrm>
            <a:off x="695326" y="2097642"/>
            <a:ext cx="8029574" cy="1532334"/>
          </a:xfrm>
          <a:prstGeom prst="roundRect">
            <a:avLst/>
          </a:prstGeom>
          <a:solidFill>
            <a:srgbClr val="00B0F0"/>
          </a:solidFill>
          <a:ln>
            <a:noFill/>
          </a:ln>
          <a:effectLst>
            <a:outerShdw blurRad="50800" dist="38100" dir="2700000" algn="tl" rotWithShape="0">
              <a:prstClr val="black">
                <a:alpha val="40000"/>
              </a:prstClr>
            </a:outerShdw>
          </a:effectLst>
        </p:spPr>
        <p:txBody>
          <a:bodyPr wrap="square" rtlCol="0">
            <a:spAutoFit/>
          </a:bodyPr>
          <a:lstStyle/>
          <a:p>
            <a:pPr marL="285750" indent="-285750">
              <a:buFont typeface="Arial" panose="020B0604020202020204" pitchFamily="34" charset="0"/>
              <a:buChar char="•"/>
            </a:pPr>
            <a:r>
              <a:rPr lang="en-US" sz="2800" dirty="0" smtClean="0">
                <a:solidFill>
                  <a:schemeClr val="bg1"/>
                </a:solidFill>
              </a:rPr>
              <a:t>Putting people, places, and opportunities together</a:t>
            </a:r>
          </a:p>
          <a:p>
            <a:pPr marL="285750" indent="-285750">
              <a:buFont typeface="Arial" panose="020B0604020202020204" pitchFamily="34" charset="0"/>
              <a:buChar char="•"/>
            </a:pPr>
            <a:r>
              <a:rPr lang="en-US" sz="2800" dirty="0">
                <a:solidFill>
                  <a:schemeClr val="bg1"/>
                </a:solidFill>
              </a:rPr>
              <a:t>Here to help Oklahoma </a:t>
            </a:r>
            <a:r>
              <a:rPr lang="en-US" sz="2800" dirty="0" smtClean="0">
                <a:solidFill>
                  <a:schemeClr val="bg1"/>
                </a:solidFill>
              </a:rPr>
              <a:t>grow!</a:t>
            </a:r>
          </a:p>
          <a:p>
            <a:pPr marL="285750" indent="-285750">
              <a:buFont typeface="Arial" panose="020B0604020202020204" pitchFamily="34" charset="0"/>
              <a:buChar char="•"/>
            </a:pPr>
            <a:r>
              <a:rPr lang="en-US" sz="2800" dirty="0" smtClean="0">
                <a:solidFill>
                  <a:schemeClr val="bg1"/>
                </a:solidFill>
              </a:rPr>
              <a:t>Here to help you expand your business!</a:t>
            </a:r>
            <a:endParaRPr lang="en-US" sz="2800" dirty="0">
              <a:solidFill>
                <a:schemeClr val="bg1"/>
              </a:solidFill>
            </a:endParaRPr>
          </a:p>
        </p:txBody>
      </p:sp>
    </p:spTree>
    <p:extLst>
      <p:ext uri="{BB962C8B-B14F-4D97-AF65-F5344CB8AC3E}">
        <p14:creationId xmlns:p14="http://schemas.microsoft.com/office/powerpoint/2010/main" val="35525739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26107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Overview</a:t>
            </a:r>
            <a:endParaRPr lang="en-US" dirty="0"/>
          </a:p>
        </p:txBody>
      </p:sp>
      <p:sp>
        <p:nvSpPr>
          <p:cNvPr id="3" name="Content Placeholder 2"/>
          <p:cNvSpPr>
            <a:spLocks noGrp="1"/>
          </p:cNvSpPr>
          <p:nvPr>
            <p:ph idx="1"/>
          </p:nvPr>
        </p:nvSpPr>
        <p:spPr>
          <a:xfrm>
            <a:off x="1486178" y="1956033"/>
            <a:ext cx="7179840" cy="4428226"/>
          </a:xfrm>
        </p:spPr>
        <p:txBody>
          <a:bodyPr>
            <a:normAutofit fontScale="62500" lnSpcReduction="20000"/>
          </a:bodyPr>
          <a:lstStyle/>
          <a:p>
            <a:r>
              <a:rPr lang="en-US" dirty="0" smtClean="0"/>
              <a:t>US Aerospace Outlook</a:t>
            </a:r>
          </a:p>
          <a:p>
            <a:endParaRPr lang="en-US" dirty="0"/>
          </a:p>
          <a:p>
            <a:r>
              <a:rPr lang="en-US" dirty="0" smtClean="0"/>
              <a:t>Aerospace in Oklahoma</a:t>
            </a:r>
          </a:p>
          <a:p>
            <a:endParaRPr lang="en-US" dirty="0" smtClean="0"/>
          </a:p>
          <a:p>
            <a:r>
              <a:rPr lang="en-US" dirty="0" smtClean="0"/>
              <a:t>Why MRO Activity in Oklahoma</a:t>
            </a:r>
          </a:p>
          <a:p>
            <a:endParaRPr lang="en-US" dirty="0" smtClean="0"/>
          </a:p>
          <a:p>
            <a:r>
              <a:rPr lang="en-US" dirty="0" smtClean="0"/>
              <a:t>Oklahoma is National Leader in MRO</a:t>
            </a:r>
          </a:p>
          <a:p>
            <a:endParaRPr lang="en-US" dirty="0" smtClean="0"/>
          </a:p>
          <a:p>
            <a:r>
              <a:rPr lang="en-US" dirty="0" smtClean="0"/>
              <a:t>Why Companies Move to Oklahoma</a:t>
            </a:r>
          </a:p>
          <a:p>
            <a:endParaRPr lang="en-US" dirty="0" smtClean="0"/>
          </a:p>
          <a:p>
            <a:r>
              <a:rPr lang="en-US" dirty="0" smtClean="0"/>
              <a:t>Oklahoma Department of Commerce</a:t>
            </a:r>
          </a:p>
          <a:p>
            <a:endParaRPr lang="en-US" dirty="0" smtClean="0"/>
          </a:p>
          <a:p>
            <a:r>
              <a:rPr lang="en-US" dirty="0" smtClean="0"/>
              <a:t>Incentive Programs</a:t>
            </a:r>
          </a:p>
          <a:p>
            <a:endParaRPr lang="en-US" dirty="0" smtClean="0"/>
          </a:p>
          <a:p>
            <a:r>
              <a:rPr lang="en-US" dirty="0" smtClean="0"/>
              <a:t>Contact Information</a:t>
            </a:r>
            <a:endParaRPr lang="en-US" dirty="0"/>
          </a:p>
        </p:txBody>
      </p:sp>
    </p:spTree>
    <p:extLst>
      <p:ext uri="{BB962C8B-B14F-4D97-AF65-F5344CB8AC3E}">
        <p14:creationId xmlns:p14="http://schemas.microsoft.com/office/powerpoint/2010/main" val="36176272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786" y="910098"/>
            <a:ext cx="7553913" cy="719197"/>
          </a:xfrm>
        </p:spPr>
        <p:txBody>
          <a:bodyPr>
            <a:normAutofit/>
          </a:bodyPr>
          <a:lstStyle/>
          <a:p>
            <a:pPr algn="ctr"/>
            <a:r>
              <a:rPr lang="en-US" dirty="0" smtClean="0"/>
              <a:t>           Major U.S. MRO Companies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36821067"/>
              </p:ext>
            </p:extLst>
          </p:nvPr>
        </p:nvGraphicFramePr>
        <p:xfrm>
          <a:off x="208098" y="1882632"/>
          <a:ext cx="3033866" cy="4726938"/>
        </p:xfrm>
        <a:graphic>
          <a:graphicData uri="http://schemas.openxmlformats.org/drawingml/2006/table">
            <a:tbl>
              <a:tblPr firstRow="1" firstCol="1" bandRow="1">
                <a:tableStyleId>{5C22544A-7EE6-4342-B048-85BDC9FD1C3A}</a:tableStyleId>
              </a:tblPr>
              <a:tblGrid>
                <a:gridCol w="3033866"/>
              </a:tblGrid>
              <a:tr h="374853">
                <a:tc>
                  <a:txBody>
                    <a:bodyPr/>
                    <a:lstStyle/>
                    <a:p>
                      <a:pPr marL="0" marR="0">
                        <a:lnSpc>
                          <a:spcPct val="107000"/>
                        </a:lnSpc>
                        <a:spcBef>
                          <a:spcPts val="0"/>
                        </a:spcBef>
                        <a:spcAft>
                          <a:spcPts val="0"/>
                        </a:spcAft>
                      </a:pPr>
                      <a:r>
                        <a:rPr lang="en-US" sz="2000" dirty="0">
                          <a:solidFill>
                            <a:schemeClr val="tx1"/>
                          </a:solidFill>
                          <a:effectLst/>
                        </a:rPr>
                        <a:t>Company</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4853">
                <a:tc>
                  <a:txBody>
                    <a:bodyPr/>
                    <a:lstStyle/>
                    <a:p>
                      <a:pPr marL="0" marR="0">
                        <a:lnSpc>
                          <a:spcPct val="107000"/>
                        </a:lnSpc>
                        <a:spcBef>
                          <a:spcPts val="0"/>
                        </a:spcBef>
                        <a:spcAft>
                          <a:spcPts val="0"/>
                        </a:spcAft>
                      </a:pPr>
                      <a:r>
                        <a:rPr lang="en-US" sz="2000" dirty="0" smtClean="0">
                          <a:effectLst/>
                        </a:rPr>
                        <a:t>*</a:t>
                      </a:r>
                      <a:r>
                        <a:rPr lang="en-US" sz="2000" baseline="0" dirty="0" smtClean="0">
                          <a:effectLst/>
                        </a:rPr>
                        <a:t> </a:t>
                      </a:r>
                      <a:r>
                        <a:rPr lang="en-US" sz="2000" dirty="0" smtClean="0">
                          <a:effectLst/>
                        </a:rPr>
                        <a:t>Boeing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4853">
                <a:tc>
                  <a:txBody>
                    <a:bodyPr/>
                    <a:lstStyle/>
                    <a:p>
                      <a:pPr marL="0" marR="0">
                        <a:lnSpc>
                          <a:spcPct val="107000"/>
                        </a:lnSpc>
                        <a:spcBef>
                          <a:spcPts val="0"/>
                        </a:spcBef>
                        <a:spcAft>
                          <a:spcPts val="0"/>
                        </a:spcAft>
                      </a:pPr>
                      <a:r>
                        <a:rPr lang="en-US" sz="2000" dirty="0" smtClean="0">
                          <a:effectLst/>
                        </a:rPr>
                        <a:t>* Lockheed </a:t>
                      </a:r>
                      <a:r>
                        <a:rPr lang="en-US" sz="2000" dirty="0">
                          <a:effectLst/>
                        </a:rPr>
                        <a:t>Martin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4853">
                <a:tc>
                  <a:txBody>
                    <a:bodyPr/>
                    <a:lstStyle/>
                    <a:p>
                      <a:pPr marL="0" marR="0">
                        <a:lnSpc>
                          <a:spcPct val="107000"/>
                        </a:lnSpc>
                        <a:spcBef>
                          <a:spcPts val="0"/>
                        </a:spcBef>
                        <a:spcAft>
                          <a:spcPts val="0"/>
                        </a:spcAft>
                      </a:pPr>
                      <a:r>
                        <a:rPr lang="en-US" sz="2000" dirty="0" smtClean="0">
                          <a:effectLst/>
                        </a:rPr>
                        <a:t>* Honeywell </a:t>
                      </a:r>
                      <a:r>
                        <a:rPr lang="en-US" sz="2000" dirty="0">
                          <a:effectLst/>
                        </a:rPr>
                        <a:t>International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4853">
                <a:tc>
                  <a:txBody>
                    <a:bodyPr/>
                    <a:lstStyle/>
                    <a:p>
                      <a:pPr marL="0" marR="0">
                        <a:lnSpc>
                          <a:spcPct val="107000"/>
                        </a:lnSpc>
                        <a:spcBef>
                          <a:spcPts val="0"/>
                        </a:spcBef>
                        <a:spcAft>
                          <a:spcPts val="0"/>
                        </a:spcAft>
                      </a:pPr>
                      <a:r>
                        <a:rPr lang="en-US" sz="2000" dirty="0" smtClean="0">
                          <a:effectLst/>
                        </a:rPr>
                        <a:t>* Raytheon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4853">
                <a:tc>
                  <a:txBody>
                    <a:bodyPr/>
                    <a:lstStyle/>
                    <a:p>
                      <a:pPr marL="0" marR="0">
                        <a:lnSpc>
                          <a:spcPct val="107000"/>
                        </a:lnSpc>
                        <a:spcBef>
                          <a:spcPts val="0"/>
                        </a:spcBef>
                        <a:spcAft>
                          <a:spcPts val="0"/>
                        </a:spcAft>
                      </a:pPr>
                      <a:r>
                        <a:rPr lang="en-US" sz="2000" dirty="0" smtClean="0">
                          <a:effectLst/>
                        </a:rPr>
                        <a:t>* Northrop </a:t>
                      </a:r>
                      <a:r>
                        <a:rPr lang="en-US" sz="2000" dirty="0">
                          <a:effectLst/>
                        </a:rPr>
                        <a:t>Grumman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4853">
                <a:tc>
                  <a:txBody>
                    <a:bodyPr/>
                    <a:lstStyle/>
                    <a:p>
                      <a:pPr marL="0" marR="0">
                        <a:lnSpc>
                          <a:spcPct val="107000"/>
                        </a:lnSpc>
                        <a:spcBef>
                          <a:spcPts val="0"/>
                        </a:spcBef>
                        <a:spcAft>
                          <a:spcPts val="0"/>
                        </a:spcAft>
                      </a:pPr>
                      <a:r>
                        <a:rPr lang="en-US" sz="2000" dirty="0" smtClean="0">
                          <a:effectLst/>
                        </a:rPr>
                        <a:t>* General </a:t>
                      </a:r>
                      <a:r>
                        <a:rPr lang="en-US" sz="2000" dirty="0">
                          <a:effectLst/>
                        </a:rPr>
                        <a:t>Dynamics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4853">
                <a:tc>
                  <a:txBody>
                    <a:bodyPr/>
                    <a:lstStyle/>
                    <a:p>
                      <a:pPr marL="0" marR="0">
                        <a:lnSpc>
                          <a:spcPct val="107000"/>
                        </a:lnSpc>
                        <a:spcBef>
                          <a:spcPts val="0"/>
                        </a:spcBef>
                        <a:spcAft>
                          <a:spcPts val="0"/>
                        </a:spcAft>
                      </a:pPr>
                      <a:r>
                        <a:rPr lang="en-US" sz="2000" dirty="0" smtClean="0">
                          <a:effectLst/>
                        </a:rPr>
                        <a:t>* United </a:t>
                      </a:r>
                      <a:r>
                        <a:rPr lang="en-US" sz="2000" dirty="0">
                          <a:effectLst/>
                        </a:rPr>
                        <a:t>Technologies Corp</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4853">
                <a:tc>
                  <a:txBody>
                    <a:bodyPr/>
                    <a:lstStyle/>
                    <a:p>
                      <a:pPr marL="0" marR="0">
                        <a:lnSpc>
                          <a:spcPct val="107000"/>
                        </a:lnSpc>
                        <a:spcBef>
                          <a:spcPts val="0"/>
                        </a:spcBef>
                        <a:spcAft>
                          <a:spcPts val="0"/>
                        </a:spcAft>
                      </a:pPr>
                      <a:r>
                        <a:rPr lang="en-US" sz="2000" dirty="0" smtClean="0">
                          <a:effectLst/>
                        </a:rPr>
                        <a:t>   Airbus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4853">
                <a:tc>
                  <a:txBody>
                    <a:bodyPr/>
                    <a:lstStyle/>
                    <a:p>
                      <a:pPr marL="0" marR="0">
                        <a:lnSpc>
                          <a:spcPct val="107000"/>
                        </a:lnSpc>
                        <a:spcBef>
                          <a:spcPts val="0"/>
                        </a:spcBef>
                        <a:spcAft>
                          <a:spcPts val="0"/>
                        </a:spcAft>
                      </a:pPr>
                      <a:r>
                        <a:rPr lang="en-US" sz="2000" dirty="0" smtClean="0">
                          <a:effectLst/>
                        </a:rPr>
                        <a:t>* Rolls-Royce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80146">
                <a:tc>
                  <a:txBody>
                    <a:bodyPr/>
                    <a:lstStyle/>
                    <a:p>
                      <a:pPr marL="0" marR="0" indent="0">
                        <a:lnSpc>
                          <a:spcPct val="107000"/>
                        </a:lnSpc>
                        <a:spcBef>
                          <a:spcPts val="0"/>
                        </a:spcBef>
                        <a:spcAft>
                          <a:spcPts val="0"/>
                        </a:spcAft>
                        <a:buFont typeface="Arial" panose="020B0604020202020204" pitchFamily="34" charset="0"/>
                        <a:buNone/>
                      </a:pPr>
                      <a:r>
                        <a:rPr lang="en-US" sz="2000" dirty="0" smtClean="0">
                          <a:effectLst/>
                        </a:rPr>
                        <a:t>* Bombardier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80146">
                <a:tc>
                  <a:txBody>
                    <a:bodyPr/>
                    <a:lstStyle/>
                    <a:p>
                      <a:pPr marL="0" marR="0" indent="0">
                        <a:lnSpc>
                          <a:spcPct val="107000"/>
                        </a:lnSpc>
                        <a:spcBef>
                          <a:spcPts val="0"/>
                        </a:spcBef>
                        <a:spcAft>
                          <a:spcPts val="0"/>
                        </a:spcAft>
                        <a:buFont typeface="Arial" panose="020B0604020202020204" pitchFamily="34" charset="0"/>
                        <a:buNone/>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 GE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80146">
                <a:tc>
                  <a:txBody>
                    <a:bodyPr/>
                    <a:lstStyle/>
                    <a:p>
                      <a:pPr marL="0" marR="0" indent="0">
                        <a:lnSpc>
                          <a:spcPct val="107000"/>
                        </a:lnSpc>
                        <a:spcBef>
                          <a:spcPts val="0"/>
                        </a:spcBef>
                        <a:spcAft>
                          <a:spcPts val="0"/>
                        </a:spcAft>
                        <a:buFont typeface="Arial" panose="020B0604020202020204" pitchFamily="34" charset="0"/>
                        <a:buNone/>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 Prat</a:t>
                      </a:r>
                      <a:r>
                        <a:rPr lang="en-US" sz="2000" baseline="0" dirty="0" smtClean="0">
                          <a:effectLst/>
                          <a:latin typeface="Calibri" panose="020F0502020204030204" pitchFamily="34" charset="0"/>
                          <a:ea typeface="Calibri" panose="020F0502020204030204" pitchFamily="34" charset="0"/>
                          <a:cs typeface="Times New Roman" panose="02020603050405020304" pitchFamily="18" charset="0"/>
                        </a:rPr>
                        <a:t>t &amp; Whitney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1026" name="yui_3_16_0_1_1439514842769_3826" descr="Image result for aircraft maintenance pictures"/>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3501741" y="4772161"/>
            <a:ext cx="2293640" cy="1743075"/>
          </a:xfrm>
          <a:prstGeom prst="rect">
            <a:avLst/>
          </a:prstGeom>
          <a:noFill/>
          <a:ln>
            <a:noFill/>
          </a:ln>
          <a:effectLst>
            <a:softEdge rad="63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56884" y="1566958"/>
            <a:ext cx="2273352" cy="369332"/>
          </a:xfrm>
          <a:prstGeom prst="rect">
            <a:avLst/>
          </a:prstGeom>
          <a:noFill/>
        </p:spPr>
        <p:txBody>
          <a:bodyPr wrap="square" rtlCol="0">
            <a:spAutoFit/>
          </a:bodyPr>
          <a:lstStyle/>
          <a:p>
            <a:r>
              <a:rPr lang="en-US" b="1" dirty="0" smtClean="0">
                <a:solidFill>
                  <a:srgbClr val="FF0000"/>
                </a:solidFill>
              </a:rPr>
              <a:t>Revenue $20 Billion+</a:t>
            </a:r>
            <a:endParaRPr lang="en-US" b="1" dirty="0">
              <a:solidFill>
                <a:srgbClr val="FF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189297256"/>
              </p:ext>
            </p:extLst>
          </p:nvPr>
        </p:nvGraphicFramePr>
        <p:xfrm>
          <a:off x="3449786" y="1882632"/>
          <a:ext cx="2504204" cy="2659992"/>
        </p:xfrm>
        <a:graphic>
          <a:graphicData uri="http://schemas.openxmlformats.org/drawingml/2006/table">
            <a:tbl>
              <a:tblPr firstRow="1" firstCol="1" bandRow="1">
                <a:tableStyleId>{5C22544A-7EE6-4342-B048-85BDC9FD1C3A}</a:tableStyleId>
              </a:tblPr>
              <a:tblGrid>
                <a:gridCol w="2504204"/>
              </a:tblGrid>
              <a:tr h="249397">
                <a:tc>
                  <a:txBody>
                    <a:bodyPr/>
                    <a:lstStyle/>
                    <a:p>
                      <a:pPr marL="0" marR="0">
                        <a:lnSpc>
                          <a:spcPct val="107000"/>
                        </a:lnSpc>
                        <a:spcBef>
                          <a:spcPts val="0"/>
                        </a:spcBef>
                        <a:spcAft>
                          <a:spcPts val="0"/>
                        </a:spcAft>
                      </a:pPr>
                      <a:r>
                        <a:rPr lang="en-US" sz="2000" dirty="0">
                          <a:solidFill>
                            <a:schemeClr val="tx1"/>
                          </a:solidFill>
                          <a:effectLst/>
                        </a:rPr>
                        <a:t>Company</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33408">
                <a:tc>
                  <a:txBody>
                    <a:bodyPr/>
                    <a:lstStyle/>
                    <a:p>
                      <a:pPr marL="0" marR="0">
                        <a:lnSpc>
                          <a:spcPct val="107000"/>
                        </a:lnSpc>
                        <a:spcBef>
                          <a:spcPts val="0"/>
                        </a:spcBef>
                        <a:spcAft>
                          <a:spcPts val="0"/>
                        </a:spcAft>
                      </a:pPr>
                      <a:r>
                        <a:rPr lang="en-US" sz="2000" dirty="0" smtClean="0">
                          <a:effectLst/>
                        </a:rPr>
                        <a:t>* Rockwell </a:t>
                      </a:r>
                      <a:r>
                        <a:rPr lang="en-US" sz="2000" dirty="0">
                          <a:effectLst/>
                        </a:rPr>
                        <a:t>Collins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33408">
                <a:tc>
                  <a:txBody>
                    <a:bodyPr/>
                    <a:lstStyle/>
                    <a:p>
                      <a:pPr marL="0" marR="0">
                        <a:lnSpc>
                          <a:spcPct val="107000"/>
                        </a:lnSpc>
                        <a:spcBef>
                          <a:spcPts val="0"/>
                        </a:spcBef>
                        <a:spcAft>
                          <a:spcPts val="0"/>
                        </a:spcAft>
                      </a:pPr>
                      <a:r>
                        <a:rPr lang="en-US" sz="2000" dirty="0" smtClean="0">
                          <a:effectLst/>
                        </a:rPr>
                        <a:t>* Spirit </a:t>
                      </a:r>
                      <a:r>
                        <a:rPr lang="en-US" sz="2000" dirty="0">
                          <a:effectLst/>
                        </a:rPr>
                        <a:t>Aerosystems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33408">
                <a:tc>
                  <a:txBody>
                    <a:bodyPr/>
                    <a:lstStyle/>
                    <a:p>
                      <a:pPr marL="0" marR="0">
                        <a:lnSpc>
                          <a:spcPct val="107000"/>
                        </a:lnSpc>
                        <a:spcBef>
                          <a:spcPts val="0"/>
                        </a:spcBef>
                        <a:spcAft>
                          <a:spcPts val="0"/>
                        </a:spcAft>
                      </a:pPr>
                      <a:r>
                        <a:rPr lang="en-US" sz="2000" dirty="0" smtClean="0">
                          <a:effectLst/>
                        </a:rPr>
                        <a:t>* Precision </a:t>
                      </a:r>
                      <a:r>
                        <a:rPr lang="en-US" sz="2000" dirty="0">
                          <a:effectLst/>
                        </a:rPr>
                        <a:t>Castparts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33408">
                <a:tc>
                  <a:txBody>
                    <a:bodyPr/>
                    <a:lstStyle/>
                    <a:p>
                      <a:pPr marL="0" marR="0">
                        <a:lnSpc>
                          <a:spcPct val="107000"/>
                        </a:lnSpc>
                        <a:spcBef>
                          <a:spcPts val="0"/>
                        </a:spcBef>
                        <a:spcAft>
                          <a:spcPts val="0"/>
                        </a:spcAft>
                      </a:pPr>
                      <a:r>
                        <a:rPr lang="en-US" sz="2000" dirty="0" smtClean="0">
                          <a:effectLst/>
                        </a:rPr>
                        <a:t>* Textron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33408">
                <a:tc>
                  <a:txBody>
                    <a:bodyPr/>
                    <a:lstStyle/>
                    <a:p>
                      <a:pPr marL="0" marR="0">
                        <a:lnSpc>
                          <a:spcPct val="107000"/>
                        </a:lnSpc>
                        <a:spcBef>
                          <a:spcPts val="0"/>
                        </a:spcBef>
                        <a:spcAft>
                          <a:spcPts val="0"/>
                        </a:spcAft>
                      </a:pPr>
                      <a:r>
                        <a:rPr lang="en-US" sz="2000" dirty="0" smtClean="0">
                          <a:effectLst/>
                        </a:rPr>
                        <a:t>*  Finmeccanica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33408">
                <a:tc>
                  <a:txBody>
                    <a:bodyPr/>
                    <a:lstStyle/>
                    <a:p>
                      <a:pPr marL="0" marR="0">
                        <a:lnSpc>
                          <a:spcPct val="107000"/>
                        </a:lnSpc>
                        <a:spcBef>
                          <a:spcPts val="0"/>
                        </a:spcBef>
                        <a:spcAft>
                          <a:spcPts val="0"/>
                        </a:spcAft>
                      </a:pPr>
                      <a:r>
                        <a:rPr lang="en-US" sz="2000" dirty="0" smtClean="0">
                          <a:effectLst/>
                        </a:rPr>
                        <a:t>* Zodiac</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33408">
                <a:tc>
                  <a:txBody>
                    <a:bodyPr/>
                    <a:lstStyle/>
                    <a:p>
                      <a:pPr marL="0" marR="0">
                        <a:lnSpc>
                          <a:spcPct val="107000"/>
                        </a:lnSpc>
                        <a:spcBef>
                          <a:spcPts val="0"/>
                        </a:spcBef>
                        <a:spcAft>
                          <a:spcPts val="0"/>
                        </a:spcAft>
                      </a:pPr>
                      <a:r>
                        <a:rPr lang="en-US" sz="2000" dirty="0" smtClean="0">
                          <a:effectLst/>
                        </a:rPr>
                        <a:t>* L-3 </a:t>
                      </a:r>
                      <a:r>
                        <a:rPr lang="en-US" sz="2000" dirty="0">
                          <a:effectLst/>
                        </a:rPr>
                        <a:t>Communications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01741" y="1535883"/>
            <a:ext cx="2542252" cy="493819"/>
          </a:xfrm>
          <a:prstGeom prst="rect">
            <a:avLst/>
          </a:prstGeom>
        </p:spPr>
      </p:pic>
      <p:sp>
        <p:nvSpPr>
          <p:cNvPr id="7" name="TextBox 6"/>
          <p:cNvSpPr txBox="1"/>
          <p:nvPr/>
        </p:nvSpPr>
        <p:spPr>
          <a:xfrm>
            <a:off x="6274973" y="5920611"/>
            <a:ext cx="2380652" cy="369332"/>
          </a:xfrm>
          <a:prstGeom prst="rect">
            <a:avLst/>
          </a:prstGeom>
          <a:gradFill>
            <a:gsLst>
              <a:gs pos="0">
                <a:schemeClr val="accent1"/>
              </a:gs>
              <a:gs pos="99000">
                <a:schemeClr val="accent1">
                  <a:lumMod val="45000"/>
                  <a:lumOff val="55000"/>
                </a:schemeClr>
              </a:gs>
              <a:gs pos="22077">
                <a:schemeClr val="accent1"/>
              </a:gs>
              <a:gs pos="100000">
                <a:srgbClr val="92D050"/>
              </a:gs>
              <a:gs pos="100000">
                <a:schemeClr val="accent1">
                  <a:lumMod val="30000"/>
                  <a:lumOff val="70000"/>
                </a:schemeClr>
              </a:gs>
            </a:gsLst>
            <a:lin ang="5400000" scaled="1"/>
          </a:gradFill>
          <a:ln>
            <a:solidFill>
              <a:schemeClr val="tx1"/>
            </a:solidFill>
          </a:ln>
        </p:spPr>
        <p:txBody>
          <a:bodyPr wrap="none" rtlCol="0">
            <a:spAutoFit/>
          </a:bodyPr>
          <a:lstStyle/>
          <a:p>
            <a:r>
              <a:rPr lang="en-US" dirty="0" smtClean="0">
                <a:solidFill>
                  <a:schemeClr val="bg1"/>
                </a:solidFill>
              </a:rPr>
              <a:t>* Located in Oklahoma</a:t>
            </a:r>
            <a:endParaRPr lang="en-US" dirty="0">
              <a:solidFill>
                <a:schemeClr val="bg1"/>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640239565"/>
              </p:ext>
            </p:extLst>
          </p:nvPr>
        </p:nvGraphicFramePr>
        <p:xfrm>
          <a:off x="6141025" y="1892545"/>
          <a:ext cx="2795155" cy="3587496"/>
        </p:xfrm>
        <a:graphic>
          <a:graphicData uri="http://schemas.openxmlformats.org/drawingml/2006/table">
            <a:tbl>
              <a:tblPr firstRow="1" firstCol="1" bandRow="1">
                <a:tableStyleId>{5C22544A-7EE6-4342-B048-85BDC9FD1C3A}</a:tableStyleId>
              </a:tblPr>
              <a:tblGrid>
                <a:gridCol w="2795155"/>
              </a:tblGrid>
              <a:tr h="0">
                <a:tc>
                  <a:txBody>
                    <a:bodyPr/>
                    <a:lstStyle/>
                    <a:p>
                      <a:pPr marL="0" marR="0">
                        <a:lnSpc>
                          <a:spcPct val="107000"/>
                        </a:lnSpc>
                        <a:spcBef>
                          <a:spcPts val="0"/>
                        </a:spcBef>
                        <a:spcAft>
                          <a:spcPts val="0"/>
                        </a:spcAft>
                      </a:pPr>
                      <a:r>
                        <a:rPr lang="en-US" sz="2000" dirty="0">
                          <a:solidFill>
                            <a:schemeClr val="tx1"/>
                          </a:solidFill>
                          <a:effectLst/>
                        </a:rPr>
                        <a:t>Company</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07000"/>
                        </a:lnSpc>
                        <a:spcBef>
                          <a:spcPts val="0"/>
                        </a:spcBef>
                        <a:spcAft>
                          <a:spcPts val="0"/>
                        </a:spcAft>
                      </a:pPr>
                      <a:r>
                        <a:rPr lang="en-US" sz="2000" dirty="0" smtClean="0">
                          <a:effectLst/>
                        </a:rPr>
                        <a:t>* Teledyne </a:t>
                      </a:r>
                      <a:r>
                        <a:rPr lang="en-US" sz="2000" dirty="0">
                          <a:effectLst/>
                        </a:rPr>
                        <a:t>Technologies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07000"/>
                        </a:lnSpc>
                        <a:spcBef>
                          <a:spcPts val="0"/>
                        </a:spcBef>
                        <a:spcAft>
                          <a:spcPts val="0"/>
                        </a:spcAft>
                      </a:pPr>
                      <a:r>
                        <a:rPr lang="en-US" sz="2000" dirty="0" smtClean="0">
                          <a:effectLst/>
                        </a:rPr>
                        <a:t>* FLIR </a:t>
                      </a:r>
                      <a:r>
                        <a:rPr lang="en-US" sz="2000" dirty="0">
                          <a:effectLst/>
                        </a:rPr>
                        <a:t>Systems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07000"/>
                        </a:lnSpc>
                        <a:spcBef>
                          <a:spcPts val="0"/>
                        </a:spcBef>
                        <a:spcAft>
                          <a:spcPts val="0"/>
                        </a:spcAft>
                      </a:pPr>
                      <a:r>
                        <a:rPr lang="en-US" sz="2000" dirty="0" smtClean="0">
                          <a:effectLst/>
                        </a:rPr>
                        <a:t>   Harris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07000"/>
                        </a:lnSpc>
                        <a:spcBef>
                          <a:spcPts val="0"/>
                        </a:spcBef>
                        <a:spcAft>
                          <a:spcPts val="0"/>
                        </a:spcAft>
                      </a:pPr>
                      <a:r>
                        <a:rPr lang="en-US" sz="2000" dirty="0" smtClean="0">
                          <a:effectLst/>
                        </a:rPr>
                        <a:t>   Elbit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07000"/>
                        </a:lnSpc>
                        <a:spcBef>
                          <a:spcPts val="0"/>
                        </a:spcBef>
                        <a:spcAft>
                          <a:spcPts val="0"/>
                        </a:spcAft>
                      </a:pPr>
                      <a:r>
                        <a:rPr lang="en-US" sz="2000" dirty="0" smtClean="0">
                          <a:effectLst/>
                        </a:rPr>
                        <a:t>* Kaman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07000"/>
                        </a:lnSpc>
                        <a:spcBef>
                          <a:spcPts val="0"/>
                        </a:spcBef>
                        <a:spcAft>
                          <a:spcPts val="0"/>
                        </a:spcAft>
                      </a:pPr>
                      <a:r>
                        <a:rPr lang="en-US" sz="2000" dirty="0" smtClean="0">
                          <a:effectLst/>
                        </a:rPr>
                        <a:t>* Moog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07000"/>
                        </a:lnSpc>
                        <a:spcBef>
                          <a:spcPts val="0"/>
                        </a:spcBef>
                        <a:spcAft>
                          <a:spcPts val="0"/>
                        </a:spcAft>
                      </a:pPr>
                      <a:r>
                        <a:rPr lang="en-US" sz="2000" dirty="0" smtClean="0">
                          <a:effectLst/>
                        </a:rPr>
                        <a:t>   BE </a:t>
                      </a:r>
                      <a:r>
                        <a:rPr lang="en-US" sz="2000" dirty="0">
                          <a:effectLst/>
                        </a:rPr>
                        <a:t>Aerospace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07000"/>
                        </a:lnSpc>
                        <a:spcBef>
                          <a:spcPts val="0"/>
                        </a:spcBef>
                        <a:spcAft>
                          <a:spcPts val="0"/>
                        </a:spcAft>
                      </a:pPr>
                      <a:r>
                        <a:rPr lang="en-US" sz="2000" dirty="0" smtClean="0">
                          <a:effectLst/>
                        </a:rPr>
                        <a:t>   Curtiss-Wright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07000"/>
                        </a:lnSpc>
                        <a:spcBef>
                          <a:spcPts val="0"/>
                        </a:spcBef>
                        <a:spcAft>
                          <a:spcPts val="0"/>
                        </a:spcAft>
                      </a:pPr>
                      <a:r>
                        <a:rPr lang="en-US" sz="2000" dirty="0" smtClean="0">
                          <a:effectLst/>
                        </a:rPr>
                        <a:t>*</a:t>
                      </a:r>
                      <a:r>
                        <a:rPr lang="en-US" sz="2000" baseline="0" dirty="0" smtClean="0">
                          <a:effectLst/>
                        </a:rPr>
                        <a:t> </a:t>
                      </a:r>
                      <a:r>
                        <a:rPr lang="en-US" sz="2000" dirty="0" smtClean="0">
                          <a:effectLst/>
                        </a:rPr>
                        <a:t>Triumph </a:t>
                      </a:r>
                      <a:r>
                        <a:rPr lang="en-US" sz="2000" dirty="0">
                          <a:effectLst/>
                        </a:rPr>
                        <a:t>Group</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07000"/>
                        </a:lnSpc>
                        <a:spcBef>
                          <a:spcPts val="0"/>
                        </a:spcBef>
                        <a:spcAft>
                          <a:spcPts val="0"/>
                        </a:spcAft>
                      </a:pPr>
                      <a:r>
                        <a:rPr lang="en-US" sz="2000" dirty="0" smtClean="0">
                          <a:effectLst/>
                        </a:rPr>
                        <a:t>   Aerojet </a:t>
                      </a:r>
                      <a:r>
                        <a:rPr lang="en-US" sz="2000" dirty="0">
                          <a:effectLst/>
                        </a:rPr>
                        <a:t>Rocketdyne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10" name="TextBox 9"/>
          <p:cNvSpPr txBox="1"/>
          <p:nvPr/>
        </p:nvSpPr>
        <p:spPr>
          <a:xfrm>
            <a:off x="6401575" y="1566958"/>
            <a:ext cx="2383853" cy="369332"/>
          </a:xfrm>
          <a:prstGeom prst="rect">
            <a:avLst/>
          </a:prstGeom>
          <a:noFill/>
        </p:spPr>
        <p:txBody>
          <a:bodyPr wrap="square" rtlCol="0">
            <a:spAutoFit/>
          </a:bodyPr>
          <a:lstStyle/>
          <a:p>
            <a:r>
              <a:rPr lang="en-US" b="1" dirty="0" smtClean="0">
                <a:solidFill>
                  <a:srgbClr val="FF0000"/>
                </a:solidFill>
              </a:rPr>
              <a:t>Revenue $1 - $5 Billion</a:t>
            </a:r>
            <a:endParaRPr lang="en-US" b="1" dirty="0">
              <a:solidFill>
                <a:srgbClr val="FF0000"/>
              </a:solidFill>
            </a:endParaRPr>
          </a:p>
        </p:txBody>
      </p:sp>
    </p:spTree>
    <p:extLst>
      <p:ext uri="{BB962C8B-B14F-4D97-AF65-F5344CB8AC3E}">
        <p14:creationId xmlns:p14="http://schemas.microsoft.com/office/powerpoint/2010/main" val="11961340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Major Aerospace &amp; Defense Companies</a:t>
            </a:r>
            <a:endParaRPr lang="en-US" dirty="0"/>
          </a:p>
        </p:txBody>
      </p:sp>
      <p:graphicFrame>
        <p:nvGraphicFramePr>
          <p:cNvPr id="4" name="Content Placeholder 3"/>
          <p:cNvGraphicFramePr>
            <a:graphicFrameLocks noGrp="1"/>
          </p:cNvGraphicFramePr>
          <p:nvPr>
            <p:ph idx="1"/>
            <p:extLst/>
          </p:nvPr>
        </p:nvGraphicFramePr>
        <p:xfrm>
          <a:off x="415636" y="1859968"/>
          <a:ext cx="8073737" cy="4618471"/>
        </p:xfrm>
        <a:graphic>
          <a:graphicData uri="http://schemas.openxmlformats.org/drawingml/2006/table">
            <a:tbl>
              <a:tblPr firstRow="1" firstCol="1" bandRow="1">
                <a:tableStyleId>{5C22544A-7EE6-4342-B048-85BDC9FD1C3A}</a:tableStyleId>
              </a:tblPr>
              <a:tblGrid>
                <a:gridCol w="3046135"/>
                <a:gridCol w="1182965"/>
                <a:gridCol w="1182965"/>
                <a:gridCol w="2661672"/>
              </a:tblGrid>
              <a:tr h="156653">
                <a:tc>
                  <a:txBody>
                    <a:bodyPr/>
                    <a:lstStyle/>
                    <a:p>
                      <a:pPr marL="0" marR="0" algn="ctr">
                        <a:spcBef>
                          <a:spcPts val="0"/>
                        </a:spcBef>
                        <a:spcAft>
                          <a:spcPts val="0"/>
                        </a:spcAft>
                      </a:pPr>
                      <a:r>
                        <a:rPr lang="en-US" sz="900" dirty="0">
                          <a:effectLst/>
                        </a:rPr>
                        <a:t>Company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0" marR="64130" marT="0" marB="0" anchor="ctr"/>
                </a:tc>
                <a:tc>
                  <a:txBody>
                    <a:bodyPr/>
                    <a:lstStyle/>
                    <a:p>
                      <a:pPr marL="0" marR="0" algn="ctr">
                        <a:spcBef>
                          <a:spcPts val="0"/>
                        </a:spcBef>
                        <a:spcAft>
                          <a:spcPts val="0"/>
                        </a:spcAft>
                      </a:pPr>
                      <a:r>
                        <a:rPr lang="en-US" sz="900" dirty="0">
                          <a:effectLst/>
                        </a:rPr>
                        <a:t>City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0" marR="64130" marT="0" marB="0" anchor="ctr"/>
                </a:tc>
                <a:tc>
                  <a:txBody>
                    <a:bodyPr/>
                    <a:lstStyle/>
                    <a:p>
                      <a:pPr marL="0" marR="0" algn="ctr">
                        <a:spcBef>
                          <a:spcPts val="0"/>
                        </a:spcBef>
                        <a:spcAft>
                          <a:spcPts val="0"/>
                        </a:spcAft>
                      </a:pPr>
                      <a:r>
                        <a:rPr lang="en-US" sz="900" dirty="0">
                          <a:effectLst/>
                        </a:rPr>
                        <a:t>Employment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0" marR="64130" marT="0" marB="0" anchor="ctr"/>
                </a:tc>
                <a:tc>
                  <a:txBody>
                    <a:bodyPr/>
                    <a:lstStyle/>
                    <a:p>
                      <a:pPr marL="0" marR="0" algn="ctr">
                        <a:spcBef>
                          <a:spcPts val="0"/>
                        </a:spcBef>
                        <a:spcAft>
                          <a:spcPts val="0"/>
                        </a:spcAft>
                      </a:pPr>
                      <a:r>
                        <a:rPr lang="en-US" sz="900" dirty="0">
                          <a:effectLst/>
                        </a:rPr>
                        <a:t>Sector</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0" marR="64130" marT="0" marB="0" anchor="ctr"/>
                </a:tc>
              </a:tr>
              <a:tr h="174609">
                <a:tc>
                  <a:txBody>
                    <a:bodyPr/>
                    <a:lstStyle/>
                    <a:p>
                      <a:pPr marL="0" marR="0">
                        <a:spcBef>
                          <a:spcPts val="0"/>
                        </a:spcBef>
                        <a:spcAft>
                          <a:spcPts val="0"/>
                        </a:spcAft>
                      </a:pPr>
                      <a:r>
                        <a:rPr lang="en-US" sz="900" dirty="0">
                          <a:effectLst/>
                        </a:rPr>
                        <a:t>ARINC</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0" marR="64130" marT="0" marB="0" anchor="ctr"/>
                </a:tc>
                <a:tc>
                  <a:txBody>
                    <a:bodyPr/>
                    <a:lstStyle/>
                    <a:p>
                      <a:pPr marL="0" marR="0">
                        <a:spcBef>
                          <a:spcPts val="0"/>
                        </a:spcBef>
                        <a:spcAft>
                          <a:spcPts val="0"/>
                        </a:spcAft>
                      </a:pPr>
                      <a:r>
                        <a:rPr lang="en-US" sz="900" dirty="0">
                          <a:effectLst/>
                        </a:rPr>
                        <a:t>Oklahoma City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0" marR="64130" marT="0" marB="0" anchor="ctr"/>
                </a:tc>
                <a:tc>
                  <a:txBody>
                    <a:bodyPr/>
                    <a:lstStyle/>
                    <a:p>
                      <a:pPr marL="0" marR="0">
                        <a:spcBef>
                          <a:spcPts val="0"/>
                        </a:spcBef>
                        <a:spcAft>
                          <a:spcPts val="0"/>
                        </a:spcAft>
                      </a:pPr>
                      <a:r>
                        <a:rPr lang="en-US" sz="900" dirty="0">
                          <a:effectLst/>
                        </a:rPr>
                        <a:t>100-200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0" marR="64130" marT="0" marB="0" anchor="ctr"/>
                </a:tc>
                <a:tc>
                  <a:txBody>
                    <a:bodyPr/>
                    <a:lstStyle/>
                    <a:p>
                      <a:pPr marL="0" marR="0">
                        <a:spcBef>
                          <a:spcPts val="0"/>
                        </a:spcBef>
                        <a:spcAft>
                          <a:spcPts val="0"/>
                        </a:spcAft>
                      </a:pPr>
                      <a:r>
                        <a:rPr lang="en-US" sz="900" dirty="0">
                          <a:effectLst/>
                        </a:rPr>
                        <a:t>UAS/MRO</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0" marR="64130" marT="0" marB="0" anchor="ctr"/>
                </a:tc>
              </a:tr>
              <a:tr h="174609">
                <a:tc>
                  <a:txBody>
                    <a:bodyPr/>
                    <a:lstStyle/>
                    <a:p>
                      <a:pPr marL="0" marR="0">
                        <a:spcBef>
                          <a:spcPts val="0"/>
                        </a:spcBef>
                        <a:spcAft>
                          <a:spcPts val="0"/>
                        </a:spcAft>
                      </a:pPr>
                      <a:r>
                        <a:rPr lang="en-US" sz="900" dirty="0">
                          <a:effectLst/>
                        </a:rPr>
                        <a:t>Frontier Electronic Systems Corp.</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0" marR="64130" marT="0" marB="0" anchor="ctr"/>
                </a:tc>
                <a:tc>
                  <a:txBody>
                    <a:bodyPr/>
                    <a:lstStyle/>
                    <a:p>
                      <a:pPr marL="0" marR="0">
                        <a:spcBef>
                          <a:spcPts val="0"/>
                        </a:spcBef>
                        <a:spcAft>
                          <a:spcPts val="0"/>
                        </a:spcAft>
                      </a:pPr>
                      <a:r>
                        <a:rPr lang="en-US" sz="900" dirty="0">
                          <a:effectLst/>
                        </a:rPr>
                        <a:t>Stillwater</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0" marR="64130" marT="0" marB="0" anchor="ctr"/>
                </a:tc>
                <a:tc>
                  <a:txBody>
                    <a:bodyPr/>
                    <a:lstStyle/>
                    <a:p>
                      <a:pPr marL="0" marR="0">
                        <a:spcBef>
                          <a:spcPts val="0"/>
                        </a:spcBef>
                        <a:spcAft>
                          <a:spcPts val="0"/>
                        </a:spcAft>
                      </a:pPr>
                      <a:r>
                        <a:rPr lang="en-US" sz="900" dirty="0">
                          <a:effectLst/>
                        </a:rPr>
                        <a:t>100-200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0" marR="64130" marT="0" marB="0" anchor="ctr"/>
                </a:tc>
                <a:tc>
                  <a:txBody>
                    <a:bodyPr/>
                    <a:lstStyle/>
                    <a:p>
                      <a:pPr marL="0" marR="0">
                        <a:spcBef>
                          <a:spcPts val="0"/>
                        </a:spcBef>
                        <a:spcAft>
                          <a:spcPts val="0"/>
                        </a:spcAft>
                      </a:pPr>
                      <a:r>
                        <a:rPr lang="en-US" sz="900" dirty="0">
                          <a:effectLst/>
                        </a:rPr>
                        <a:t>UAS/Sensors/Electronics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0" marR="64130" marT="0" marB="0" anchor="ctr"/>
                </a:tc>
              </a:tr>
              <a:tr h="174609">
                <a:tc>
                  <a:txBody>
                    <a:bodyPr/>
                    <a:lstStyle/>
                    <a:p>
                      <a:pPr marL="0" marR="0">
                        <a:spcBef>
                          <a:spcPts val="0"/>
                        </a:spcBef>
                        <a:spcAft>
                          <a:spcPts val="0"/>
                        </a:spcAft>
                      </a:pPr>
                      <a:r>
                        <a:rPr lang="en-US" sz="900" dirty="0">
                          <a:effectLst/>
                        </a:rPr>
                        <a:t>Flight Safety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0" marR="64130" marT="0" marB="0" anchor="ctr"/>
                </a:tc>
                <a:tc>
                  <a:txBody>
                    <a:bodyPr/>
                    <a:lstStyle/>
                    <a:p>
                      <a:pPr marL="0" marR="0">
                        <a:spcBef>
                          <a:spcPts val="0"/>
                        </a:spcBef>
                        <a:spcAft>
                          <a:spcPts val="0"/>
                        </a:spcAft>
                      </a:pPr>
                      <a:r>
                        <a:rPr lang="en-US" sz="900" dirty="0">
                          <a:effectLst/>
                        </a:rPr>
                        <a:t>Broken Arrow</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0" marR="64130" marT="0" marB="0" anchor="ctr"/>
                </a:tc>
                <a:tc>
                  <a:txBody>
                    <a:bodyPr/>
                    <a:lstStyle/>
                    <a:p>
                      <a:pPr marL="0" marR="0">
                        <a:spcBef>
                          <a:spcPts val="0"/>
                        </a:spcBef>
                        <a:spcAft>
                          <a:spcPts val="0"/>
                        </a:spcAft>
                      </a:pPr>
                      <a:r>
                        <a:rPr lang="en-US" sz="900" dirty="0">
                          <a:effectLst/>
                        </a:rPr>
                        <a:t>700-800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0" marR="64130" marT="0" marB="0" anchor="ctr"/>
                </a:tc>
                <a:tc>
                  <a:txBody>
                    <a:bodyPr/>
                    <a:lstStyle/>
                    <a:p>
                      <a:pPr marL="0" marR="0">
                        <a:spcBef>
                          <a:spcPts val="0"/>
                        </a:spcBef>
                        <a:spcAft>
                          <a:spcPts val="0"/>
                        </a:spcAft>
                      </a:pPr>
                      <a:r>
                        <a:rPr lang="en-US" sz="900" dirty="0">
                          <a:effectLst/>
                        </a:rPr>
                        <a:t>UAS/Flight Simulators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0" marR="64130" marT="0" marB="0" anchor="ctr"/>
                </a:tc>
              </a:tr>
              <a:tr h="174609">
                <a:tc>
                  <a:txBody>
                    <a:bodyPr/>
                    <a:lstStyle/>
                    <a:p>
                      <a:pPr marL="0" marR="0">
                        <a:spcBef>
                          <a:spcPts val="0"/>
                        </a:spcBef>
                        <a:spcAft>
                          <a:spcPts val="0"/>
                        </a:spcAft>
                      </a:pPr>
                      <a:r>
                        <a:rPr lang="en-US" sz="900" dirty="0">
                          <a:effectLst/>
                        </a:rPr>
                        <a:t>Labarge, Inc.</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0" marR="64130" marT="0" marB="0" anchor="ctr"/>
                </a:tc>
                <a:tc>
                  <a:txBody>
                    <a:bodyPr/>
                    <a:lstStyle/>
                    <a:p>
                      <a:pPr marL="0" marR="0">
                        <a:spcBef>
                          <a:spcPts val="0"/>
                        </a:spcBef>
                        <a:spcAft>
                          <a:spcPts val="0"/>
                        </a:spcAft>
                      </a:pPr>
                      <a:r>
                        <a:rPr lang="en-US" sz="900" dirty="0">
                          <a:effectLst/>
                        </a:rPr>
                        <a:t>Tulsa</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0" marR="64130" marT="0" marB="0" anchor="ctr"/>
                </a:tc>
                <a:tc>
                  <a:txBody>
                    <a:bodyPr/>
                    <a:lstStyle/>
                    <a:p>
                      <a:pPr marL="0" marR="0">
                        <a:spcBef>
                          <a:spcPts val="0"/>
                        </a:spcBef>
                        <a:spcAft>
                          <a:spcPts val="0"/>
                        </a:spcAft>
                      </a:pPr>
                      <a:r>
                        <a:rPr lang="en-US" sz="900" dirty="0">
                          <a:effectLst/>
                        </a:rPr>
                        <a:t>200-300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0" marR="64130" marT="0" marB="0" anchor="ctr"/>
                </a:tc>
                <a:tc>
                  <a:txBody>
                    <a:bodyPr/>
                    <a:lstStyle/>
                    <a:p>
                      <a:pPr marL="0" marR="0">
                        <a:spcBef>
                          <a:spcPts val="0"/>
                        </a:spcBef>
                        <a:spcAft>
                          <a:spcPts val="0"/>
                        </a:spcAft>
                      </a:pPr>
                      <a:r>
                        <a:rPr lang="en-US" sz="900" dirty="0">
                          <a:effectLst/>
                        </a:rPr>
                        <a:t>UAS/Electronics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0" marR="64130" marT="0" marB="0" anchor="ctr"/>
                </a:tc>
              </a:tr>
              <a:tr h="174609">
                <a:tc>
                  <a:txBody>
                    <a:bodyPr/>
                    <a:lstStyle/>
                    <a:p>
                      <a:pPr marL="0" marR="0">
                        <a:spcBef>
                          <a:spcPts val="0"/>
                        </a:spcBef>
                        <a:spcAft>
                          <a:spcPts val="0"/>
                        </a:spcAft>
                      </a:pPr>
                      <a:r>
                        <a:rPr lang="en-US" sz="900" dirty="0">
                          <a:effectLst/>
                        </a:rPr>
                        <a:t>SAIC Energy Environment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0" marR="64130" marT="0" marB="0" anchor="ctr"/>
                </a:tc>
                <a:tc>
                  <a:txBody>
                    <a:bodyPr/>
                    <a:lstStyle/>
                    <a:p>
                      <a:pPr marL="0" marR="0">
                        <a:spcBef>
                          <a:spcPts val="0"/>
                        </a:spcBef>
                        <a:spcAft>
                          <a:spcPts val="0"/>
                        </a:spcAft>
                      </a:pPr>
                      <a:r>
                        <a:rPr lang="en-US" sz="900" dirty="0">
                          <a:effectLst/>
                        </a:rPr>
                        <a:t>Oklahoma City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0" marR="64130" marT="0" marB="0" anchor="ctr"/>
                </a:tc>
                <a:tc>
                  <a:txBody>
                    <a:bodyPr/>
                    <a:lstStyle/>
                    <a:p>
                      <a:pPr marL="0" marR="0">
                        <a:spcBef>
                          <a:spcPts val="0"/>
                        </a:spcBef>
                        <a:spcAft>
                          <a:spcPts val="0"/>
                        </a:spcAft>
                      </a:pPr>
                      <a:r>
                        <a:rPr lang="en-US" sz="900" dirty="0">
                          <a:effectLst/>
                        </a:rPr>
                        <a:t>400-600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0" marR="64130" marT="0" marB="0" anchor="ctr"/>
                </a:tc>
                <a:tc>
                  <a:txBody>
                    <a:bodyPr/>
                    <a:lstStyle/>
                    <a:p>
                      <a:pPr marL="0" marR="0">
                        <a:spcBef>
                          <a:spcPts val="0"/>
                        </a:spcBef>
                        <a:spcAft>
                          <a:spcPts val="0"/>
                        </a:spcAft>
                      </a:pPr>
                      <a:r>
                        <a:rPr lang="en-US" sz="900" dirty="0">
                          <a:effectLst/>
                        </a:rPr>
                        <a:t>UAS &amp; MRO</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0" marR="64130" marT="0" marB="0" anchor="ctr"/>
                </a:tc>
              </a:tr>
              <a:tr h="174609">
                <a:tc>
                  <a:txBody>
                    <a:bodyPr/>
                    <a:lstStyle/>
                    <a:p>
                      <a:pPr marL="0" marR="0">
                        <a:spcBef>
                          <a:spcPts val="0"/>
                        </a:spcBef>
                        <a:spcAft>
                          <a:spcPts val="0"/>
                        </a:spcAft>
                      </a:pPr>
                      <a:r>
                        <a:rPr lang="en-US" sz="900" dirty="0">
                          <a:effectLst/>
                        </a:rPr>
                        <a:t>Acorn Growth Companies Defense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0" marR="64130" marT="0" marB="0" anchor="ctr"/>
                </a:tc>
                <a:tc>
                  <a:txBody>
                    <a:bodyPr/>
                    <a:lstStyle/>
                    <a:p>
                      <a:pPr marL="0" marR="0">
                        <a:spcBef>
                          <a:spcPts val="0"/>
                        </a:spcBef>
                        <a:spcAft>
                          <a:spcPts val="0"/>
                        </a:spcAft>
                      </a:pPr>
                      <a:r>
                        <a:rPr lang="en-US" sz="900" dirty="0">
                          <a:effectLst/>
                        </a:rPr>
                        <a:t>Oklahoma City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0" marR="64130" marT="0" marB="0" anchor="ctr"/>
                </a:tc>
                <a:tc>
                  <a:txBody>
                    <a:bodyPr/>
                    <a:lstStyle/>
                    <a:p>
                      <a:pPr marL="0" marR="0">
                        <a:spcBef>
                          <a:spcPts val="0"/>
                        </a:spcBef>
                        <a:spcAft>
                          <a:spcPts val="0"/>
                        </a:spcAft>
                      </a:pPr>
                      <a:r>
                        <a:rPr lang="en-US" sz="900" dirty="0">
                          <a:effectLst/>
                        </a:rPr>
                        <a:t>100-200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0" marR="64130" marT="0" marB="0" anchor="ctr"/>
                </a:tc>
                <a:tc>
                  <a:txBody>
                    <a:bodyPr/>
                    <a:lstStyle/>
                    <a:p>
                      <a:pPr marL="0" marR="0">
                        <a:spcBef>
                          <a:spcPts val="0"/>
                        </a:spcBef>
                        <a:spcAft>
                          <a:spcPts val="0"/>
                        </a:spcAft>
                      </a:pPr>
                      <a:r>
                        <a:rPr lang="en-US" sz="900" dirty="0">
                          <a:effectLst/>
                        </a:rPr>
                        <a:t>Government/ Dept. of Defense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0" marR="64130" marT="0" marB="0" anchor="ctr"/>
                </a:tc>
              </a:tr>
              <a:tr h="174609">
                <a:tc>
                  <a:txBody>
                    <a:bodyPr/>
                    <a:lstStyle/>
                    <a:p>
                      <a:pPr marL="0" marR="0">
                        <a:spcBef>
                          <a:spcPts val="0"/>
                        </a:spcBef>
                        <a:spcAft>
                          <a:spcPts val="0"/>
                        </a:spcAft>
                      </a:pPr>
                      <a:r>
                        <a:rPr lang="en-US" sz="900" dirty="0">
                          <a:effectLst/>
                        </a:rPr>
                        <a:t>Altus Air Force Base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0" marR="64130" marT="0" marB="0" anchor="ctr"/>
                </a:tc>
                <a:tc>
                  <a:txBody>
                    <a:bodyPr/>
                    <a:lstStyle/>
                    <a:p>
                      <a:pPr marL="0" marR="0">
                        <a:spcBef>
                          <a:spcPts val="0"/>
                        </a:spcBef>
                        <a:spcAft>
                          <a:spcPts val="0"/>
                        </a:spcAft>
                      </a:pPr>
                      <a:r>
                        <a:rPr lang="en-US" sz="900" dirty="0">
                          <a:effectLst/>
                        </a:rPr>
                        <a:t>Altus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0" marR="64130" marT="0" marB="0" anchor="ctr"/>
                </a:tc>
                <a:tc>
                  <a:txBody>
                    <a:bodyPr/>
                    <a:lstStyle/>
                    <a:p>
                      <a:pPr marL="0" marR="0">
                        <a:spcBef>
                          <a:spcPts val="0"/>
                        </a:spcBef>
                        <a:spcAft>
                          <a:spcPts val="0"/>
                        </a:spcAft>
                      </a:pPr>
                      <a:r>
                        <a:rPr lang="en-US" sz="900" dirty="0">
                          <a:effectLst/>
                        </a:rPr>
                        <a:t>4,000-6,000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0" marR="64130" marT="0" marB="0" anchor="ctr"/>
                </a:tc>
                <a:tc>
                  <a:txBody>
                    <a:bodyPr/>
                    <a:lstStyle/>
                    <a:p>
                      <a:pPr marL="0" marR="0">
                        <a:spcBef>
                          <a:spcPts val="0"/>
                        </a:spcBef>
                        <a:spcAft>
                          <a:spcPts val="0"/>
                        </a:spcAft>
                      </a:pPr>
                      <a:r>
                        <a:rPr lang="en-US" sz="900" dirty="0">
                          <a:effectLst/>
                        </a:rPr>
                        <a:t>Government/ Dept. of Defense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0" marR="64130" marT="0" marB="0" anchor="ctr"/>
                </a:tc>
              </a:tr>
              <a:tr h="174609">
                <a:tc>
                  <a:txBody>
                    <a:bodyPr/>
                    <a:lstStyle/>
                    <a:p>
                      <a:pPr marL="0" marR="0">
                        <a:spcBef>
                          <a:spcPts val="0"/>
                        </a:spcBef>
                        <a:spcAft>
                          <a:spcPts val="0"/>
                        </a:spcAft>
                      </a:pPr>
                      <a:r>
                        <a:rPr lang="en-US" sz="900" dirty="0">
                          <a:effectLst/>
                        </a:rPr>
                        <a:t>FAA Mike Monroney Aeronautical Center</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0" marR="64130" marT="0" marB="0" anchor="ctr"/>
                </a:tc>
                <a:tc>
                  <a:txBody>
                    <a:bodyPr/>
                    <a:lstStyle/>
                    <a:p>
                      <a:pPr marL="0" marR="0">
                        <a:spcBef>
                          <a:spcPts val="0"/>
                        </a:spcBef>
                        <a:spcAft>
                          <a:spcPts val="0"/>
                        </a:spcAft>
                      </a:pPr>
                      <a:r>
                        <a:rPr lang="en-US" sz="900" dirty="0">
                          <a:effectLst/>
                        </a:rPr>
                        <a:t>Oklahoma City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0" marR="64130" marT="0" marB="0" anchor="ctr"/>
                </a:tc>
                <a:tc>
                  <a:txBody>
                    <a:bodyPr/>
                    <a:lstStyle/>
                    <a:p>
                      <a:pPr marL="0" marR="0">
                        <a:spcBef>
                          <a:spcPts val="0"/>
                        </a:spcBef>
                        <a:spcAft>
                          <a:spcPts val="0"/>
                        </a:spcAft>
                      </a:pPr>
                      <a:r>
                        <a:rPr lang="en-US" sz="900" dirty="0">
                          <a:effectLst/>
                        </a:rPr>
                        <a:t>3,000-8,000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0" marR="64130" marT="0" marB="0" anchor="ctr"/>
                </a:tc>
                <a:tc>
                  <a:txBody>
                    <a:bodyPr/>
                    <a:lstStyle/>
                    <a:p>
                      <a:pPr marL="0" marR="0">
                        <a:spcBef>
                          <a:spcPts val="0"/>
                        </a:spcBef>
                        <a:spcAft>
                          <a:spcPts val="0"/>
                        </a:spcAft>
                      </a:pPr>
                      <a:r>
                        <a:rPr lang="en-US" sz="900" dirty="0">
                          <a:effectLst/>
                        </a:rPr>
                        <a:t>Government/ Dept. of Defense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0" marR="64130" marT="0" marB="0" anchor="ctr"/>
                </a:tc>
              </a:tr>
              <a:tr h="174609">
                <a:tc>
                  <a:txBody>
                    <a:bodyPr/>
                    <a:lstStyle/>
                    <a:p>
                      <a:pPr marL="0" marR="0">
                        <a:spcBef>
                          <a:spcPts val="0"/>
                        </a:spcBef>
                        <a:spcAft>
                          <a:spcPts val="0"/>
                        </a:spcAft>
                      </a:pPr>
                      <a:r>
                        <a:rPr lang="en-US" sz="900" dirty="0">
                          <a:effectLst/>
                        </a:rPr>
                        <a:t>Fort Sill Army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0" marR="64130" marT="0" marB="0" anchor="ctr"/>
                </a:tc>
                <a:tc>
                  <a:txBody>
                    <a:bodyPr/>
                    <a:lstStyle/>
                    <a:p>
                      <a:pPr marL="0" marR="0">
                        <a:spcBef>
                          <a:spcPts val="0"/>
                        </a:spcBef>
                        <a:spcAft>
                          <a:spcPts val="0"/>
                        </a:spcAft>
                      </a:pPr>
                      <a:r>
                        <a:rPr lang="en-US" sz="900" dirty="0">
                          <a:effectLst/>
                        </a:rPr>
                        <a:t>Fort Sill</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0" marR="64130" marT="0" marB="0" anchor="ctr"/>
                </a:tc>
                <a:tc>
                  <a:txBody>
                    <a:bodyPr/>
                    <a:lstStyle/>
                    <a:p>
                      <a:pPr marL="0" marR="0">
                        <a:spcBef>
                          <a:spcPts val="0"/>
                        </a:spcBef>
                        <a:spcAft>
                          <a:spcPts val="0"/>
                        </a:spcAft>
                      </a:pPr>
                      <a:r>
                        <a:rPr lang="en-US" sz="900" dirty="0">
                          <a:effectLst/>
                        </a:rPr>
                        <a:t>16,000-20,000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0" marR="64130" marT="0" marB="0" anchor="ctr"/>
                </a:tc>
                <a:tc>
                  <a:txBody>
                    <a:bodyPr/>
                    <a:lstStyle/>
                    <a:p>
                      <a:pPr marL="0" marR="0">
                        <a:spcBef>
                          <a:spcPts val="0"/>
                        </a:spcBef>
                        <a:spcAft>
                          <a:spcPts val="0"/>
                        </a:spcAft>
                      </a:pPr>
                      <a:r>
                        <a:rPr lang="en-US" sz="900" dirty="0">
                          <a:effectLst/>
                        </a:rPr>
                        <a:t>Government/ Dept. of Defense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0" marR="64130" marT="0" marB="0" anchor="ctr"/>
                </a:tc>
              </a:tr>
              <a:tr h="174609">
                <a:tc>
                  <a:txBody>
                    <a:bodyPr/>
                    <a:lstStyle/>
                    <a:p>
                      <a:pPr marL="0" marR="0">
                        <a:spcBef>
                          <a:spcPts val="0"/>
                        </a:spcBef>
                        <a:spcAft>
                          <a:spcPts val="0"/>
                        </a:spcAft>
                      </a:pPr>
                      <a:r>
                        <a:rPr lang="en-US" sz="900" dirty="0">
                          <a:effectLst/>
                        </a:rPr>
                        <a:t>Lockheed Martin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0" marR="64130" marT="0" marB="0" anchor="ctr"/>
                </a:tc>
                <a:tc>
                  <a:txBody>
                    <a:bodyPr/>
                    <a:lstStyle/>
                    <a:p>
                      <a:pPr marL="0" marR="0">
                        <a:spcBef>
                          <a:spcPts val="0"/>
                        </a:spcBef>
                        <a:spcAft>
                          <a:spcPts val="0"/>
                        </a:spcAft>
                      </a:pPr>
                      <a:r>
                        <a:rPr lang="en-US" sz="900" dirty="0">
                          <a:effectLst/>
                        </a:rPr>
                        <a:t>Oklahoma City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0" marR="64130" marT="0" marB="0" anchor="ctr"/>
                </a:tc>
                <a:tc>
                  <a:txBody>
                    <a:bodyPr/>
                    <a:lstStyle/>
                    <a:p>
                      <a:pPr marL="0" marR="0">
                        <a:spcBef>
                          <a:spcPts val="0"/>
                        </a:spcBef>
                        <a:spcAft>
                          <a:spcPts val="0"/>
                        </a:spcAft>
                      </a:pPr>
                      <a:r>
                        <a:rPr lang="en-US" sz="900" dirty="0">
                          <a:effectLst/>
                        </a:rPr>
                        <a:t>100-200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0" marR="64130" marT="0" marB="0" anchor="ctr"/>
                </a:tc>
                <a:tc>
                  <a:txBody>
                    <a:bodyPr/>
                    <a:lstStyle/>
                    <a:p>
                      <a:pPr marL="0" marR="0">
                        <a:spcBef>
                          <a:spcPts val="0"/>
                        </a:spcBef>
                        <a:spcAft>
                          <a:spcPts val="0"/>
                        </a:spcAft>
                      </a:pPr>
                      <a:r>
                        <a:rPr lang="en-US" sz="900" dirty="0">
                          <a:effectLst/>
                        </a:rPr>
                        <a:t>Government/ Dept. of Defense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0" marR="64130" marT="0" marB="0" anchor="ctr"/>
                </a:tc>
              </a:tr>
              <a:tr h="174609">
                <a:tc>
                  <a:txBody>
                    <a:bodyPr/>
                    <a:lstStyle/>
                    <a:p>
                      <a:pPr marL="0" marR="0">
                        <a:spcBef>
                          <a:spcPts val="0"/>
                        </a:spcBef>
                        <a:spcAft>
                          <a:spcPts val="0"/>
                        </a:spcAft>
                      </a:pPr>
                      <a:r>
                        <a:rPr lang="en-US" sz="900" dirty="0">
                          <a:effectLst/>
                        </a:rPr>
                        <a:t>The Boeing Company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0" marR="64130" marT="0" marB="0" anchor="ctr"/>
                </a:tc>
                <a:tc>
                  <a:txBody>
                    <a:bodyPr/>
                    <a:lstStyle/>
                    <a:p>
                      <a:pPr marL="0" marR="0">
                        <a:spcBef>
                          <a:spcPts val="0"/>
                        </a:spcBef>
                        <a:spcAft>
                          <a:spcPts val="0"/>
                        </a:spcAft>
                      </a:pPr>
                      <a:r>
                        <a:rPr lang="en-US" sz="900" dirty="0">
                          <a:effectLst/>
                        </a:rPr>
                        <a:t>Oklahoma City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0" marR="64130" marT="0" marB="0" anchor="ctr"/>
                </a:tc>
                <a:tc>
                  <a:txBody>
                    <a:bodyPr/>
                    <a:lstStyle/>
                    <a:p>
                      <a:pPr marL="0" marR="0">
                        <a:spcBef>
                          <a:spcPts val="0"/>
                        </a:spcBef>
                        <a:spcAft>
                          <a:spcPts val="0"/>
                        </a:spcAft>
                      </a:pPr>
                      <a:r>
                        <a:rPr lang="en-US" sz="900" dirty="0">
                          <a:effectLst/>
                        </a:rPr>
                        <a:t>1700-2000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0" marR="64130" marT="0" marB="0" anchor="ctr"/>
                </a:tc>
                <a:tc>
                  <a:txBody>
                    <a:bodyPr/>
                    <a:lstStyle/>
                    <a:p>
                      <a:pPr marL="0" marR="0">
                        <a:spcBef>
                          <a:spcPts val="0"/>
                        </a:spcBef>
                        <a:spcAft>
                          <a:spcPts val="0"/>
                        </a:spcAft>
                      </a:pPr>
                      <a:r>
                        <a:rPr lang="en-US" sz="900" dirty="0">
                          <a:effectLst/>
                        </a:rPr>
                        <a:t>Government/ Dept. of Defense/MRO</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0" marR="64130" marT="0" marB="0" anchor="ctr"/>
                </a:tc>
              </a:tr>
              <a:tr h="174609">
                <a:tc>
                  <a:txBody>
                    <a:bodyPr/>
                    <a:lstStyle/>
                    <a:p>
                      <a:pPr marL="0" marR="0">
                        <a:spcBef>
                          <a:spcPts val="0"/>
                        </a:spcBef>
                        <a:spcAft>
                          <a:spcPts val="0"/>
                        </a:spcAft>
                      </a:pPr>
                      <a:r>
                        <a:rPr lang="en-US" sz="900" dirty="0">
                          <a:effectLst/>
                        </a:rPr>
                        <a:t>Northrop Grumman Systems Corp</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0" marR="64130" marT="0" marB="0" anchor="ctr"/>
                </a:tc>
                <a:tc>
                  <a:txBody>
                    <a:bodyPr/>
                    <a:lstStyle/>
                    <a:p>
                      <a:pPr marL="0" marR="0">
                        <a:spcBef>
                          <a:spcPts val="0"/>
                        </a:spcBef>
                        <a:spcAft>
                          <a:spcPts val="0"/>
                        </a:spcAft>
                      </a:pPr>
                      <a:r>
                        <a:rPr lang="en-US" sz="900" dirty="0">
                          <a:effectLst/>
                        </a:rPr>
                        <a:t>Oklahoma City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0" marR="64130" marT="0" marB="0" anchor="ctr"/>
                </a:tc>
                <a:tc>
                  <a:txBody>
                    <a:bodyPr/>
                    <a:lstStyle/>
                    <a:p>
                      <a:pPr marL="0" marR="0">
                        <a:spcBef>
                          <a:spcPts val="0"/>
                        </a:spcBef>
                        <a:spcAft>
                          <a:spcPts val="0"/>
                        </a:spcAft>
                      </a:pPr>
                      <a:r>
                        <a:rPr lang="en-US" sz="900" dirty="0">
                          <a:effectLst/>
                        </a:rPr>
                        <a:t>700-800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0" marR="64130" marT="0" marB="0" anchor="ctr"/>
                </a:tc>
                <a:tc>
                  <a:txBody>
                    <a:bodyPr/>
                    <a:lstStyle/>
                    <a:p>
                      <a:pPr marL="0" marR="0">
                        <a:spcBef>
                          <a:spcPts val="0"/>
                        </a:spcBef>
                        <a:spcAft>
                          <a:spcPts val="0"/>
                        </a:spcAft>
                      </a:pPr>
                      <a:r>
                        <a:rPr lang="en-US" sz="900" dirty="0">
                          <a:effectLst/>
                        </a:rPr>
                        <a:t>Government/ Dept. of Defense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0" marR="64130" marT="0" marB="0" anchor="ctr"/>
                </a:tc>
              </a:tr>
              <a:tr h="174609">
                <a:tc>
                  <a:txBody>
                    <a:bodyPr/>
                    <a:lstStyle/>
                    <a:p>
                      <a:pPr marL="0" marR="0">
                        <a:spcBef>
                          <a:spcPts val="0"/>
                        </a:spcBef>
                        <a:spcAft>
                          <a:spcPts val="0"/>
                        </a:spcAft>
                      </a:pPr>
                      <a:r>
                        <a:rPr lang="en-US" sz="900" dirty="0">
                          <a:effectLst/>
                        </a:rPr>
                        <a:t>McAlester Army Ammunition Plant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0" marR="64130" marT="0" marB="0" anchor="ctr"/>
                </a:tc>
                <a:tc>
                  <a:txBody>
                    <a:bodyPr/>
                    <a:lstStyle/>
                    <a:p>
                      <a:pPr marL="0" marR="0">
                        <a:spcBef>
                          <a:spcPts val="0"/>
                        </a:spcBef>
                        <a:spcAft>
                          <a:spcPts val="0"/>
                        </a:spcAft>
                      </a:pPr>
                      <a:r>
                        <a:rPr lang="en-US" sz="900" dirty="0">
                          <a:effectLst/>
                        </a:rPr>
                        <a:t>McAlester</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0" marR="64130" marT="0" marB="0" anchor="ctr"/>
                </a:tc>
                <a:tc>
                  <a:txBody>
                    <a:bodyPr/>
                    <a:lstStyle/>
                    <a:p>
                      <a:pPr marL="0" marR="0">
                        <a:spcBef>
                          <a:spcPts val="0"/>
                        </a:spcBef>
                        <a:spcAft>
                          <a:spcPts val="0"/>
                        </a:spcAft>
                      </a:pPr>
                      <a:r>
                        <a:rPr lang="en-US" sz="900" dirty="0">
                          <a:effectLst/>
                        </a:rPr>
                        <a:t>1,500-2,500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0" marR="64130" marT="0" marB="0" anchor="ctr"/>
                </a:tc>
                <a:tc>
                  <a:txBody>
                    <a:bodyPr/>
                    <a:lstStyle/>
                    <a:p>
                      <a:pPr marL="0" marR="0">
                        <a:spcBef>
                          <a:spcPts val="0"/>
                        </a:spcBef>
                        <a:spcAft>
                          <a:spcPts val="0"/>
                        </a:spcAft>
                      </a:pPr>
                      <a:r>
                        <a:rPr lang="en-US" sz="900" dirty="0">
                          <a:effectLst/>
                        </a:rPr>
                        <a:t>Government/ Dept. of Defense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0" marR="64130" marT="0" marB="0" anchor="ctr"/>
                </a:tc>
              </a:tr>
              <a:tr h="174609">
                <a:tc>
                  <a:txBody>
                    <a:bodyPr/>
                    <a:lstStyle/>
                    <a:p>
                      <a:pPr marL="0" marR="0">
                        <a:spcBef>
                          <a:spcPts val="0"/>
                        </a:spcBef>
                        <a:spcAft>
                          <a:spcPts val="0"/>
                        </a:spcAft>
                      </a:pPr>
                      <a:r>
                        <a:rPr lang="en-US" sz="900" dirty="0">
                          <a:effectLst/>
                        </a:rPr>
                        <a:t>Spirit Aerosystems Inc.</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0" marR="64130" marT="0" marB="0" anchor="ctr"/>
                </a:tc>
                <a:tc>
                  <a:txBody>
                    <a:bodyPr/>
                    <a:lstStyle/>
                    <a:p>
                      <a:pPr marL="0" marR="0">
                        <a:spcBef>
                          <a:spcPts val="0"/>
                        </a:spcBef>
                        <a:spcAft>
                          <a:spcPts val="0"/>
                        </a:spcAft>
                      </a:pPr>
                      <a:r>
                        <a:rPr lang="en-US" sz="900" dirty="0">
                          <a:effectLst/>
                        </a:rPr>
                        <a:t>McAlester</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0" marR="64130" marT="0" marB="0" anchor="ctr"/>
                </a:tc>
                <a:tc>
                  <a:txBody>
                    <a:bodyPr/>
                    <a:lstStyle/>
                    <a:p>
                      <a:pPr marL="0" marR="0">
                        <a:spcBef>
                          <a:spcPts val="0"/>
                        </a:spcBef>
                        <a:spcAft>
                          <a:spcPts val="0"/>
                        </a:spcAft>
                      </a:pPr>
                      <a:r>
                        <a:rPr lang="en-US" sz="900" dirty="0">
                          <a:effectLst/>
                        </a:rPr>
                        <a:t>2,700-3,000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0" marR="64130" marT="0" marB="0" anchor="ctr"/>
                </a:tc>
                <a:tc>
                  <a:txBody>
                    <a:bodyPr/>
                    <a:lstStyle/>
                    <a:p>
                      <a:pPr marL="0" marR="0">
                        <a:spcBef>
                          <a:spcPts val="0"/>
                        </a:spcBef>
                        <a:spcAft>
                          <a:spcPts val="0"/>
                        </a:spcAft>
                      </a:pPr>
                      <a:r>
                        <a:rPr lang="en-US" sz="900" dirty="0">
                          <a:effectLst/>
                        </a:rPr>
                        <a:t>Government/ Dept. of Defense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0" marR="64130" marT="0" marB="0" anchor="ctr"/>
                </a:tc>
              </a:tr>
              <a:tr h="297207">
                <a:tc>
                  <a:txBody>
                    <a:bodyPr/>
                    <a:lstStyle/>
                    <a:p>
                      <a:pPr marL="0" marR="0">
                        <a:spcBef>
                          <a:spcPts val="0"/>
                        </a:spcBef>
                        <a:spcAft>
                          <a:spcPts val="0"/>
                        </a:spcAft>
                      </a:pPr>
                      <a:r>
                        <a:rPr lang="en-US" sz="900" dirty="0">
                          <a:effectLst/>
                        </a:rPr>
                        <a:t>The Nordam Group Inc. Nacelle/Thrust Reverser Systems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0" marR="64130" marT="0" marB="0" anchor="ctr"/>
                </a:tc>
                <a:tc>
                  <a:txBody>
                    <a:bodyPr/>
                    <a:lstStyle/>
                    <a:p>
                      <a:pPr marL="0" marR="0">
                        <a:spcBef>
                          <a:spcPts val="0"/>
                        </a:spcBef>
                        <a:spcAft>
                          <a:spcPts val="0"/>
                        </a:spcAft>
                      </a:pPr>
                      <a:r>
                        <a:rPr lang="en-US" sz="900" dirty="0">
                          <a:effectLst/>
                        </a:rPr>
                        <a:t>Tulsa</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0" marR="64130" marT="0" marB="0" anchor="ctr"/>
                </a:tc>
                <a:tc>
                  <a:txBody>
                    <a:bodyPr/>
                    <a:lstStyle/>
                    <a:p>
                      <a:pPr marL="0" marR="0">
                        <a:spcBef>
                          <a:spcPts val="0"/>
                        </a:spcBef>
                        <a:spcAft>
                          <a:spcPts val="0"/>
                        </a:spcAft>
                      </a:pPr>
                      <a:r>
                        <a:rPr lang="en-US" sz="900" dirty="0">
                          <a:effectLst/>
                        </a:rPr>
                        <a:t>1,500-2,500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0" marR="64130" marT="0" marB="0" anchor="ctr"/>
                </a:tc>
                <a:tc>
                  <a:txBody>
                    <a:bodyPr/>
                    <a:lstStyle/>
                    <a:p>
                      <a:pPr marL="0" marR="0">
                        <a:spcBef>
                          <a:spcPts val="0"/>
                        </a:spcBef>
                        <a:spcAft>
                          <a:spcPts val="0"/>
                        </a:spcAft>
                      </a:pPr>
                      <a:r>
                        <a:rPr lang="en-US" sz="900" dirty="0">
                          <a:effectLst/>
                        </a:rPr>
                        <a:t>Government/ Dept. of Defense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0" marR="64130" marT="0" marB="0" anchor="ctr"/>
                </a:tc>
              </a:tr>
              <a:tr h="174609">
                <a:tc>
                  <a:txBody>
                    <a:bodyPr/>
                    <a:lstStyle/>
                    <a:p>
                      <a:pPr marL="0" marR="0">
                        <a:spcBef>
                          <a:spcPts val="0"/>
                        </a:spcBef>
                        <a:spcAft>
                          <a:spcPts val="0"/>
                        </a:spcAft>
                      </a:pPr>
                      <a:r>
                        <a:rPr lang="en-US" sz="900" dirty="0">
                          <a:effectLst/>
                        </a:rPr>
                        <a:t>Tinker Air Force Base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0" marR="64130" marT="0" marB="0" anchor="ctr"/>
                </a:tc>
                <a:tc>
                  <a:txBody>
                    <a:bodyPr/>
                    <a:lstStyle/>
                    <a:p>
                      <a:pPr marL="0" marR="0">
                        <a:spcBef>
                          <a:spcPts val="0"/>
                        </a:spcBef>
                        <a:spcAft>
                          <a:spcPts val="0"/>
                        </a:spcAft>
                      </a:pPr>
                      <a:r>
                        <a:rPr lang="en-US" sz="900" dirty="0">
                          <a:effectLst/>
                        </a:rPr>
                        <a:t>Oklahoma City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0" marR="64130" marT="0" marB="0" anchor="ctr"/>
                </a:tc>
                <a:tc>
                  <a:txBody>
                    <a:bodyPr/>
                    <a:lstStyle/>
                    <a:p>
                      <a:pPr marL="0" marR="0">
                        <a:spcBef>
                          <a:spcPts val="0"/>
                        </a:spcBef>
                        <a:spcAft>
                          <a:spcPts val="0"/>
                        </a:spcAft>
                      </a:pPr>
                      <a:r>
                        <a:rPr lang="en-US" sz="900" dirty="0">
                          <a:effectLst/>
                        </a:rPr>
                        <a:t>25,000-30,000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0" marR="64130" marT="0" marB="0" anchor="ctr"/>
                </a:tc>
                <a:tc>
                  <a:txBody>
                    <a:bodyPr/>
                    <a:lstStyle/>
                    <a:p>
                      <a:pPr marL="0" marR="0">
                        <a:spcBef>
                          <a:spcPts val="0"/>
                        </a:spcBef>
                        <a:spcAft>
                          <a:spcPts val="0"/>
                        </a:spcAft>
                      </a:pPr>
                      <a:r>
                        <a:rPr lang="en-US" sz="900" dirty="0">
                          <a:effectLst/>
                        </a:rPr>
                        <a:t>Government/ Dept. of Defense/MRO</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0" marR="64130" marT="0" marB="0" anchor="ctr"/>
                </a:tc>
              </a:tr>
              <a:tr h="174609">
                <a:tc>
                  <a:txBody>
                    <a:bodyPr/>
                    <a:lstStyle/>
                    <a:p>
                      <a:pPr marL="0" marR="0">
                        <a:spcBef>
                          <a:spcPts val="0"/>
                        </a:spcBef>
                        <a:spcAft>
                          <a:spcPts val="0"/>
                        </a:spcAft>
                      </a:pPr>
                      <a:r>
                        <a:rPr lang="en-US" sz="900" dirty="0">
                          <a:effectLst/>
                        </a:rPr>
                        <a:t>Vance Air Force Base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0" marR="64130" marT="0" marB="0" anchor="ctr"/>
                </a:tc>
                <a:tc>
                  <a:txBody>
                    <a:bodyPr/>
                    <a:lstStyle/>
                    <a:p>
                      <a:pPr marL="0" marR="0">
                        <a:spcBef>
                          <a:spcPts val="0"/>
                        </a:spcBef>
                        <a:spcAft>
                          <a:spcPts val="0"/>
                        </a:spcAft>
                      </a:pPr>
                      <a:r>
                        <a:rPr lang="en-US" sz="900" dirty="0">
                          <a:effectLst/>
                        </a:rPr>
                        <a:t>Enid</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0" marR="64130" marT="0" marB="0" anchor="ctr"/>
                </a:tc>
                <a:tc>
                  <a:txBody>
                    <a:bodyPr/>
                    <a:lstStyle/>
                    <a:p>
                      <a:pPr marL="0" marR="0">
                        <a:spcBef>
                          <a:spcPts val="0"/>
                        </a:spcBef>
                        <a:spcAft>
                          <a:spcPts val="0"/>
                        </a:spcAft>
                      </a:pPr>
                      <a:r>
                        <a:rPr lang="en-US" sz="900" dirty="0">
                          <a:effectLst/>
                        </a:rPr>
                        <a:t>2,000-4,000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0" marR="64130" marT="0" marB="0" anchor="ctr"/>
                </a:tc>
                <a:tc>
                  <a:txBody>
                    <a:bodyPr/>
                    <a:lstStyle/>
                    <a:p>
                      <a:pPr marL="0" marR="0">
                        <a:spcBef>
                          <a:spcPts val="0"/>
                        </a:spcBef>
                        <a:spcAft>
                          <a:spcPts val="0"/>
                        </a:spcAft>
                      </a:pPr>
                      <a:r>
                        <a:rPr lang="en-US" sz="900" dirty="0">
                          <a:effectLst/>
                        </a:rPr>
                        <a:t>Government/ Dept. of Defense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0" marR="64130" marT="0" marB="0" anchor="ctr"/>
                </a:tc>
              </a:tr>
              <a:tr h="174609">
                <a:tc>
                  <a:txBody>
                    <a:bodyPr/>
                    <a:lstStyle/>
                    <a:p>
                      <a:pPr marL="0" marR="0">
                        <a:spcBef>
                          <a:spcPts val="0"/>
                        </a:spcBef>
                        <a:spcAft>
                          <a:spcPts val="0"/>
                        </a:spcAft>
                      </a:pPr>
                      <a:r>
                        <a:rPr lang="en-US" sz="900" dirty="0">
                          <a:effectLst/>
                        </a:rPr>
                        <a:t>American Airlines - (AA MRO Base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0" marR="64130" marT="0" marB="0" anchor="ctr"/>
                </a:tc>
                <a:tc>
                  <a:txBody>
                    <a:bodyPr/>
                    <a:lstStyle/>
                    <a:p>
                      <a:pPr marL="0" marR="0">
                        <a:spcBef>
                          <a:spcPts val="0"/>
                        </a:spcBef>
                        <a:spcAft>
                          <a:spcPts val="0"/>
                        </a:spcAft>
                      </a:pPr>
                      <a:r>
                        <a:rPr lang="en-US" sz="900" dirty="0">
                          <a:effectLst/>
                        </a:rPr>
                        <a:t>Tulsa</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0" marR="64130" marT="0" marB="0" anchor="ctr"/>
                </a:tc>
                <a:tc>
                  <a:txBody>
                    <a:bodyPr/>
                    <a:lstStyle/>
                    <a:p>
                      <a:pPr marL="0" marR="0">
                        <a:spcBef>
                          <a:spcPts val="0"/>
                        </a:spcBef>
                        <a:spcAft>
                          <a:spcPts val="0"/>
                        </a:spcAft>
                      </a:pPr>
                      <a:r>
                        <a:rPr lang="en-US" sz="900" dirty="0">
                          <a:effectLst/>
                        </a:rPr>
                        <a:t>5,000-6,000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0" marR="64130" marT="0" marB="0" anchor="ctr"/>
                </a:tc>
                <a:tc>
                  <a:txBody>
                    <a:bodyPr/>
                    <a:lstStyle/>
                    <a:p>
                      <a:pPr marL="0" marR="0">
                        <a:spcBef>
                          <a:spcPts val="0"/>
                        </a:spcBef>
                        <a:spcAft>
                          <a:spcPts val="0"/>
                        </a:spcAft>
                      </a:pPr>
                      <a:r>
                        <a:rPr lang="en-US" sz="900" dirty="0">
                          <a:effectLst/>
                        </a:rPr>
                        <a:t>MRO</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0" marR="64130" marT="0" marB="0" anchor="ctr"/>
                </a:tc>
              </a:tr>
              <a:tr h="174609">
                <a:tc>
                  <a:txBody>
                    <a:bodyPr/>
                    <a:lstStyle/>
                    <a:p>
                      <a:pPr marL="0" marR="0">
                        <a:spcBef>
                          <a:spcPts val="0"/>
                        </a:spcBef>
                        <a:spcAft>
                          <a:spcPts val="0"/>
                        </a:spcAft>
                      </a:pPr>
                      <a:r>
                        <a:rPr lang="en-US" sz="900" dirty="0">
                          <a:effectLst/>
                        </a:rPr>
                        <a:t>AAR Aircraft Service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0" marR="64130" marT="0" marB="0" anchor="ctr"/>
                </a:tc>
                <a:tc>
                  <a:txBody>
                    <a:bodyPr/>
                    <a:lstStyle/>
                    <a:p>
                      <a:pPr marL="0" marR="0">
                        <a:spcBef>
                          <a:spcPts val="0"/>
                        </a:spcBef>
                        <a:spcAft>
                          <a:spcPts val="0"/>
                        </a:spcAft>
                      </a:pPr>
                      <a:r>
                        <a:rPr lang="en-US" sz="900" dirty="0">
                          <a:effectLst/>
                        </a:rPr>
                        <a:t>Oklahoma City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0" marR="64130" marT="0" marB="0" anchor="ctr"/>
                </a:tc>
                <a:tc>
                  <a:txBody>
                    <a:bodyPr/>
                    <a:lstStyle/>
                    <a:p>
                      <a:pPr marL="0" marR="0">
                        <a:spcBef>
                          <a:spcPts val="0"/>
                        </a:spcBef>
                        <a:spcAft>
                          <a:spcPts val="0"/>
                        </a:spcAft>
                      </a:pPr>
                      <a:r>
                        <a:rPr lang="en-US" sz="900" dirty="0">
                          <a:effectLst/>
                        </a:rPr>
                        <a:t>500-600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0" marR="64130" marT="0" marB="0" anchor="ctr"/>
                </a:tc>
                <a:tc>
                  <a:txBody>
                    <a:bodyPr/>
                    <a:lstStyle/>
                    <a:p>
                      <a:pPr marL="0" marR="0">
                        <a:spcBef>
                          <a:spcPts val="0"/>
                        </a:spcBef>
                        <a:spcAft>
                          <a:spcPts val="0"/>
                        </a:spcAft>
                      </a:pPr>
                      <a:r>
                        <a:rPr lang="en-US" sz="900" dirty="0">
                          <a:effectLst/>
                        </a:rPr>
                        <a:t>MRO</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0" marR="64130" marT="0" marB="0" anchor="ctr"/>
                </a:tc>
              </a:tr>
              <a:tr h="174609">
                <a:tc>
                  <a:txBody>
                    <a:bodyPr/>
                    <a:lstStyle/>
                    <a:p>
                      <a:pPr marL="0" marR="0">
                        <a:spcBef>
                          <a:spcPts val="0"/>
                        </a:spcBef>
                        <a:spcAft>
                          <a:spcPts val="0"/>
                        </a:spcAft>
                      </a:pPr>
                      <a:r>
                        <a:rPr lang="en-US" sz="900" dirty="0">
                          <a:effectLst/>
                        </a:rPr>
                        <a:t>Asco Industries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0" marR="64130" marT="0" marB="0" anchor="ctr"/>
                </a:tc>
                <a:tc>
                  <a:txBody>
                    <a:bodyPr/>
                    <a:lstStyle/>
                    <a:p>
                      <a:pPr marL="0" marR="0">
                        <a:spcBef>
                          <a:spcPts val="0"/>
                        </a:spcBef>
                        <a:spcAft>
                          <a:spcPts val="0"/>
                        </a:spcAft>
                      </a:pPr>
                      <a:r>
                        <a:rPr lang="en-US" sz="900" dirty="0">
                          <a:effectLst/>
                        </a:rPr>
                        <a:t>Stillwater</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0" marR="64130" marT="0" marB="0" anchor="ctr"/>
                </a:tc>
                <a:tc>
                  <a:txBody>
                    <a:bodyPr/>
                    <a:lstStyle/>
                    <a:p>
                      <a:pPr marL="0" marR="0">
                        <a:spcBef>
                          <a:spcPts val="0"/>
                        </a:spcBef>
                        <a:spcAft>
                          <a:spcPts val="0"/>
                        </a:spcAft>
                      </a:pPr>
                      <a:r>
                        <a:rPr lang="en-US" sz="900" dirty="0">
                          <a:effectLst/>
                        </a:rPr>
                        <a:t>300-400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0" marR="64130" marT="0" marB="0" anchor="ctr"/>
                </a:tc>
                <a:tc>
                  <a:txBody>
                    <a:bodyPr/>
                    <a:lstStyle/>
                    <a:p>
                      <a:pPr marL="0" marR="0">
                        <a:spcBef>
                          <a:spcPts val="0"/>
                        </a:spcBef>
                        <a:spcAft>
                          <a:spcPts val="0"/>
                        </a:spcAft>
                      </a:pPr>
                      <a:r>
                        <a:rPr lang="en-US" sz="900" dirty="0">
                          <a:effectLst/>
                        </a:rPr>
                        <a:t>MRO</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0" marR="64130" marT="0" marB="0" anchor="ctr"/>
                </a:tc>
              </a:tr>
              <a:tr h="174609">
                <a:tc>
                  <a:txBody>
                    <a:bodyPr/>
                    <a:lstStyle/>
                    <a:p>
                      <a:pPr marL="0" marR="0">
                        <a:spcBef>
                          <a:spcPts val="0"/>
                        </a:spcBef>
                        <a:spcAft>
                          <a:spcPts val="0"/>
                        </a:spcAft>
                      </a:pPr>
                      <a:r>
                        <a:rPr lang="en-US" sz="900" dirty="0">
                          <a:effectLst/>
                        </a:rPr>
                        <a:t>BizJet International</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0" marR="64130" marT="0" marB="0" anchor="ctr"/>
                </a:tc>
                <a:tc>
                  <a:txBody>
                    <a:bodyPr/>
                    <a:lstStyle/>
                    <a:p>
                      <a:pPr marL="0" marR="0">
                        <a:spcBef>
                          <a:spcPts val="0"/>
                        </a:spcBef>
                        <a:spcAft>
                          <a:spcPts val="0"/>
                        </a:spcAft>
                      </a:pPr>
                      <a:r>
                        <a:rPr lang="en-US" sz="900" dirty="0">
                          <a:effectLst/>
                        </a:rPr>
                        <a:t>Tulsa</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0" marR="64130" marT="0" marB="0" anchor="ctr"/>
                </a:tc>
                <a:tc>
                  <a:txBody>
                    <a:bodyPr/>
                    <a:lstStyle/>
                    <a:p>
                      <a:pPr marL="0" marR="0">
                        <a:spcBef>
                          <a:spcPts val="0"/>
                        </a:spcBef>
                        <a:spcAft>
                          <a:spcPts val="0"/>
                        </a:spcAft>
                      </a:pPr>
                      <a:r>
                        <a:rPr lang="en-US" sz="900" dirty="0">
                          <a:effectLst/>
                        </a:rPr>
                        <a:t>300-400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0" marR="64130" marT="0" marB="0" anchor="ctr"/>
                </a:tc>
                <a:tc>
                  <a:txBody>
                    <a:bodyPr/>
                    <a:lstStyle/>
                    <a:p>
                      <a:pPr marL="0" marR="0">
                        <a:spcBef>
                          <a:spcPts val="0"/>
                        </a:spcBef>
                        <a:spcAft>
                          <a:spcPts val="0"/>
                        </a:spcAft>
                      </a:pPr>
                      <a:r>
                        <a:rPr lang="en-US" sz="900" dirty="0">
                          <a:effectLst/>
                        </a:rPr>
                        <a:t>MRO</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0" marR="64130" marT="0" marB="0" anchor="ctr"/>
                </a:tc>
              </a:tr>
              <a:tr h="174609">
                <a:tc>
                  <a:txBody>
                    <a:bodyPr/>
                    <a:lstStyle/>
                    <a:p>
                      <a:pPr marL="0" marR="0">
                        <a:spcBef>
                          <a:spcPts val="0"/>
                        </a:spcBef>
                        <a:spcAft>
                          <a:spcPts val="0"/>
                        </a:spcAft>
                      </a:pPr>
                      <a:r>
                        <a:rPr lang="en-US" sz="900" dirty="0">
                          <a:effectLst/>
                        </a:rPr>
                        <a:t>LIMCO</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0" marR="64130" marT="0" marB="0" anchor="ctr"/>
                </a:tc>
                <a:tc>
                  <a:txBody>
                    <a:bodyPr/>
                    <a:lstStyle/>
                    <a:p>
                      <a:pPr marL="0" marR="0">
                        <a:spcBef>
                          <a:spcPts val="0"/>
                        </a:spcBef>
                        <a:spcAft>
                          <a:spcPts val="0"/>
                        </a:spcAft>
                      </a:pPr>
                      <a:r>
                        <a:rPr lang="en-US" sz="900" dirty="0">
                          <a:effectLst/>
                        </a:rPr>
                        <a:t>Tulsa</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0" marR="64130" marT="0" marB="0" anchor="ctr"/>
                </a:tc>
                <a:tc>
                  <a:txBody>
                    <a:bodyPr/>
                    <a:lstStyle/>
                    <a:p>
                      <a:pPr marL="0" marR="0">
                        <a:spcBef>
                          <a:spcPts val="0"/>
                        </a:spcBef>
                        <a:spcAft>
                          <a:spcPts val="0"/>
                        </a:spcAft>
                      </a:pPr>
                      <a:r>
                        <a:rPr lang="en-US" sz="900" dirty="0">
                          <a:effectLst/>
                        </a:rPr>
                        <a:t>100-200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0" marR="64130" marT="0" marB="0" anchor="ctr"/>
                </a:tc>
                <a:tc>
                  <a:txBody>
                    <a:bodyPr/>
                    <a:lstStyle/>
                    <a:p>
                      <a:pPr marL="0" marR="0">
                        <a:spcBef>
                          <a:spcPts val="0"/>
                        </a:spcBef>
                        <a:spcAft>
                          <a:spcPts val="0"/>
                        </a:spcAft>
                      </a:pPr>
                      <a:r>
                        <a:rPr lang="en-US" sz="900" dirty="0">
                          <a:effectLst/>
                        </a:rPr>
                        <a:t>MRO</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0" marR="64130" marT="0" marB="0" anchor="ctr"/>
                </a:tc>
              </a:tr>
              <a:tr h="174609">
                <a:tc>
                  <a:txBody>
                    <a:bodyPr/>
                    <a:lstStyle/>
                    <a:p>
                      <a:pPr marL="0" marR="0">
                        <a:spcBef>
                          <a:spcPts val="0"/>
                        </a:spcBef>
                        <a:spcAft>
                          <a:spcPts val="0"/>
                        </a:spcAft>
                      </a:pPr>
                      <a:r>
                        <a:rPr lang="en-US" sz="900" dirty="0">
                          <a:effectLst/>
                        </a:rPr>
                        <a:t>Cytec/Umeco (Adv’d Composites Group)</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0" marR="64130" marT="0" marB="0" anchor="ctr"/>
                </a:tc>
                <a:tc>
                  <a:txBody>
                    <a:bodyPr/>
                    <a:lstStyle/>
                    <a:p>
                      <a:pPr marL="0" marR="0">
                        <a:spcBef>
                          <a:spcPts val="0"/>
                        </a:spcBef>
                        <a:spcAft>
                          <a:spcPts val="0"/>
                        </a:spcAft>
                      </a:pPr>
                      <a:r>
                        <a:rPr lang="en-US" sz="900" dirty="0">
                          <a:effectLst/>
                        </a:rPr>
                        <a:t>Tulsa</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0" marR="64130" marT="0" marB="0" anchor="ctr"/>
                </a:tc>
                <a:tc>
                  <a:txBody>
                    <a:bodyPr/>
                    <a:lstStyle/>
                    <a:p>
                      <a:pPr marL="0" marR="0">
                        <a:spcBef>
                          <a:spcPts val="0"/>
                        </a:spcBef>
                        <a:spcAft>
                          <a:spcPts val="0"/>
                        </a:spcAft>
                      </a:pPr>
                      <a:r>
                        <a:rPr lang="en-US" sz="900" dirty="0">
                          <a:effectLst/>
                        </a:rPr>
                        <a:t>100-200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0" marR="64130" marT="0" marB="0" anchor="ctr"/>
                </a:tc>
                <a:tc>
                  <a:txBody>
                    <a:bodyPr/>
                    <a:lstStyle/>
                    <a:p>
                      <a:pPr marL="0" marR="0">
                        <a:spcBef>
                          <a:spcPts val="0"/>
                        </a:spcBef>
                        <a:spcAft>
                          <a:spcPts val="0"/>
                        </a:spcAft>
                      </a:pPr>
                      <a:r>
                        <a:rPr lang="en-US" sz="900" dirty="0">
                          <a:effectLst/>
                        </a:rPr>
                        <a:t>Composites Manufacturing</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0" marR="64130" marT="0" marB="0" anchor="ctr"/>
                </a:tc>
              </a:tr>
              <a:tr h="174609">
                <a:tc>
                  <a:txBody>
                    <a:bodyPr/>
                    <a:lstStyle/>
                    <a:p>
                      <a:pPr marL="0" marR="0">
                        <a:spcBef>
                          <a:spcPts val="0"/>
                        </a:spcBef>
                        <a:spcAft>
                          <a:spcPts val="0"/>
                        </a:spcAft>
                      </a:pPr>
                      <a:r>
                        <a:rPr lang="en-US" sz="900" dirty="0">
                          <a:effectLst/>
                        </a:rPr>
                        <a:t>Helicomb International</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0" marR="64130" marT="0" marB="0" anchor="ctr"/>
                </a:tc>
                <a:tc>
                  <a:txBody>
                    <a:bodyPr/>
                    <a:lstStyle/>
                    <a:p>
                      <a:pPr marL="0" marR="0">
                        <a:spcBef>
                          <a:spcPts val="0"/>
                        </a:spcBef>
                        <a:spcAft>
                          <a:spcPts val="0"/>
                        </a:spcAft>
                      </a:pPr>
                      <a:r>
                        <a:rPr lang="en-US" sz="900" dirty="0">
                          <a:effectLst/>
                        </a:rPr>
                        <a:t>Tulsa</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0" marR="64130" marT="0" marB="0" anchor="ctr"/>
                </a:tc>
                <a:tc>
                  <a:txBody>
                    <a:bodyPr/>
                    <a:lstStyle/>
                    <a:p>
                      <a:pPr marL="0" marR="0">
                        <a:spcBef>
                          <a:spcPts val="0"/>
                        </a:spcBef>
                        <a:spcAft>
                          <a:spcPts val="0"/>
                        </a:spcAft>
                      </a:pPr>
                      <a:r>
                        <a:rPr lang="en-US" sz="900" dirty="0">
                          <a:effectLst/>
                        </a:rPr>
                        <a:t>100-200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0" marR="64130" marT="0" marB="0" anchor="ctr"/>
                </a:tc>
                <a:tc>
                  <a:txBody>
                    <a:bodyPr/>
                    <a:lstStyle/>
                    <a:p>
                      <a:pPr marL="0" marR="0">
                        <a:spcBef>
                          <a:spcPts val="0"/>
                        </a:spcBef>
                        <a:spcAft>
                          <a:spcPts val="0"/>
                        </a:spcAft>
                      </a:pPr>
                      <a:r>
                        <a:rPr lang="en-US" sz="900" dirty="0">
                          <a:effectLst/>
                        </a:rPr>
                        <a:t>Composites Manufacturing</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0" marR="64130" marT="0" marB="0" anchor="ctr"/>
                </a:tc>
              </a:tr>
              <a:tr h="148604">
                <a:tc>
                  <a:txBody>
                    <a:bodyPr/>
                    <a:lstStyle/>
                    <a:p>
                      <a:pPr marL="0" marR="0">
                        <a:spcBef>
                          <a:spcPts val="0"/>
                        </a:spcBef>
                        <a:spcAft>
                          <a:spcPts val="0"/>
                        </a:spcAft>
                      </a:pPr>
                      <a:r>
                        <a:rPr lang="en-US" sz="900" dirty="0">
                          <a:effectLst/>
                        </a:rPr>
                        <a:t>Pryer Machine &amp; Tool Co., Inc.</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0" marR="64130" marT="0" marB="0" anchor="ctr"/>
                </a:tc>
                <a:tc>
                  <a:txBody>
                    <a:bodyPr/>
                    <a:lstStyle/>
                    <a:p>
                      <a:pPr marL="0" marR="0">
                        <a:spcBef>
                          <a:spcPts val="0"/>
                        </a:spcBef>
                        <a:spcAft>
                          <a:spcPts val="0"/>
                        </a:spcAft>
                      </a:pPr>
                      <a:r>
                        <a:rPr lang="en-US" sz="900" dirty="0">
                          <a:effectLst/>
                        </a:rPr>
                        <a:t>Tulsa</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0" marR="64130" marT="0" marB="0" anchor="ctr"/>
                </a:tc>
                <a:tc>
                  <a:txBody>
                    <a:bodyPr/>
                    <a:lstStyle/>
                    <a:p>
                      <a:pPr marL="0" marR="0">
                        <a:spcBef>
                          <a:spcPts val="0"/>
                        </a:spcBef>
                        <a:spcAft>
                          <a:spcPts val="0"/>
                        </a:spcAft>
                      </a:pPr>
                      <a:r>
                        <a:rPr lang="en-US" sz="900" dirty="0">
                          <a:effectLst/>
                        </a:rPr>
                        <a:t>100-200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0" marR="64130" marT="0" marB="0" anchor="ctr"/>
                </a:tc>
                <a:tc>
                  <a:txBody>
                    <a:bodyPr/>
                    <a:lstStyle/>
                    <a:p>
                      <a:pPr marL="0" marR="0">
                        <a:spcBef>
                          <a:spcPts val="0"/>
                        </a:spcBef>
                        <a:spcAft>
                          <a:spcPts val="0"/>
                        </a:spcAft>
                      </a:pPr>
                      <a:r>
                        <a:rPr lang="en-US" sz="900" dirty="0">
                          <a:effectLst/>
                        </a:rPr>
                        <a:t>Composites Manufacturing</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0" marR="64130" marT="0" marB="0" anchor="ctr"/>
                </a:tc>
              </a:tr>
            </a:tbl>
          </a:graphicData>
        </a:graphic>
      </p:graphicFrame>
      <p:sp>
        <p:nvSpPr>
          <p:cNvPr id="5"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sng" strike="noStrike" cap="none" normalizeH="0" baseline="0" dirty="0" smtClean="0">
                <a:ln>
                  <a:noFill/>
                </a:ln>
                <a:solidFill>
                  <a:srgbClr val="5B9BD5"/>
                </a:solidFill>
                <a:effectLst/>
                <a:latin typeface="Calibri" panose="020F0502020204030204" pitchFamily="34" charset="0"/>
                <a:ea typeface="Times New Roman" panose="02020603050405020304" pitchFamily="18" charset="0"/>
              </a:rPr>
              <a:t>Major Aerospace and Defense Companies in Oklahoma</a:t>
            </a:r>
            <a:endParaRPr kumimoji="0" lang="en-US" altLang="en-US" sz="1400" b="1" i="0" u="none" strike="noStrike" cap="none" normalizeH="0" baseline="0" dirty="0" smtClean="0">
              <a:ln>
                <a:noFill/>
              </a:ln>
              <a:solidFill>
                <a:srgbClr val="2E74B5"/>
              </a:solidFill>
              <a:effectLst/>
              <a:latin typeface="Calibri Light" panose="020F030202020403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69652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4533" y="2732180"/>
            <a:ext cx="2103120" cy="1554480"/>
          </a:xfrm>
          <a:prstGeom prst="roundRect">
            <a:avLst/>
          </a:prstGeom>
          <a:solidFill>
            <a:schemeClr val="accent6">
              <a:lumMod val="75000"/>
            </a:schemeClr>
          </a:solidFill>
          <a:ln w="57150">
            <a:solidFill>
              <a:schemeClr val="bg1"/>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 name="TextBox 4"/>
          <p:cNvSpPr txBox="1"/>
          <p:nvPr/>
        </p:nvSpPr>
        <p:spPr>
          <a:xfrm>
            <a:off x="265668" y="3247810"/>
            <a:ext cx="1660849" cy="523220"/>
          </a:xfrm>
          <a:prstGeom prst="rect">
            <a:avLst/>
          </a:prstGeom>
          <a:noFill/>
        </p:spPr>
        <p:txBody>
          <a:bodyPr wrap="square" rtlCol="0">
            <a:spAutoFit/>
          </a:bodyPr>
          <a:lstStyle/>
          <a:p>
            <a:pPr algn="ctr"/>
            <a:r>
              <a:rPr lang="en-US" sz="2800" dirty="0" smtClean="0">
                <a:solidFill>
                  <a:schemeClr val="bg1"/>
                </a:solidFill>
              </a:rPr>
              <a:t>Defense</a:t>
            </a:r>
            <a:endParaRPr lang="en-US" sz="2800" dirty="0">
              <a:solidFill>
                <a:schemeClr val="bg1"/>
              </a:solidFill>
            </a:endParaRPr>
          </a:p>
        </p:txBody>
      </p:sp>
      <p:sp>
        <p:nvSpPr>
          <p:cNvPr id="6" name="Rounded Rectangle 5"/>
          <p:cNvSpPr/>
          <p:nvPr/>
        </p:nvSpPr>
        <p:spPr>
          <a:xfrm>
            <a:off x="3440834" y="1523240"/>
            <a:ext cx="2103120" cy="1554480"/>
          </a:xfrm>
          <a:prstGeom prst="roundRect">
            <a:avLst/>
          </a:prstGeom>
          <a:solidFill>
            <a:schemeClr val="accent3">
              <a:lumMod val="75000"/>
            </a:schemeClr>
          </a:solidFill>
          <a:ln w="57150">
            <a:solidFill>
              <a:schemeClr val="bg1"/>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TextBox 6"/>
          <p:cNvSpPr txBox="1"/>
          <p:nvPr/>
        </p:nvSpPr>
        <p:spPr>
          <a:xfrm>
            <a:off x="3430556" y="1963129"/>
            <a:ext cx="2220685" cy="523220"/>
          </a:xfrm>
          <a:prstGeom prst="rect">
            <a:avLst/>
          </a:prstGeom>
          <a:noFill/>
        </p:spPr>
        <p:txBody>
          <a:bodyPr wrap="square" rtlCol="0">
            <a:spAutoFit/>
          </a:bodyPr>
          <a:lstStyle/>
          <a:p>
            <a:pPr algn="ctr"/>
            <a:r>
              <a:rPr lang="en-US" sz="2800" dirty="0" smtClean="0">
                <a:solidFill>
                  <a:schemeClr val="bg1"/>
                </a:solidFill>
              </a:rPr>
              <a:t>Commercial</a:t>
            </a:r>
            <a:endParaRPr lang="en-US" sz="2800" dirty="0">
              <a:solidFill>
                <a:schemeClr val="bg1"/>
              </a:solidFill>
            </a:endParaRPr>
          </a:p>
        </p:txBody>
      </p:sp>
      <p:sp>
        <p:nvSpPr>
          <p:cNvPr id="8" name="Rounded Rectangle 7"/>
          <p:cNvSpPr/>
          <p:nvPr/>
        </p:nvSpPr>
        <p:spPr>
          <a:xfrm>
            <a:off x="6914553" y="2726379"/>
            <a:ext cx="2103120" cy="1554480"/>
          </a:xfrm>
          <a:prstGeom prst="roundRect">
            <a:avLst/>
          </a:prstGeom>
          <a:solidFill>
            <a:srgbClr val="5357FB"/>
          </a:solidFill>
          <a:ln w="57150">
            <a:solidFill>
              <a:schemeClr val="bg1"/>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TextBox 8"/>
          <p:cNvSpPr txBox="1"/>
          <p:nvPr/>
        </p:nvSpPr>
        <p:spPr>
          <a:xfrm>
            <a:off x="6859314" y="2926464"/>
            <a:ext cx="1996751" cy="954107"/>
          </a:xfrm>
          <a:prstGeom prst="rect">
            <a:avLst/>
          </a:prstGeom>
          <a:noFill/>
        </p:spPr>
        <p:txBody>
          <a:bodyPr wrap="square" rtlCol="0">
            <a:spAutoFit/>
          </a:bodyPr>
          <a:lstStyle/>
          <a:p>
            <a:pPr algn="ctr"/>
            <a:r>
              <a:rPr lang="en-US" sz="2800" dirty="0" smtClean="0">
                <a:solidFill>
                  <a:schemeClr val="bg1"/>
                </a:solidFill>
              </a:rPr>
              <a:t>General</a:t>
            </a:r>
          </a:p>
          <a:p>
            <a:pPr algn="ctr"/>
            <a:r>
              <a:rPr lang="en-US" sz="2800" dirty="0" smtClean="0">
                <a:solidFill>
                  <a:schemeClr val="bg1"/>
                </a:solidFill>
              </a:rPr>
              <a:t>Aviation</a:t>
            </a:r>
            <a:endParaRPr lang="en-US" sz="2800" dirty="0">
              <a:solidFill>
                <a:schemeClr val="bg1"/>
              </a:solidFill>
            </a:endParaRPr>
          </a:p>
        </p:txBody>
      </p:sp>
      <p:sp>
        <p:nvSpPr>
          <p:cNvPr id="16" name="Explosion 1 15"/>
          <p:cNvSpPr/>
          <p:nvPr/>
        </p:nvSpPr>
        <p:spPr>
          <a:xfrm>
            <a:off x="2804252" y="3048376"/>
            <a:ext cx="3497580" cy="2860934"/>
          </a:xfrm>
          <a:prstGeom prst="irregularSeal1">
            <a:avLst/>
          </a:prstGeom>
          <a:solidFill>
            <a:schemeClr val="tx2">
              <a:lumMod val="60000"/>
              <a:lumOff val="40000"/>
            </a:schemeClr>
          </a:solidFill>
          <a:ln>
            <a:solidFill>
              <a:schemeClr val="bg1"/>
            </a:solid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3437336" y="3750661"/>
            <a:ext cx="2224416" cy="1384995"/>
          </a:xfrm>
          <a:prstGeom prst="rect">
            <a:avLst/>
          </a:prstGeom>
          <a:noFill/>
        </p:spPr>
        <p:txBody>
          <a:bodyPr wrap="square" rtlCol="0">
            <a:spAutoFit/>
          </a:bodyPr>
          <a:lstStyle/>
          <a:p>
            <a:pPr algn="ctr"/>
            <a:r>
              <a:rPr lang="en-US" sz="2800" dirty="0" smtClean="0">
                <a:solidFill>
                  <a:schemeClr val="bg1"/>
                </a:solidFill>
              </a:rPr>
              <a:t>Unmanned Aerospace Systems</a:t>
            </a:r>
            <a:endParaRPr lang="en-US" sz="2800" dirty="0">
              <a:solidFill>
                <a:schemeClr val="bg1"/>
              </a:solidFill>
            </a:endParaRPr>
          </a:p>
        </p:txBody>
      </p:sp>
      <p:sp>
        <p:nvSpPr>
          <p:cNvPr id="19" name="Title 18"/>
          <p:cNvSpPr>
            <a:spLocks noGrp="1"/>
          </p:cNvSpPr>
          <p:nvPr>
            <p:ph type="title"/>
          </p:nvPr>
        </p:nvSpPr>
        <p:spPr>
          <a:xfrm>
            <a:off x="332787" y="910098"/>
            <a:ext cx="8440510" cy="668335"/>
          </a:xfrm>
        </p:spPr>
        <p:txBody>
          <a:bodyPr/>
          <a:lstStyle/>
          <a:p>
            <a:pPr algn="ctr"/>
            <a:r>
              <a:rPr lang="en-US" dirty="0" smtClean="0"/>
              <a:t>US Aerospace </a:t>
            </a:r>
            <a:endParaRPr lang="en-US" dirty="0"/>
          </a:p>
        </p:txBody>
      </p:sp>
      <p:sp>
        <p:nvSpPr>
          <p:cNvPr id="2" name="TextBox 1"/>
          <p:cNvSpPr txBox="1"/>
          <p:nvPr/>
        </p:nvSpPr>
        <p:spPr>
          <a:xfrm>
            <a:off x="4033217" y="5948117"/>
            <a:ext cx="1176699" cy="578882"/>
          </a:xfrm>
          <a:prstGeom prst="roundRect">
            <a:avLst/>
          </a:prstGeom>
          <a:solidFill>
            <a:srgbClr val="00AEEF"/>
          </a:solidFill>
          <a:ln>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800" dirty="0" smtClean="0">
                <a:solidFill>
                  <a:schemeClr val="bg1"/>
                </a:solidFill>
              </a:rPr>
              <a:t>Space </a:t>
            </a:r>
            <a:endParaRPr lang="en-US" sz="2800" dirty="0">
              <a:solidFill>
                <a:schemeClr val="bg1"/>
              </a:solidFill>
            </a:endParaRPr>
          </a:p>
        </p:txBody>
      </p:sp>
    </p:spTree>
    <p:extLst>
      <p:ext uri="{BB962C8B-B14F-4D97-AF65-F5344CB8AC3E}">
        <p14:creationId xmlns:p14="http://schemas.microsoft.com/office/powerpoint/2010/main" val="753932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099340337"/>
              </p:ext>
            </p:extLst>
          </p:nvPr>
        </p:nvGraphicFramePr>
        <p:xfrm>
          <a:off x="546709" y="1984663"/>
          <a:ext cx="8207477" cy="46659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ounded Rectangle 5"/>
          <p:cNvSpPr/>
          <p:nvPr/>
        </p:nvSpPr>
        <p:spPr>
          <a:xfrm>
            <a:off x="1182193" y="1018261"/>
            <a:ext cx="1719662" cy="678426"/>
          </a:xfrm>
          <a:prstGeom prst="roundRect">
            <a:avLst/>
          </a:prstGeom>
          <a:solidFill>
            <a:schemeClr val="tx1">
              <a:lumMod val="65000"/>
              <a:lumOff val="3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 name="Rounded Rectangle 6"/>
          <p:cNvSpPr/>
          <p:nvPr/>
        </p:nvSpPr>
        <p:spPr>
          <a:xfrm>
            <a:off x="3023982" y="1010886"/>
            <a:ext cx="1563329" cy="678426"/>
          </a:xfrm>
          <a:prstGeom prst="roundRect">
            <a:avLst/>
          </a:prstGeom>
          <a:solidFill>
            <a:schemeClr val="tx1">
              <a:lumMod val="65000"/>
              <a:lumOff val="3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 name="Rounded Rectangle 7"/>
          <p:cNvSpPr/>
          <p:nvPr/>
        </p:nvSpPr>
        <p:spPr>
          <a:xfrm>
            <a:off x="4699386" y="1010886"/>
            <a:ext cx="1563329" cy="678426"/>
          </a:xfrm>
          <a:prstGeom prst="roundRect">
            <a:avLst/>
          </a:prstGeom>
          <a:solidFill>
            <a:schemeClr val="tx1">
              <a:lumMod val="65000"/>
              <a:lumOff val="3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 name="Rounded Rectangle 8"/>
          <p:cNvSpPr/>
          <p:nvPr/>
        </p:nvSpPr>
        <p:spPr>
          <a:xfrm>
            <a:off x="6374790" y="1018261"/>
            <a:ext cx="1563329" cy="678426"/>
          </a:xfrm>
          <a:prstGeom prst="roundRect">
            <a:avLst/>
          </a:prstGeom>
          <a:solidFill>
            <a:schemeClr val="tx1">
              <a:lumMod val="65000"/>
              <a:lumOff val="3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 name="TextBox 9"/>
          <p:cNvSpPr txBox="1"/>
          <p:nvPr/>
        </p:nvSpPr>
        <p:spPr>
          <a:xfrm>
            <a:off x="1575232" y="1106129"/>
            <a:ext cx="921774" cy="369332"/>
          </a:xfrm>
          <a:prstGeom prst="rect">
            <a:avLst/>
          </a:prstGeom>
          <a:noFill/>
        </p:spPr>
        <p:txBody>
          <a:bodyPr wrap="square" rtlCol="0">
            <a:spAutoFit/>
          </a:bodyPr>
          <a:lstStyle/>
          <a:p>
            <a:pPr algn="ctr"/>
            <a:r>
              <a:rPr lang="en-US" b="1" dirty="0" smtClean="0">
                <a:ln w="0"/>
                <a:solidFill>
                  <a:prstClr val="white"/>
                </a:solidFill>
                <a:effectLst>
                  <a:outerShdw blurRad="38100" dist="19050" dir="2700000" algn="tl" rotWithShape="0">
                    <a:prstClr val="black">
                      <a:alpha val="40000"/>
                    </a:prstClr>
                  </a:outerShdw>
                </a:effectLst>
              </a:rPr>
              <a:t>Aircraft</a:t>
            </a:r>
            <a:endParaRPr lang="en-US" b="1" dirty="0">
              <a:ln w="0"/>
              <a:solidFill>
                <a:prstClr val="white"/>
              </a:solidFill>
              <a:effectLst>
                <a:outerShdw blurRad="38100" dist="19050" dir="2700000" algn="tl" rotWithShape="0">
                  <a:prstClr val="black">
                    <a:alpha val="40000"/>
                  </a:prstClr>
                </a:outerShdw>
              </a:effectLst>
            </a:endParaRPr>
          </a:p>
        </p:txBody>
      </p:sp>
      <p:sp>
        <p:nvSpPr>
          <p:cNvPr id="11" name="TextBox 10"/>
          <p:cNvSpPr txBox="1"/>
          <p:nvPr/>
        </p:nvSpPr>
        <p:spPr>
          <a:xfrm>
            <a:off x="3344759" y="1106129"/>
            <a:ext cx="921774" cy="369332"/>
          </a:xfrm>
          <a:prstGeom prst="rect">
            <a:avLst/>
          </a:prstGeom>
          <a:noFill/>
        </p:spPr>
        <p:txBody>
          <a:bodyPr wrap="square" rtlCol="0">
            <a:spAutoFit/>
          </a:bodyPr>
          <a:lstStyle/>
          <a:p>
            <a:pPr algn="ctr"/>
            <a:r>
              <a:rPr lang="en-US" b="1" dirty="0" smtClean="0">
                <a:ln w="0"/>
                <a:solidFill>
                  <a:prstClr val="white"/>
                </a:solidFill>
                <a:effectLst>
                  <a:outerShdw blurRad="38100" dist="19050" dir="2700000" algn="tl" rotWithShape="0">
                    <a:prstClr val="black">
                      <a:alpha val="40000"/>
                    </a:prstClr>
                  </a:outerShdw>
                </a:effectLst>
              </a:rPr>
              <a:t>Engines</a:t>
            </a:r>
            <a:endParaRPr lang="en-US" b="1" dirty="0">
              <a:ln w="0"/>
              <a:solidFill>
                <a:prstClr val="white"/>
              </a:solidFill>
              <a:effectLst>
                <a:outerShdw blurRad="38100" dist="19050" dir="2700000" algn="tl" rotWithShape="0">
                  <a:prstClr val="black">
                    <a:alpha val="40000"/>
                  </a:prstClr>
                </a:outerShdw>
              </a:effectLst>
            </a:endParaRPr>
          </a:p>
        </p:txBody>
      </p:sp>
      <p:sp>
        <p:nvSpPr>
          <p:cNvPr id="12" name="TextBox 11"/>
          <p:cNvSpPr txBox="1"/>
          <p:nvPr/>
        </p:nvSpPr>
        <p:spPr>
          <a:xfrm>
            <a:off x="4732877" y="1106129"/>
            <a:ext cx="1496348" cy="369332"/>
          </a:xfrm>
          <a:prstGeom prst="rect">
            <a:avLst/>
          </a:prstGeom>
          <a:noFill/>
        </p:spPr>
        <p:txBody>
          <a:bodyPr wrap="square" rtlCol="0">
            <a:spAutoFit/>
          </a:bodyPr>
          <a:lstStyle/>
          <a:p>
            <a:pPr algn="ctr"/>
            <a:r>
              <a:rPr lang="en-US" b="1" dirty="0" smtClean="0">
                <a:ln w="0"/>
                <a:solidFill>
                  <a:prstClr val="white"/>
                </a:solidFill>
                <a:effectLst>
                  <a:outerShdw blurRad="38100" dist="19050" dir="2700000" algn="tl" rotWithShape="0">
                    <a:prstClr val="black">
                      <a:alpha val="40000"/>
                    </a:prstClr>
                  </a:outerShdw>
                </a:effectLst>
              </a:rPr>
              <a:t>Commodities</a:t>
            </a:r>
            <a:endParaRPr lang="en-US" b="1" dirty="0">
              <a:ln w="0"/>
              <a:solidFill>
                <a:prstClr val="white"/>
              </a:solidFill>
              <a:effectLst>
                <a:outerShdw blurRad="38100" dist="19050" dir="2700000" algn="tl" rotWithShape="0">
                  <a:prstClr val="black">
                    <a:alpha val="40000"/>
                  </a:prstClr>
                </a:outerShdw>
              </a:effectLst>
            </a:endParaRPr>
          </a:p>
        </p:txBody>
      </p:sp>
      <p:sp>
        <p:nvSpPr>
          <p:cNvPr id="13" name="TextBox 12"/>
          <p:cNvSpPr txBox="1"/>
          <p:nvPr/>
        </p:nvSpPr>
        <p:spPr>
          <a:xfrm>
            <a:off x="6609988" y="1106129"/>
            <a:ext cx="1129480" cy="369332"/>
          </a:xfrm>
          <a:prstGeom prst="rect">
            <a:avLst/>
          </a:prstGeom>
          <a:solidFill>
            <a:schemeClr val="tx1">
              <a:lumMod val="65000"/>
              <a:lumOff val="35000"/>
            </a:schemeClr>
          </a:solidFill>
        </p:spPr>
        <p:txBody>
          <a:bodyPr wrap="square" rtlCol="0">
            <a:spAutoFit/>
          </a:bodyPr>
          <a:lstStyle/>
          <a:p>
            <a:pPr algn="ctr"/>
            <a:r>
              <a:rPr lang="en-US" b="1" dirty="0" smtClean="0">
                <a:ln w="0"/>
                <a:solidFill>
                  <a:prstClr val="white"/>
                </a:solidFill>
                <a:effectLst>
                  <a:outerShdw blurRad="38100" dist="19050" dir="2700000" algn="tl" rotWithShape="0">
                    <a:prstClr val="black">
                      <a:alpha val="40000"/>
                    </a:prstClr>
                  </a:outerShdw>
                </a:effectLst>
              </a:rPr>
              <a:t>Software</a:t>
            </a:r>
            <a:endParaRPr lang="en-US" b="1" dirty="0">
              <a:ln w="0"/>
              <a:solidFill>
                <a:prstClr val="white"/>
              </a:solidFill>
              <a:effectLst>
                <a:outerShdw blurRad="38100" dist="19050" dir="2700000" algn="tl" rotWithShape="0">
                  <a:prstClr val="black">
                    <a:alpha val="40000"/>
                  </a:prstClr>
                </a:outerShdw>
              </a:effectLst>
            </a:endParaRPr>
          </a:p>
        </p:txBody>
      </p:sp>
      <p:sp>
        <p:nvSpPr>
          <p:cNvPr id="2" name="TextBox 1"/>
          <p:cNvSpPr txBox="1"/>
          <p:nvPr/>
        </p:nvSpPr>
        <p:spPr>
          <a:xfrm>
            <a:off x="6516807" y="6374790"/>
            <a:ext cx="2528449" cy="369332"/>
          </a:xfrm>
          <a:prstGeom prst="rect">
            <a:avLst/>
          </a:prstGeom>
          <a:solidFill>
            <a:schemeClr val="bg1">
              <a:lumMod val="75000"/>
            </a:schemeClr>
          </a:solidFill>
          <a:ln w="9525">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rtlCol="0">
            <a:spAutoFit/>
          </a:bodyPr>
          <a:lstStyle/>
          <a:p>
            <a:r>
              <a:rPr lang="en-US" dirty="0" smtClean="0">
                <a:solidFill>
                  <a:prstClr val="black"/>
                </a:solidFill>
              </a:rPr>
              <a:t>Out if the Box Innovation</a:t>
            </a:r>
            <a:endParaRPr lang="en-US" dirty="0">
              <a:solidFill>
                <a:prstClr val="black"/>
              </a:solidFill>
            </a:endParaRPr>
          </a:p>
        </p:txBody>
      </p:sp>
      <p:sp>
        <p:nvSpPr>
          <p:cNvPr id="3" name="TextBox 2"/>
          <p:cNvSpPr txBox="1"/>
          <p:nvPr/>
        </p:nvSpPr>
        <p:spPr>
          <a:xfrm>
            <a:off x="103910" y="6104561"/>
            <a:ext cx="2019079" cy="646331"/>
          </a:xfrm>
          <a:prstGeom prst="rect">
            <a:avLst/>
          </a:prstGeom>
          <a:solidFill>
            <a:schemeClr val="accent4">
              <a:lumMod val="60000"/>
              <a:lumOff val="40000"/>
            </a:schemeClr>
          </a:solidFill>
          <a:ln w="9525">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rtlCol="0">
            <a:spAutoFit/>
          </a:bodyPr>
          <a:lstStyle/>
          <a:p>
            <a:pPr algn="ctr"/>
            <a:r>
              <a:rPr lang="en-US" dirty="0" smtClean="0">
                <a:solidFill>
                  <a:prstClr val="black"/>
                </a:solidFill>
              </a:rPr>
              <a:t>Continuous Process</a:t>
            </a:r>
          </a:p>
          <a:p>
            <a:pPr algn="ctr"/>
            <a:r>
              <a:rPr lang="en-US" dirty="0" smtClean="0">
                <a:solidFill>
                  <a:prstClr val="black"/>
                </a:solidFill>
              </a:rPr>
              <a:t>Improvement</a:t>
            </a:r>
            <a:endParaRPr lang="en-US" dirty="0">
              <a:solidFill>
                <a:prstClr val="black"/>
              </a:solidFill>
            </a:endParaRPr>
          </a:p>
        </p:txBody>
      </p:sp>
      <p:sp>
        <p:nvSpPr>
          <p:cNvPr id="5" name="TextBox 4"/>
          <p:cNvSpPr txBox="1"/>
          <p:nvPr/>
        </p:nvSpPr>
        <p:spPr>
          <a:xfrm>
            <a:off x="7472068" y="2215634"/>
            <a:ext cx="1573188" cy="646331"/>
          </a:xfrm>
          <a:prstGeom prst="rect">
            <a:avLst/>
          </a:prstGeom>
          <a:solidFill>
            <a:schemeClr val="bg1">
              <a:lumMod val="65000"/>
            </a:schemeClr>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rtlCol="0">
            <a:spAutoFit/>
          </a:bodyPr>
          <a:lstStyle/>
          <a:p>
            <a:pPr algn="ctr"/>
            <a:r>
              <a:rPr lang="en-US" dirty="0" smtClean="0"/>
              <a:t>Additive </a:t>
            </a:r>
          </a:p>
          <a:p>
            <a:pPr algn="ctr"/>
            <a:r>
              <a:rPr lang="en-US" dirty="0" smtClean="0"/>
              <a:t>Manufacturing</a:t>
            </a:r>
            <a:endParaRPr lang="en-US" dirty="0"/>
          </a:p>
        </p:txBody>
      </p:sp>
    </p:spTree>
    <p:extLst>
      <p:ext uri="{BB962C8B-B14F-4D97-AF65-F5344CB8AC3E}">
        <p14:creationId xmlns:p14="http://schemas.microsoft.com/office/powerpoint/2010/main" val="461773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0" y="1407541"/>
            <a:ext cx="9144000" cy="5440067"/>
          </a:xfrm>
          <a:prstGeom prst="rect">
            <a:avLst/>
          </a:prstGeom>
        </p:spPr>
        <p:style>
          <a:lnRef idx="1">
            <a:schemeClr val="accent1"/>
          </a:lnRef>
          <a:fillRef idx="1003">
            <a:schemeClr val="dk2"/>
          </a:fillRef>
          <a:effectRef idx="2">
            <a:schemeClr val="accent1"/>
          </a:effectRef>
          <a:fontRef idx="minor">
            <a:schemeClr val="lt1"/>
          </a:fontRef>
        </p:style>
        <p:txBody>
          <a:bodyPr rtlCol="0" anchor="ctr"/>
          <a:lstStyle/>
          <a:p>
            <a:pPr algn="ctr"/>
            <a:r>
              <a:rPr lang="en-US" sz="2000" b="1" dirty="0" smtClean="0">
                <a:solidFill>
                  <a:prstClr val="white"/>
                </a:solidFill>
                <a:latin typeface="Arial" panose="020B0604020202020204" pitchFamily="34" charset="0"/>
                <a:cs typeface="Arial" panose="020B0604020202020204" pitchFamily="34" charset="0"/>
              </a:rPr>
              <a:t>Predictive</a:t>
            </a:r>
            <a:endParaRPr lang="en-US" sz="2000" b="1" dirty="0">
              <a:solidFill>
                <a:prstClr val="white"/>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424481" y="588326"/>
            <a:ext cx="8440510" cy="1045935"/>
          </a:xfrm>
        </p:spPr>
        <p:txBody>
          <a:bodyPr/>
          <a:lstStyle/>
          <a:p>
            <a:pPr algn="ctr"/>
            <a:r>
              <a:rPr lang="en-US" dirty="0" smtClean="0"/>
              <a:t>Software Evaluation </a:t>
            </a:r>
            <a:endParaRPr lang="en-US" dirty="0"/>
          </a:p>
        </p:txBody>
      </p:sp>
      <p:pic>
        <p:nvPicPr>
          <p:cNvPr id="4" name="Content Placeholder 3" descr="  "/>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65590" y="5284232"/>
            <a:ext cx="1820964" cy="1363965"/>
          </a:xfrm>
        </p:spPr>
      </p:pic>
      <p:pic>
        <p:nvPicPr>
          <p:cNvPr id="5" name="Picture 4" descr="  "/>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08109" y="4402448"/>
            <a:ext cx="2434780" cy="1187580"/>
          </a:xfrm>
          <a:prstGeom prst="rect">
            <a:avLst/>
          </a:prstGeom>
        </p:spPr>
      </p:pic>
      <p:pic>
        <p:nvPicPr>
          <p:cNvPr id="16" name="Picture 15" descr="  "/>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00400" y="3442135"/>
            <a:ext cx="2421896" cy="1309633"/>
          </a:xfrm>
          <a:prstGeom prst="rect">
            <a:avLst/>
          </a:prstGeom>
        </p:spPr>
      </p:pic>
      <p:pic>
        <p:nvPicPr>
          <p:cNvPr id="7" name="Picture 6" descr="  "/>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837867" y="2645162"/>
            <a:ext cx="2291266" cy="1251152"/>
          </a:xfrm>
          <a:prstGeom prst="rect">
            <a:avLst/>
          </a:prstGeom>
        </p:spPr>
      </p:pic>
      <p:sp>
        <p:nvSpPr>
          <p:cNvPr id="22" name="AutoShape 16" descr="Image result for pictures of kc-46a"/>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23" name="Picture 22" descr="  "/>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679528" y="1714500"/>
            <a:ext cx="2350172" cy="1413164"/>
          </a:xfrm>
          <a:prstGeom prst="rect">
            <a:avLst/>
          </a:prstGeom>
        </p:spPr>
      </p:pic>
      <p:sp>
        <p:nvSpPr>
          <p:cNvPr id="24" name="TextBox 23"/>
          <p:cNvSpPr txBox="1"/>
          <p:nvPr/>
        </p:nvSpPr>
        <p:spPr>
          <a:xfrm>
            <a:off x="633845" y="4956464"/>
            <a:ext cx="798617" cy="400110"/>
          </a:xfrm>
          <a:prstGeom prst="rect">
            <a:avLst/>
          </a:prstGeom>
          <a:noFill/>
        </p:spPr>
        <p:txBody>
          <a:bodyPr wrap="none" rtlCol="0">
            <a:spAutoFit/>
          </a:bodyPr>
          <a:lstStyle/>
          <a:p>
            <a:r>
              <a:rPr lang="en-US" sz="2000" b="1" dirty="0" smtClean="0">
                <a:solidFill>
                  <a:prstClr val="white"/>
                </a:solidFill>
                <a:latin typeface="Arial" panose="020B0604020202020204" pitchFamily="34" charset="0"/>
                <a:cs typeface="Arial" panose="020B0604020202020204" pitchFamily="34" charset="0"/>
              </a:rPr>
              <a:t>300K</a:t>
            </a:r>
            <a:endParaRPr lang="en-US" sz="2000" b="1" dirty="0">
              <a:solidFill>
                <a:prstClr val="white"/>
              </a:solidFill>
              <a:latin typeface="Arial" panose="020B0604020202020204" pitchFamily="34" charset="0"/>
              <a:cs typeface="Arial" panose="020B0604020202020204" pitchFamily="34" charset="0"/>
            </a:endParaRPr>
          </a:p>
        </p:txBody>
      </p:sp>
      <p:sp>
        <p:nvSpPr>
          <p:cNvPr id="25" name="TextBox 24"/>
          <p:cNvSpPr txBox="1"/>
          <p:nvPr/>
        </p:nvSpPr>
        <p:spPr>
          <a:xfrm>
            <a:off x="2143085" y="4083626"/>
            <a:ext cx="753732" cy="400110"/>
          </a:xfrm>
          <a:prstGeom prst="rect">
            <a:avLst/>
          </a:prstGeom>
          <a:noFill/>
        </p:spPr>
        <p:txBody>
          <a:bodyPr wrap="none" rtlCol="0">
            <a:spAutoFit/>
          </a:bodyPr>
          <a:lstStyle/>
          <a:p>
            <a:r>
              <a:rPr lang="en-US" sz="2000" b="1" dirty="0" smtClean="0">
                <a:solidFill>
                  <a:prstClr val="white"/>
                </a:solidFill>
                <a:latin typeface="Arial" panose="020B0604020202020204" pitchFamily="34" charset="0"/>
                <a:cs typeface="Arial" panose="020B0604020202020204" pitchFamily="34" charset="0"/>
              </a:rPr>
              <a:t>1.5M</a:t>
            </a:r>
            <a:endParaRPr lang="en-US" sz="2000" b="1" dirty="0">
              <a:solidFill>
                <a:prstClr val="white"/>
              </a:solidFill>
              <a:latin typeface="Arial" panose="020B0604020202020204" pitchFamily="34" charset="0"/>
              <a:cs typeface="Arial" panose="020B0604020202020204" pitchFamily="34" charset="0"/>
            </a:endParaRPr>
          </a:p>
        </p:txBody>
      </p:sp>
      <p:sp>
        <p:nvSpPr>
          <p:cNvPr id="26" name="TextBox 25"/>
          <p:cNvSpPr txBox="1"/>
          <p:nvPr/>
        </p:nvSpPr>
        <p:spPr>
          <a:xfrm>
            <a:off x="3803510" y="3111049"/>
            <a:ext cx="540533" cy="400110"/>
          </a:xfrm>
          <a:prstGeom prst="rect">
            <a:avLst/>
          </a:prstGeom>
          <a:noFill/>
        </p:spPr>
        <p:txBody>
          <a:bodyPr wrap="none" rtlCol="0">
            <a:spAutoFit/>
          </a:bodyPr>
          <a:lstStyle/>
          <a:p>
            <a:r>
              <a:rPr lang="en-US" sz="2000" b="1" dirty="0" smtClean="0">
                <a:solidFill>
                  <a:prstClr val="white"/>
                </a:solidFill>
                <a:latin typeface="Arial" panose="020B0604020202020204" pitchFamily="34" charset="0"/>
                <a:cs typeface="Arial" panose="020B0604020202020204" pitchFamily="34" charset="0"/>
              </a:rPr>
              <a:t>2M</a:t>
            </a:r>
            <a:endParaRPr lang="en-US" sz="2000" b="1" dirty="0">
              <a:solidFill>
                <a:prstClr val="white"/>
              </a:solidFill>
              <a:latin typeface="Arial" panose="020B0604020202020204" pitchFamily="34" charset="0"/>
              <a:cs typeface="Arial" panose="020B0604020202020204" pitchFamily="34" charset="0"/>
            </a:endParaRPr>
          </a:p>
        </p:txBody>
      </p:sp>
      <p:sp>
        <p:nvSpPr>
          <p:cNvPr id="27" name="TextBox 26"/>
          <p:cNvSpPr txBox="1"/>
          <p:nvPr/>
        </p:nvSpPr>
        <p:spPr>
          <a:xfrm>
            <a:off x="5622296" y="2331719"/>
            <a:ext cx="540533" cy="400110"/>
          </a:xfrm>
          <a:prstGeom prst="rect">
            <a:avLst/>
          </a:prstGeom>
          <a:noFill/>
        </p:spPr>
        <p:txBody>
          <a:bodyPr wrap="none" rtlCol="0">
            <a:spAutoFit/>
          </a:bodyPr>
          <a:lstStyle/>
          <a:p>
            <a:r>
              <a:rPr lang="en-US" sz="2000" b="1" dirty="0" smtClean="0">
                <a:solidFill>
                  <a:prstClr val="white"/>
                </a:solidFill>
                <a:latin typeface="Arial" panose="020B0604020202020204" pitchFamily="34" charset="0"/>
                <a:cs typeface="Arial" panose="020B0604020202020204" pitchFamily="34" charset="0"/>
              </a:rPr>
              <a:t>9M</a:t>
            </a:r>
            <a:endParaRPr lang="en-US" sz="2000" b="1" dirty="0">
              <a:solidFill>
                <a:prstClr val="white"/>
              </a:solidFill>
              <a:latin typeface="Arial" panose="020B0604020202020204" pitchFamily="34" charset="0"/>
              <a:cs typeface="Arial" panose="020B0604020202020204" pitchFamily="34" charset="0"/>
            </a:endParaRPr>
          </a:p>
        </p:txBody>
      </p:sp>
      <p:sp>
        <p:nvSpPr>
          <p:cNvPr id="28" name="TextBox 27"/>
          <p:cNvSpPr txBox="1"/>
          <p:nvPr/>
        </p:nvSpPr>
        <p:spPr>
          <a:xfrm>
            <a:off x="7489526" y="1376369"/>
            <a:ext cx="683200" cy="400110"/>
          </a:xfrm>
          <a:prstGeom prst="rect">
            <a:avLst/>
          </a:prstGeom>
          <a:noFill/>
        </p:spPr>
        <p:txBody>
          <a:bodyPr wrap="none" rtlCol="0">
            <a:spAutoFit/>
          </a:bodyPr>
          <a:lstStyle/>
          <a:p>
            <a:r>
              <a:rPr lang="en-US" sz="2000" b="1" dirty="0" smtClean="0">
                <a:solidFill>
                  <a:prstClr val="white"/>
                </a:solidFill>
                <a:latin typeface="Arial" panose="020B0604020202020204" pitchFamily="34" charset="0"/>
                <a:cs typeface="Arial" panose="020B0604020202020204" pitchFamily="34" charset="0"/>
              </a:rPr>
              <a:t>15M</a:t>
            </a:r>
            <a:endParaRPr lang="en-US" sz="2000" b="1" dirty="0">
              <a:solidFill>
                <a:prstClr val="white"/>
              </a:solidFill>
              <a:latin typeface="Arial" panose="020B0604020202020204" pitchFamily="34" charset="0"/>
              <a:cs typeface="Arial" panose="020B0604020202020204" pitchFamily="34" charset="0"/>
            </a:endParaRPr>
          </a:p>
        </p:txBody>
      </p:sp>
      <p:sp>
        <p:nvSpPr>
          <p:cNvPr id="29" name="TextBox 28"/>
          <p:cNvSpPr txBox="1"/>
          <p:nvPr/>
        </p:nvSpPr>
        <p:spPr>
          <a:xfrm>
            <a:off x="1608109" y="6113124"/>
            <a:ext cx="595035" cy="369332"/>
          </a:xfrm>
          <a:prstGeom prst="rect">
            <a:avLst/>
          </a:prstGeom>
          <a:noFill/>
        </p:spPr>
        <p:txBody>
          <a:bodyPr wrap="none" rtlCol="0">
            <a:spAutoFit/>
          </a:bodyPr>
          <a:lstStyle/>
          <a:p>
            <a:r>
              <a:rPr lang="en-US" dirty="0" smtClean="0">
                <a:solidFill>
                  <a:prstClr val="white"/>
                </a:solidFill>
              </a:rPr>
              <a:t>F-16</a:t>
            </a:r>
            <a:endParaRPr lang="en-US" dirty="0">
              <a:solidFill>
                <a:prstClr val="white"/>
              </a:solidFill>
            </a:endParaRPr>
          </a:p>
        </p:txBody>
      </p:sp>
      <p:sp>
        <p:nvSpPr>
          <p:cNvPr id="30" name="TextBox 29"/>
          <p:cNvSpPr txBox="1"/>
          <p:nvPr/>
        </p:nvSpPr>
        <p:spPr>
          <a:xfrm>
            <a:off x="3522518" y="5244783"/>
            <a:ext cx="497252" cy="369332"/>
          </a:xfrm>
          <a:prstGeom prst="rect">
            <a:avLst/>
          </a:prstGeom>
          <a:noFill/>
        </p:spPr>
        <p:txBody>
          <a:bodyPr wrap="none" rtlCol="0">
            <a:spAutoFit/>
          </a:bodyPr>
          <a:lstStyle/>
          <a:p>
            <a:r>
              <a:rPr lang="en-US" dirty="0" smtClean="0">
                <a:solidFill>
                  <a:prstClr val="white"/>
                </a:solidFill>
              </a:rPr>
              <a:t>B-2</a:t>
            </a:r>
            <a:endParaRPr lang="en-US" dirty="0">
              <a:solidFill>
                <a:prstClr val="white"/>
              </a:solidFill>
            </a:endParaRPr>
          </a:p>
        </p:txBody>
      </p:sp>
      <p:sp>
        <p:nvSpPr>
          <p:cNvPr id="31" name="TextBox 30"/>
          <p:cNvSpPr txBox="1"/>
          <p:nvPr/>
        </p:nvSpPr>
        <p:spPr>
          <a:xfrm>
            <a:off x="4956464" y="4402448"/>
            <a:ext cx="595035" cy="369332"/>
          </a:xfrm>
          <a:prstGeom prst="rect">
            <a:avLst/>
          </a:prstGeom>
          <a:noFill/>
        </p:spPr>
        <p:txBody>
          <a:bodyPr wrap="none" rtlCol="0">
            <a:spAutoFit/>
          </a:bodyPr>
          <a:lstStyle/>
          <a:p>
            <a:r>
              <a:rPr lang="en-US" dirty="0" smtClean="0">
                <a:solidFill>
                  <a:prstClr val="white"/>
                </a:solidFill>
              </a:rPr>
              <a:t>F-22</a:t>
            </a:r>
            <a:endParaRPr lang="en-US" dirty="0">
              <a:solidFill>
                <a:prstClr val="white"/>
              </a:solidFill>
            </a:endParaRPr>
          </a:p>
        </p:txBody>
      </p:sp>
      <p:sp>
        <p:nvSpPr>
          <p:cNvPr id="32" name="TextBox 31"/>
          <p:cNvSpPr txBox="1"/>
          <p:nvPr/>
        </p:nvSpPr>
        <p:spPr>
          <a:xfrm>
            <a:off x="6534098" y="3584863"/>
            <a:ext cx="595035" cy="369332"/>
          </a:xfrm>
          <a:prstGeom prst="rect">
            <a:avLst/>
          </a:prstGeom>
          <a:noFill/>
        </p:spPr>
        <p:txBody>
          <a:bodyPr wrap="none" rtlCol="0">
            <a:spAutoFit/>
          </a:bodyPr>
          <a:lstStyle/>
          <a:p>
            <a:r>
              <a:rPr lang="en-US" dirty="0" smtClean="0">
                <a:solidFill>
                  <a:prstClr val="white"/>
                </a:solidFill>
              </a:rPr>
              <a:t>F-35</a:t>
            </a:r>
            <a:endParaRPr lang="en-US" dirty="0">
              <a:solidFill>
                <a:prstClr val="white"/>
              </a:solidFill>
            </a:endParaRPr>
          </a:p>
        </p:txBody>
      </p:sp>
      <p:sp>
        <p:nvSpPr>
          <p:cNvPr id="33" name="TextBox 32"/>
          <p:cNvSpPr txBox="1"/>
          <p:nvPr/>
        </p:nvSpPr>
        <p:spPr>
          <a:xfrm>
            <a:off x="8302336" y="2802265"/>
            <a:ext cx="724109" cy="369332"/>
          </a:xfrm>
          <a:prstGeom prst="rect">
            <a:avLst/>
          </a:prstGeom>
          <a:noFill/>
        </p:spPr>
        <p:txBody>
          <a:bodyPr wrap="none" rtlCol="0">
            <a:spAutoFit/>
          </a:bodyPr>
          <a:lstStyle/>
          <a:p>
            <a:r>
              <a:rPr lang="en-US" dirty="0" smtClean="0">
                <a:solidFill>
                  <a:prstClr val="white"/>
                </a:solidFill>
              </a:rPr>
              <a:t>KC-46</a:t>
            </a:r>
            <a:endParaRPr lang="en-US" dirty="0">
              <a:solidFill>
                <a:prstClr val="white"/>
              </a:solidFill>
            </a:endParaRPr>
          </a:p>
        </p:txBody>
      </p:sp>
      <p:sp>
        <p:nvSpPr>
          <p:cNvPr id="34" name="TextBox 33"/>
          <p:cNvSpPr txBox="1"/>
          <p:nvPr/>
        </p:nvSpPr>
        <p:spPr>
          <a:xfrm>
            <a:off x="1359249" y="2019100"/>
            <a:ext cx="2465740" cy="584775"/>
          </a:xfrm>
          <a:prstGeom prst="rect">
            <a:avLst/>
          </a:prstGeom>
          <a:solidFill>
            <a:srgbClr val="B7C1CD"/>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rtlCol="0">
            <a:spAutoFit/>
          </a:bodyPr>
          <a:lstStyle/>
          <a:p>
            <a:r>
              <a:rPr lang="en-US" sz="3200" i="1" dirty="0" smtClean="0">
                <a:solidFill>
                  <a:prstClr val="black"/>
                </a:solidFill>
                <a:latin typeface="Times New Roman" panose="02020603050405020304" pitchFamily="18" charset="0"/>
                <a:cs typeface="Times New Roman" panose="02020603050405020304" pitchFamily="18" charset="0"/>
              </a:rPr>
              <a:t>Lines of Code</a:t>
            </a:r>
            <a:endParaRPr lang="en-US" sz="3200" i="1" dirty="0">
              <a:solidFill>
                <a:prstClr val="black"/>
              </a:solidFill>
              <a:latin typeface="Times New Roman" panose="02020603050405020304" pitchFamily="18" charset="0"/>
              <a:cs typeface="Times New Roman" panose="02020603050405020304" pitchFamily="18" charset="0"/>
            </a:endParaRPr>
          </a:p>
        </p:txBody>
      </p:sp>
      <p:sp>
        <p:nvSpPr>
          <p:cNvPr id="35" name="TextBox 34"/>
          <p:cNvSpPr txBox="1"/>
          <p:nvPr/>
        </p:nvSpPr>
        <p:spPr>
          <a:xfrm>
            <a:off x="4468059" y="5529369"/>
            <a:ext cx="3045257" cy="923330"/>
          </a:xfrm>
          <a:prstGeom prst="rect">
            <a:avLst/>
          </a:prstGeom>
          <a:solidFill>
            <a:srgbClr val="B7C1CD"/>
          </a:solidFill>
          <a:ln w="9525">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rtlCol="0">
            <a:spAutoFit/>
          </a:bodyPr>
          <a:lstStyle/>
          <a:p>
            <a:pPr algn="ctr"/>
            <a:r>
              <a:rPr lang="en-US" dirty="0" smtClean="0">
                <a:solidFill>
                  <a:prstClr val="black"/>
                </a:solidFill>
              </a:rPr>
              <a:t>Increasing lines of code drives </a:t>
            </a:r>
          </a:p>
          <a:p>
            <a:pPr algn="ctr"/>
            <a:r>
              <a:rPr lang="en-US" dirty="0" smtClean="0">
                <a:solidFill>
                  <a:prstClr val="black"/>
                </a:solidFill>
              </a:rPr>
              <a:t>demand for electrical and </a:t>
            </a:r>
          </a:p>
          <a:p>
            <a:pPr algn="ctr"/>
            <a:r>
              <a:rPr lang="en-US" dirty="0" smtClean="0">
                <a:solidFill>
                  <a:prstClr val="black"/>
                </a:solidFill>
              </a:rPr>
              <a:t>software engineers!</a:t>
            </a:r>
            <a:endParaRPr lang="en-US" dirty="0">
              <a:solidFill>
                <a:prstClr val="black"/>
              </a:solidFill>
            </a:endParaRPr>
          </a:p>
        </p:txBody>
      </p:sp>
      <p:sp>
        <p:nvSpPr>
          <p:cNvPr id="3" name="TextBox 2"/>
          <p:cNvSpPr txBox="1"/>
          <p:nvPr/>
        </p:nvSpPr>
        <p:spPr>
          <a:xfrm>
            <a:off x="6858401" y="4672729"/>
            <a:ext cx="2062488" cy="369332"/>
          </a:xfrm>
          <a:prstGeom prst="rect">
            <a:avLst/>
          </a:prstGeom>
          <a:solidFill>
            <a:schemeClr val="bg1">
              <a:lumMod val="6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rtlCol="0">
            <a:spAutoFit/>
          </a:bodyPr>
          <a:lstStyle/>
          <a:p>
            <a:r>
              <a:rPr lang="en-US" dirty="0" smtClean="0"/>
              <a:t>Predictive Analytics </a:t>
            </a:r>
            <a:endParaRPr lang="en-US" dirty="0"/>
          </a:p>
        </p:txBody>
      </p:sp>
    </p:spTree>
    <p:extLst>
      <p:ext uri="{BB962C8B-B14F-4D97-AF65-F5344CB8AC3E}">
        <p14:creationId xmlns:p14="http://schemas.microsoft.com/office/powerpoint/2010/main" val="1179292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Military MRO by the Numbers</a:t>
            </a:r>
            <a:endParaRPr lang="en-US" dirty="0"/>
          </a:p>
        </p:txBody>
      </p:sp>
      <p:sp>
        <p:nvSpPr>
          <p:cNvPr id="3" name="Content Placeholder 2"/>
          <p:cNvSpPr>
            <a:spLocks noGrp="1"/>
          </p:cNvSpPr>
          <p:nvPr>
            <p:ph idx="1"/>
          </p:nvPr>
        </p:nvSpPr>
        <p:spPr>
          <a:xfrm>
            <a:off x="197705" y="2214028"/>
            <a:ext cx="4582113" cy="3862876"/>
          </a:xfrm>
        </p:spPr>
        <p:txBody>
          <a:bodyPr>
            <a:normAutofit/>
          </a:bodyPr>
          <a:lstStyle/>
          <a:p>
            <a:r>
              <a:rPr lang="en-US" sz="2400" dirty="0" smtClean="0"/>
              <a:t>Over </a:t>
            </a:r>
            <a:r>
              <a:rPr lang="en-US" sz="2400" dirty="0"/>
              <a:t>the </a:t>
            </a:r>
            <a:r>
              <a:rPr lang="en-US" sz="2400" dirty="0">
                <a:solidFill>
                  <a:srgbClr val="FF0000"/>
                </a:solidFill>
              </a:rPr>
              <a:t>next five </a:t>
            </a:r>
            <a:r>
              <a:rPr lang="en-US" sz="2400" dirty="0" smtClean="0">
                <a:solidFill>
                  <a:srgbClr val="FF0000"/>
                </a:solidFill>
              </a:rPr>
              <a:t>years </a:t>
            </a:r>
            <a:r>
              <a:rPr lang="en-US" sz="2400" dirty="0" smtClean="0"/>
              <a:t>US </a:t>
            </a:r>
            <a:r>
              <a:rPr lang="en-US" sz="2400" dirty="0"/>
              <a:t>military aircraft fleet </a:t>
            </a:r>
            <a:r>
              <a:rPr lang="en-US" sz="2400" dirty="0" smtClean="0"/>
              <a:t>requires</a:t>
            </a:r>
            <a:r>
              <a:rPr lang="en-US" sz="2400" dirty="0" smtClean="0">
                <a:solidFill>
                  <a:srgbClr val="FF0000"/>
                </a:solidFill>
              </a:rPr>
              <a:t> $432 billion </a:t>
            </a:r>
            <a:r>
              <a:rPr lang="en-US" sz="2400" dirty="0" smtClean="0">
                <a:solidFill>
                  <a:schemeClr val="tx1"/>
                </a:solidFill>
              </a:rPr>
              <a:t>in</a:t>
            </a:r>
            <a:r>
              <a:rPr lang="en-US" sz="2400" dirty="0" smtClean="0">
                <a:solidFill>
                  <a:srgbClr val="FF0000"/>
                </a:solidFill>
              </a:rPr>
              <a:t> </a:t>
            </a:r>
            <a:r>
              <a:rPr lang="en-US" sz="2400" dirty="0" smtClean="0"/>
              <a:t>MRO spending </a:t>
            </a:r>
          </a:p>
          <a:p>
            <a:endParaRPr lang="en-US" sz="2400" dirty="0" smtClean="0"/>
          </a:p>
          <a:p>
            <a:r>
              <a:rPr lang="en-US" sz="2400" dirty="0" smtClean="0"/>
              <a:t> Equals </a:t>
            </a:r>
            <a:r>
              <a:rPr lang="en-US" sz="2400" dirty="0" smtClean="0">
                <a:solidFill>
                  <a:srgbClr val="FF0000"/>
                </a:solidFill>
              </a:rPr>
              <a:t>$86.5 </a:t>
            </a:r>
            <a:r>
              <a:rPr lang="en-US" sz="2400" dirty="0">
                <a:solidFill>
                  <a:srgbClr val="FF0000"/>
                </a:solidFill>
              </a:rPr>
              <a:t>billion </a:t>
            </a:r>
            <a:r>
              <a:rPr lang="en-US" sz="2400" dirty="0" smtClean="0"/>
              <a:t>per year</a:t>
            </a:r>
          </a:p>
          <a:p>
            <a:endParaRPr lang="en-US" sz="2400" dirty="0" smtClean="0"/>
          </a:p>
          <a:p>
            <a:r>
              <a:rPr lang="en-US" sz="2400" dirty="0" smtClean="0"/>
              <a:t>US </a:t>
            </a:r>
            <a:r>
              <a:rPr lang="en-US" sz="2400" dirty="0"/>
              <a:t>military </a:t>
            </a:r>
            <a:r>
              <a:rPr lang="en-US" sz="2400" dirty="0" smtClean="0"/>
              <a:t>MRO </a:t>
            </a:r>
            <a:r>
              <a:rPr lang="en-US" sz="2400" dirty="0"/>
              <a:t>demand </a:t>
            </a:r>
            <a:r>
              <a:rPr lang="en-US" sz="2400" dirty="0" smtClean="0"/>
              <a:t>represents </a:t>
            </a:r>
            <a:r>
              <a:rPr lang="en-US" sz="2400" dirty="0"/>
              <a:t>more than </a:t>
            </a:r>
            <a:r>
              <a:rPr lang="en-US" sz="2400" dirty="0">
                <a:solidFill>
                  <a:srgbClr val="FF0000"/>
                </a:solidFill>
              </a:rPr>
              <a:t>60%</a:t>
            </a:r>
            <a:r>
              <a:rPr lang="en-US" sz="2400" dirty="0"/>
              <a:t> </a:t>
            </a:r>
            <a:r>
              <a:rPr lang="en-US" sz="2400" dirty="0" smtClean="0">
                <a:solidFill>
                  <a:srgbClr val="FF0000"/>
                </a:solidFill>
              </a:rPr>
              <a:t>of </a:t>
            </a:r>
            <a:r>
              <a:rPr lang="en-US" sz="2400" dirty="0">
                <a:solidFill>
                  <a:srgbClr val="FF0000"/>
                </a:solidFill>
              </a:rPr>
              <a:t>total MRO demand worldwide</a:t>
            </a:r>
          </a:p>
        </p:txBody>
      </p:sp>
      <p:pic>
        <p:nvPicPr>
          <p:cNvPr id="6" name="Picture 5" descr="  "/>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999759" y="2078614"/>
            <a:ext cx="3624695" cy="35428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p:cNvSpPr txBox="1"/>
          <p:nvPr/>
        </p:nvSpPr>
        <p:spPr>
          <a:xfrm>
            <a:off x="789709" y="6334899"/>
            <a:ext cx="2645724" cy="276999"/>
          </a:xfrm>
          <a:prstGeom prst="rect">
            <a:avLst/>
          </a:prstGeom>
          <a:noFill/>
        </p:spPr>
        <p:txBody>
          <a:bodyPr wrap="none" rtlCol="0">
            <a:spAutoFit/>
          </a:bodyPr>
          <a:lstStyle/>
          <a:p>
            <a:r>
              <a:rPr lang="en-US" sz="1200" dirty="0" smtClean="0"/>
              <a:t>Source: Penton </a:t>
            </a:r>
            <a:r>
              <a:rPr lang="en-US" sz="1200" dirty="0"/>
              <a:t>Aviation Week Network</a:t>
            </a:r>
          </a:p>
        </p:txBody>
      </p:sp>
    </p:spTree>
    <p:extLst>
      <p:ext uri="{BB962C8B-B14F-4D97-AF65-F5344CB8AC3E}">
        <p14:creationId xmlns:p14="http://schemas.microsoft.com/office/powerpoint/2010/main" val="2141606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Commercial MRO By the Numbers</a:t>
            </a:r>
            <a:endParaRPr lang="en-US" dirty="0"/>
          </a:p>
        </p:txBody>
      </p:sp>
      <p:sp>
        <p:nvSpPr>
          <p:cNvPr id="3" name="Content Placeholder 2"/>
          <p:cNvSpPr>
            <a:spLocks noGrp="1"/>
          </p:cNvSpPr>
          <p:nvPr>
            <p:ph idx="1"/>
          </p:nvPr>
        </p:nvSpPr>
        <p:spPr>
          <a:xfrm>
            <a:off x="259773" y="1839191"/>
            <a:ext cx="4187536" cy="4800600"/>
          </a:xfrm>
        </p:spPr>
        <p:txBody>
          <a:bodyPr>
            <a:normAutofit fontScale="92500" lnSpcReduction="20000"/>
          </a:bodyPr>
          <a:lstStyle/>
          <a:p>
            <a:r>
              <a:rPr lang="en-US" sz="2600" dirty="0" smtClean="0"/>
              <a:t>Total U.S. MRO revenue for 2015 for commercial services is forecasted at approximately </a:t>
            </a:r>
            <a:r>
              <a:rPr lang="en-US" sz="2600" dirty="0" smtClean="0">
                <a:solidFill>
                  <a:srgbClr val="FF0000"/>
                </a:solidFill>
              </a:rPr>
              <a:t>$23 billion</a:t>
            </a:r>
          </a:p>
          <a:p>
            <a:endParaRPr lang="en-US" sz="2600" dirty="0" smtClean="0"/>
          </a:p>
          <a:p>
            <a:r>
              <a:rPr lang="en-US" sz="2600" dirty="0" smtClean="0"/>
              <a:t>There are approximately </a:t>
            </a:r>
            <a:r>
              <a:rPr lang="en-US" sz="2600" dirty="0" smtClean="0">
                <a:solidFill>
                  <a:srgbClr val="FF0000"/>
                </a:solidFill>
              </a:rPr>
              <a:t>4,000 </a:t>
            </a:r>
            <a:r>
              <a:rPr lang="en-US" sz="2600" dirty="0" smtClean="0"/>
              <a:t>FAA certified maintenance facilities with over </a:t>
            </a:r>
            <a:r>
              <a:rPr lang="en-US" sz="2600" dirty="0" smtClean="0">
                <a:solidFill>
                  <a:srgbClr val="FF0000"/>
                </a:solidFill>
              </a:rPr>
              <a:t>200,000 </a:t>
            </a:r>
            <a:r>
              <a:rPr lang="en-US" sz="2600" dirty="0" smtClean="0"/>
              <a:t>employees</a:t>
            </a:r>
          </a:p>
          <a:p>
            <a:endParaRPr lang="en-US" sz="2600" dirty="0" smtClean="0"/>
          </a:p>
          <a:p>
            <a:r>
              <a:rPr lang="en-US" sz="2600" dirty="0"/>
              <a:t>Global MRO market expected to grow from </a:t>
            </a:r>
            <a:r>
              <a:rPr lang="en-US" sz="2600" dirty="0">
                <a:solidFill>
                  <a:srgbClr val="FF0000"/>
                </a:solidFill>
              </a:rPr>
              <a:t>$57 billion (2014) </a:t>
            </a:r>
            <a:r>
              <a:rPr lang="en-US" sz="2600" dirty="0"/>
              <a:t>to </a:t>
            </a:r>
            <a:r>
              <a:rPr lang="en-US" sz="2600" dirty="0">
                <a:solidFill>
                  <a:srgbClr val="FF0000"/>
                </a:solidFill>
              </a:rPr>
              <a:t>$86 billion (2024)</a:t>
            </a:r>
          </a:p>
          <a:p>
            <a:endParaRPr lang="en-US" sz="2600" dirty="0"/>
          </a:p>
          <a:p>
            <a:endParaRPr lang="en-US" sz="2600" dirty="0" smtClean="0"/>
          </a:p>
          <a:p>
            <a:pPr marL="400050" lvl="1" indent="0">
              <a:spcBef>
                <a:spcPts val="600"/>
              </a:spcBef>
              <a:buNone/>
            </a:pPr>
            <a:endParaRPr lang="en-US" sz="3400" dirty="0" smtClean="0"/>
          </a:p>
          <a:p>
            <a:pPr marL="400050" lvl="1" indent="0">
              <a:spcBef>
                <a:spcPts val="600"/>
              </a:spcBef>
              <a:buNone/>
            </a:pPr>
            <a:endParaRPr lang="en-US" sz="3400" dirty="0" smtClean="0"/>
          </a:p>
          <a:p>
            <a:pPr marL="400050" lvl="1" indent="0">
              <a:spcBef>
                <a:spcPts val="600"/>
              </a:spcBef>
              <a:buNone/>
            </a:pPr>
            <a:endParaRPr lang="en-US" sz="3400" dirty="0" smtClean="0"/>
          </a:p>
          <a:p>
            <a:pPr marL="400050" lvl="1" indent="0">
              <a:spcBef>
                <a:spcPts val="600"/>
              </a:spcBef>
              <a:buNone/>
            </a:pPr>
            <a:endParaRPr lang="en-US" sz="1200" dirty="0"/>
          </a:p>
          <a:p>
            <a:pPr marL="400050" lvl="1" indent="0">
              <a:spcBef>
                <a:spcPts val="600"/>
              </a:spcBef>
              <a:buNone/>
            </a:pPr>
            <a:endParaRPr lang="en-US" sz="1200" dirty="0" smtClean="0"/>
          </a:p>
          <a:p>
            <a:pPr marL="400050" lvl="1" indent="0">
              <a:spcBef>
                <a:spcPts val="600"/>
              </a:spcBef>
              <a:buNone/>
            </a:pPr>
            <a:endParaRPr lang="en-US" sz="1200" dirty="0"/>
          </a:p>
          <a:p>
            <a:pPr marL="400050" lvl="1" indent="0">
              <a:spcBef>
                <a:spcPts val="600"/>
              </a:spcBef>
              <a:buNone/>
            </a:pPr>
            <a:endParaRPr lang="en-US" sz="1200" dirty="0" smtClean="0"/>
          </a:p>
          <a:p>
            <a:pPr marL="400050" lvl="1" indent="0">
              <a:spcBef>
                <a:spcPts val="600"/>
              </a:spcBef>
              <a:buNone/>
            </a:pPr>
            <a:endParaRPr lang="en-US" sz="1200" dirty="0" smtClean="0"/>
          </a:p>
        </p:txBody>
      </p:sp>
      <p:pic>
        <p:nvPicPr>
          <p:cNvPr id="4" name="Picture 3" descr="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53042" y="2245510"/>
            <a:ext cx="4338958" cy="2926080"/>
          </a:xfrm>
          <a:prstGeom prst="rect">
            <a:avLst/>
          </a:prstGeom>
          <a:effectLst>
            <a:reflection blurRad="6350" stA="52000" endA="300" endPos="35000" dir="5400000" sy="-100000" algn="bl" rotWithShape="0"/>
          </a:effectLst>
        </p:spPr>
      </p:pic>
      <p:sp>
        <p:nvSpPr>
          <p:cNvPr id="6" name="TextBox 5"/>
          <p:cNvSpPr txBox="1"/>
          <p:nvPr/>
        </p:nvSpPr>
        <p:spPr>
          <a:xfrm>
            <a:off x="0" y="6362792"/>
            <a:ext cx="4222588" cy="276999"/>
          </a:xfrm>
          <a:prstGeom prst="rect">
            <a:avLst/>
          </a:prstGeom>
          <a:noFill/>
        </p:spPr>
        <p:txBody>
          <a:bodyPr wrap="square" rtlCol="0">
            <a:spAutoFit/>
          </a:bodyPr>
          <a:lstStyle/>
          <a:p>
            <a:pPr marL="400050" lvl="1" indent="0">
              <a:spcBef>
                <a:spcPts val="600"/>
              </a:spcBef>
              <a:buNone/>
            </a:pPr>
            <a:r>
              <a:rPr lang="en-US" sz="1200" dirty="0"/>
              <a:t>Source: Asset Reliance International, LLC August 12, 2015</a:t>
            </a:r>
          </a:p>
        </p:txBody>
      </p:sp>
      <p:sp>
        <p:nvSpPr>
          <p:cNvPr id="5" name="TextBox 4"/>
          <p:cNvSpPr txBox="1"/>
          <p:nvPr/>
        </p:nvSpPr>
        <p:spPr>
          <a:xfrm>
            <a:off x="4796374" y="5854960"/>
            <a:ext cx="3976923" cy="64633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solidFill>
              <a:schemeClr val="tx1"/>
            </a:solidFill>
          </a:ln>
        </p:spPr>
        <p:txBody>
          <a:bodyPr wrap="none" rtlCol="0">
            <a:spAutoFit/>
          </a:bodyPr>
          <a:lstStyle/>
          <a:p>
            <a:r>
              <a:rPr lang="en-US" dirty="0"/>
              <a:t>R</a:t>
            </a:r>
            <a:r>
              <a:rPr lang="en-US" dirty="0" smtClean="0"/>
              <a:t>evenues </a:t>
            </a:r>
            <a:r>
              <a:rPr lang="en-US" dirty="0"/>
              <a:t>for </a:t>
            </a:r>
            <a:r>
              <a:rPr lang="en-US" dirty="0" smtClean="0"/>
              <a:t>US </a:t>
            </a:r>
            <a:r>
              <a:rPr lang="en-US" dirty="0"/>
              <a:t>engine repair </a:t>
            </a:r>
            <a:r>
              <a:rPr lang="en-US" dirty="0" smtClean="0"/>
              <a:t>expected </a:t>
            </a:r>
          </a:p>
          <a:p>
            <a:r>
              <a:rPr lang="en-US" dirty="0" smtClean="0"/>
              <a:t>to </a:t>
            </a:r>
            <a:r>
              <a:rPr lang="en-US" dirty="0"/>
              <a:t>grow </a:t>
            </a:r>
            <a:r>
              <a:rPr lang="en-US" dirty="0" smtClean="0"/>
              <a:t>5% per year between 2015-2019</a:t>
            </a:r>
            <a:endParaRPr lang="en-US" dirty="0"/>
          </a:p>
        </p:txBody>
      </p:sp>
    </p:spTree>
    <p:extLst>
      <p:ext uri="{BB962C8B-B14F-4D97-AF65-F5344CB8AC3E}">
        <p14:creationId xmlns:p14="http://schemas.microsoft.com/office/powerpoint/2010/main" val="1221074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ap of the United States showing the locations of MRO facilities. &#10;"/>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1210200" y="2079115"/>
            <a:ext cx="6866574" cy="3189077"/>
          </a:xfrm>
        </p:spPr>
      </p:pic>
      <p:sp>
        <p:nvSpPr>
          <p:cNvPr id="5" name="Title 1"/>
          <p:cNvSpPr>
            <a:spLocks noGrp="1"/>
          </p:cNvSpPr>
          <p:nvPr>
            <p:ph type="title"/>
          </p:nvPr>
        </p:nvSpPr>
        <p:spPr>
          <a:xfrm>
            <a:off x="1392590" y="1430719"/>
            <a:ext cx="6330383" cy="784451"/>
          </a:xfrm>
        </p:spPr>
        <p:txBody>
          <a:bodyPr/>
          <a:lstStyle/>
          <a:p>
            <a:pPr algn="ctr"/>
            <a:r>
              <a:rPr lang="en-US" dirty="0" smtClean="0"/>
              <a:t>Centrally Located in US</a:t>
            </a:r>
            <a:endParaRPr lang="en-US" dirty="0"/>
          </a:p>
        </p:txBody>
      </p:sp>
      <p:sp>
        <p:nvSpPr>
          <p:cNvPr id="2" name="TextBox 1"/>
          <p:cNvSpPr txBox="1"/>
          <p:nvPr/>
        </p:nvSpPr>
        <p:spPr>
          <a:xfrm>
            <a:off x="658766" y="1822710"/>
            <a:ext cx="696310" cy="332006"/>
          </a:xfrm>
          <a:prstGeom prst="roundRect">
            <a:avLst/>
          </a:prstGeom>
          <a:solidFill>
            <a:schemeClr val="accent3">
              <a:lumMod val="60000"/>
              <a:lumOff val="40000"/>
            </a:schemeClr>
          </a:solidFill>
          <a:ln>
            <a:solidFill>
              <a:schemeClr val="tx1"/>
            </a:solidFill>
          </a:ln>
        </p:spPr>
        <p:txBody>
          <a:bodyPr wrap="none" rtlCol="0">
            <a:spAutoFit/>
          </a:bodyPr>
          <a:lstStyle/>
          <a:p>
            <a:r>
              <a:rPr lang="en-US" sz="1350" dirty="0">
                <a:solidFill>
                  <a:prstClr val="black"/>
                </a:solidFill>
              </a:rPr>
              <a:t>Boeing</a:t>
            </a:r>
          </a:p>
        </p:txBody>
      </p:sp>
      <p:sp>
        <p:nvSpPr>
          <p:cNvPr id="7" name="TextBox 6"/>
          <p:cNvSpPr txBox="1"/>
          <p:nvPr/>
        </p:nvSpPr>
        <p:spPr>
          <a:xfrm>
            <a:off x="6450493" y="1867911"/>
            <a:ext cx="1688425" cy="332006"/>
          </a:xfrm>
          <a:prstGeom prst="roundRect">
            <a:avLst/>
          </a:prstGeom>
          <a:solidFill>
            <a:schemeClr val="accent3">
              <a:lumMod val="60000"/>
              <a:lumOff val="40000"/>
            </a:schemeClr>
          </a:solidFill>
          <a:ln>
            <a:solidFill>
              <a:schemeClr val="tx1"/>
            </a:solidFill>
          </a:ln>
        </p:spPr>
        <p:txBody>
          <a:bodyPr wrap="none" rtlCol="0">
            <a:spAutoFit/>
          </a:bodyPr>
          <a:lstStyle/>
          <a:p>
            <a:r>
              <a:rPr lang="en-US" sz="1350" dirty="0">
                <a:solidFill>
                  <a:prstClr val="black"/>
                </a:solidFill>
              </a:rPr>
              <a:t>Boeing Headquarters</a:t>
            </a:r>
          </a:p>
        </p:txBody>
      </p:sp>
      <p:cxnSp>
        <p:nvCxnSpPr>
          <p:cNvPr id="8" name="Straight Arrow Connector 7"/>
          <p:cNvCxnSpPr/>
          <p:nvPr/>
        </p:nvCxnSpPr>
        <p:spPr>
          <a:xfrm flipH="1">
            <a:off x="5621482" y="2215270"/>
            <a:ext cx="1114298" cy="92220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7012907" y="4454803"/>
            <a:ext cx="1285573" cy="332006"/>
          </a:xfrm>
          <a:prstGeom prst="roundRect">
            <a:avLst/>
          </a:prstGeom>
          <a:solidFill>
            <a:schemeClr val="accent2">
              <a:lumMod val="60000"/>
              <a:lumOff val="40000"/>
            </a:schemeClr>
          </a:solidFill>
          <a:ln>
            <a:solidFill>
              <a:schemeClr val="tx1"/>
            </a:solidFill>
          </a:ln>
        </p:spPr>
        <p:txBody>
          <a:bodyPr wrap="none" rtlCol="0">
            <a:spAutoFit/>
          </a:bodyPr>
          <a:lstStyle/>
          <a:p>
            <a:r>
              <a:rPr lang="en-US" sz="1350" dirty="0">
                <a:solidFill>
                  <a:prstClr val="black"/>
                </a:solidFill>
              </a:rPr>
              <a:t>Washington DC</a:t>
            </a:r>
          </a:p>
        </p:txBody>
      </p:sp>
      <p:cxnSp>
        <p:nvCxnSpPr>
          <p:cNvPr id="11" name="Straight Arrow Connector 10"/>
          <p:cNvCxnSpPr/>
          <p:nvPr/>
        </p:nvCxnSpPr>
        <p:spPr>
          <a:xfrm flipH="1" flipV="1">
            <a:off x="6748822" y="3436750"/>
            <a:ext cx="408633" cy="98798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449136" y="3622820"/>
            <a:ext cx="752920" cy="332006"/>
          </a:xfrm>
          <a:prstGeom prst="roundRect">
            <a:avLst/>
          </a:prstGeom>
          <a:solidFill>
            <a:schemeClr val="tx2">
              <a:lumMod val="40000"/>
              <a:lumOff val="60000"/>
            </a:schemeClr>
          </a:solidFill>
          <a:ln>
            <a:solidFill>
              <a:schemeClr val="tx1"/>
            </a:solidFill>
          </a:ln>
        </p:spPr>
        <p:txBody>
          <a:bodyPr wrap="none" rtlCol="0">
            <a:spAutoFit/>
          </a:bodyPr>
          <a:lstStyle/>
          <a:p>
            <a:r>
              <a:rPr lang="en-US" sz="1350" dirty="0">
                <a:solidFill>
                  <a:prstClr val="black"/>
                </a:solidFill>
              </a:rPr>
              <a:t>Hill AFB</a:t>
            </a:r>
          </a:p>
        </p:txBody>
      </p:sp>
      <p:sp>
        <p:nvSpPr>
          <p:cNvPr id="13" name="TextBox 12"/>
          <p:cNvSpPr txBox="1"/>
          <p:nvPr/>
        </p:nvSpPr>
        <p:spPr>
          <a:xfrm>
            <a:off x="6606021" y="5268191"/>
            <a:ext cx="1091977" cy="332006"/>
          </a:xfrm>
          <a:prstGeom prst="roundRect">
            <a:avLst/>
          </a:prstGeom>
          <a:solidFill>
            <a:schemeClr val="tx2">
              <a:lumMod val="40000"/>
              <a:lumOff val="60000"/>
            </a:schemeClr>
          </a:solidFill>
          <a:ln>
            <a:solidFill>
              <a:schemeClr val="tx1"/>
            </a:solidFill>
          </a:ln>
        </p:spPr>
        <p:txBody>
          <a:bodyPr wrap="none" rtlCol="0">
            <a:spAutoFit/>
          </a:bodyPr>
          <a:lstStyle/>
          <a:p>
            <a:r>
              <a:rPr lang="en-US" sz="1350" dirty="0">
                <a:solidFill>
                  <a:prstClr val="black"/>
                </a:solidFill>
              </a:rPr>
              <a:t>Robbins AFB</a:t>
            </a:r>
          </a:p>
        </p:txBody>
      </p:sp>
      <p:cxnSp>
        <p:nvCxnSpPr>
          <p:cNvPr id="15" name="Straight Arrow Connector 14"/>
          <p:cNvCxnSpPr/>
          <p:nvPr/>
        </p:nvCxnSpPr>
        <p:spPr>
          <a:xfrm flipH="1" flipV="1">
            <a:off x="6222724" y="4332734"/>
            <a:ext cx="702818" cy="93545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2053346" y="4610005"/>
            <a:ext cx="961203" cy="332006"/>
          </a:xfrm>
          <a:prstGeom prst="roundRect">
            <a:avLst/>
          </a:prstGeom>
          <a:solidFill>
            <a:schemeClr val="tx2">
              <a:lumMod val="40000"/>
              <a:lumOff val="60000"/>
            </a:schemeClr>
          </a:solidFill>
          <a:ln>
            <a:solidFill>
              <a:schemeClr val="tx1"/>
            </a:solidFill>
          </a:ln>
        </p:spPr>
        <p:txBody>
          <a:bodyPr wrap="none" rtlCol="0">
            <a:spAutoFit/>
          </a:bodyPr>
          <a:lstStyle/>
          <a:p>
            <a:r>
              <a:rPr lang="en-US" sz="1350" dirty="0">
                <a:solidFill>
                  <a:prstClr val="black"/>
                </a:solidFill>
              </a:rPr>
              <a:t>Tinker AFB</a:t>
            </a:r>
          </a:p>
        </p:txBody>
      </p:sp>
      <p:cxnSp>
        <p:nvCxnSpPr>
          <p:cNvPr id="18" name="Straight Arrow Connector 17"/>
          <p:cNvCxnSpPr>
            <a:stCxn id="16" idx="3"/>
          </p:cNvCxnSpPr>
          <p:nvPr/>
        </p:nvCxnSpPr>
        <p:spPr>
          <a:xfrm flipV="1">
            <a:off x="3014549" y="4086227"/>
            <a:ext cx="1386723" cy="68978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7012907" y="3520267"/>
            <a:ext cx="1040164" cy="32234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endParaRPr>
          </a:p>
        </p:txBody>
      </p:sp>
      <p:pic>
        <p:nvPicPr>
          <p:cNvPr id="14" name="Picture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03396" y="3105993"/>
            <a:ext cx="342899" cy="218209"/>
          </a:xfrm>
          <a:prstGeom prst="rect">
            <a:avLst/>
          </a:prstGeom>
          <a:ln>
            <a:solidFill>
              <a:schemeClr val="tx1"/>
            </a:solidFill>
          </a:ln>
        </p:spPr>
      </p:pic>
      <p:cxnSp>
        <p:nvCxnSpPr>
          <p:cNvPr id="10" name="Straight Arrow Connector 9"/>
          <p:cNvCxnSpPr/>
          <p:nvPr/>
        </p:nvCxnSpPr>
        <p:spPr>
          <a:xfrm>
            <a:off x="3932653" y="3299927"/>
            <a:ext cx="581597" cy="67344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9" name="TextBox 18"/>
          <p:cNvSpPr txBox="1"/>
          <p:nvPr/>
        </p:nvSpPr>
        <p:spPr>
          <a:xfrm>
            <a:off x="3910177" y="5770288"/>
            <a:ext cx="2364368" cy="332006"/>
          </a:xfrm>
          <a:prstGeom prst="roundRect">
            <a:avLst/>
          </a:prstGeom>
          <a:solidFill>
            <a:schemeClr val="tx2">
              <a:lumMod val="40000"/>
              <a:lumOff val="60000"/>
            </a:schemeClr>
          </a:solidFill>
          <a:ln w="3175">
            <a:solidFill>
              <a:schemeClr val="tx1"/>
            </a:solidFill>
          </a:ln>
        </p:spPr>
        <p:txBody>
          <a:bodyPr wrap="square" rtlCol="0">
            <a:spAutoFit/>
          </a:bodyPr>
          <a:lstStyle/>
          <a:p>
            <a:pPr algn="ctr" defTabSz="685800"/>
            <a:r>
              <a:rPr lang="en-US" sz="1350" dirty="0">
                <a:solidFill>
                  <a:prstClr val="black"/>
                </a:solidFill>
              </a:rPr>
              <a:t>Corpus Christie Army Depot</a:t>
            </a:r>
          </a:p>
        </p:txBody>
      </p:sp>
      <p:sp>
        <p:nvSpPr>
          <p:cNvPr id="20" name="TextBox 19"/>
          <p:cNvSpPr txBox="1"/>
          <p:nvPr/>
        </p:nvSpPr>
        <p:spPr>
          <a:xfrm>
            <a:off x="7716402" y="3012790"/>
            <a:ext cx="1366928" cy="332006"/>
          </a:xfrm>
          <a:prstGeom prst="roundRect">
            <a:avLst/>
          </a:prstGeom>
          <a:solidFill>
            <a:schemeClr val="accent3">
              <a:lumMod val="60000"/>
              <a:lumOff val="40000"/>
            </a:schemeClr>
          </a:solidFill>
          <a:ln w="3175">
            <a:solidFill>
              <a:schemeClr val="tx1"/>
            </a:solidFill>
          </a:ln>
        </p:spPr>
        <p:txBody>
          <a:bodyPr wrap="square" rtlCol="0">
            <a:spAutoFit/>
          </a:bodyPr>
          <a:lstStyle/>
          <a:p>
            <a:pPr defTabSz="685800"/>
            <a:r>
              <a:rPr lang="en-US" sz="1350" dirty="0">
                <a:solidFill>
                  <a:prstClr val="black"/>
                </a:solidFill>
              </a:rPr>
              <a:t>Pratt &amp; </a:t>
            </a:r>
            <a:r>
              <a:rPr lang="en-US" sz="1350" dirty="0" smtClean="0">
                <a:solidFill>
                  <a:prstClr val="black"/>
                </a:solidFill>
              </a:rPr>
              <a:t>Whitney</a:t>
            </a:r>
            <a:endParaRPr lang="en-US" sz="1350" dirty="0">
              <a:solidFill>
                <a:prstClr val="black"/>
              </a:solidFill>
            </a:endParaRPr>
          </a:p>
        </p:txBody>
      </p:sp>
      <p:sp>
        <p:nvSpPr>
          <p:cNvPr id="21" name="TextBox 20"/>
          <p:cNvSpPr txBox="1"/>
          <p:nvPr/>
        </p:nvSpPr>
        <p:spPr>
          <a:xfrm>
            <a:off x="5026369" y="5037304"/>
            <a:ext cx="1375148" cy="332006"/>
          </a:xfrm>
          <a:prstGeom prst="roundRect">
            <a:avLst/>
          </a:prstGeom>
          <a:solidFill>
            <a:schemeClr val="accent3">
              <a:lumMod val="60000"/>
              <a:lumOff val="40000"/>
            </a:schemeClr>
          </a:solidFill>
          <a:ln w="3175">
            <a:solidFill>
              <a:schemeClr val="tx1"/>
            </a:solidFill>
          </a:ln>
        </p:spPr>
        <p:txBody>
          <a:bodyPr wrap="square" rtlCol="0">
            <a:spAutoFit/>
          </a:bodyPr>
          <a:lstStyle/>
          <a:p>
            <a:pPr algn="ctr" defTabSz="685800"/>
            <a:r>
              <a:rPr lang="en-US" sz="1350" dirty="0">
                <a:solidFill>
                  <a:prstClr val="black"/>
                </a:solidFill>
              </a:rPr>
              <a:t>Delta Tech Ops</a:t>
            </a:r>
          </a:p>
        </p:txBody>
      </p:sp>
      <p:sp>
        <p:nvSpPr>
          <p:cNvPr id="22" name="TextBox 21"/>
          <p:cNvSpPr txBox="1"/>
          <p:nvPr/>
        </p:nvSpPr>
        <p:spPr>
          <a:xfrm>
            <a:off x="7377952" y="3655192"/>
            <a:ext cx="1493001" cy="561856"/>
          </a:xfrm>
          <a:prstGeom prst="roundRect">
            <a:avLst/>
          </a:prstGeom>
          <a:solidFill>
            <a:schemeClr val="tx2">
              <a:lumMod val="40000"/>
              <a:lumOff val="60000"/>
            </a:schemeClr>
          </a:solidFill>
          <a:ln w="3175">
            <a:solidFill>
              <a:schemeClr val="tx1"/>
            </a:solidFill>
          </a:ln>
        </p:spPr>
        <p:txBody>
          <a:bodyPr wrap="square" rtlCol="0">
            <a:spAutoFit/>
          </a:bodyPr>
          <a:lstStyle/>
          <a:p>
            <a:pPr algn="ctr" defTabSz="685800"/>
            <a:r>
              <a:rPr lang="en-US" sz="1350" dirty="0">
                <a:solidFill>
                  <a:prstClr val="black"/>
                </a:solidFill>
              </a:rPr>
              <a:t>US Navy Fleet </a:t>
            </a:r>
          </a:p>
          <a:p>
            <a:pPr algn="ctr" defTabSz="685800"/>
            <a:r>
              <a:rPr lang="en-US" sz="1350" dirty="0">
                <a:solidFill>
                  <a:prstClr val="black"/>
                </a:solidFill>
              </a:rPr>
              <a:t>Readiness Center</a:t>
            </a:r>
          </a:p>
        </p:txBody>
      </p:sp>
      <p:cxnSp>
        <p:nvCxnSpPr>
          <p:cNvPr id="26" name="Straight Arrow Connector 25"/>
          <p:cNvCxnSpPr>
            <a:stCxn id="20" idx="1"/>
          </p:cNvCxnSpPr>
          <p:nvPr/>
        </p:nvCxnSpPr>
        <p:spPr>
          <a:xfrm flipH="1" flipV="1">
            <a:off x="7075762" y="3012792"/>
            <a:ext cx="640640" cy="16600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H="1">
            <a:off x="5943069" y="2624553"/>
            <a:ext cx="662952" cy="81219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V="1">
            <a:off x="5521436" y="4086226"/>
            <a:ext cx="398653" cy="95107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1091045" y="5331358"/>
            <a:ext cx="2187936" cy="332006"/>
          </a:xfrm>
          <a:prstGeom prst="roundRect">
            <a:avLst/>
          </a:prstGeom>
          <a:solidFill>
            <a:schemeClr val="accent3">
              <a:lumMod val="40000"/>
              <a:lumOff val="60000"/>
            </a:schemeClr>
          </a:solidFill>
          <a:ln w="3175">
            <a:solidFill>
              <a:schemeClr val="tx1"/>
            </a:solidFill>
          </a:ln>
        </p:spPr>
        <p:txBody>
          <a:bodyPr wrap="square" rtlCol="0">
            <a:spAutoFit/>
          </a:bodyPr>
          <a:lstStyle/>
          <a:p>
            <a:pPr algn="ctr" defTabSz="685800"/>
            <a:r>
              <a:rPr lang="en-US" sz="1350" dirty="0">
                <a:solidFill>
                  <a:prstClr val="black"/>
                </a:solidFill>
              </a:rPr>
              <a:t>Texas Aero Engine Service </a:t>
            </a:r>
          </a:p>
        </p:txBody>
      </p:sp>
      <p:cxnSp>
        <p:nvCxnSpPr>
          <p:cNvPr id="35" name="Straight Arrow Connector 34"/>
          <p:cNvCxnSpPr/>
          <p:nvPr/>
        </p:nvCxnSpPr>
        <p:spPr>
          <a:xfrm flipV="1">
            <a:off x="3206052" y="4366920"/>
            <a:ext cx="1005538" cy="95770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421480" y="4694720"/>
            <a:ext cx="1298199" cy="332006"/>
          </a:xfrm>
          <a:prstGeom prst="roundRect">
            <a:avLst/>
          </a:prstGeom>
          <a:solidFill>
            <a:schemeClr val="accent3">
              <a:lumMod val="60000"/>
              <a:lumOff val="40000"/>
            </a:schemeClr>
          </a:solidFill>
          <a:ln w="3175">
            <a:solidFill>
              <a:schemeClr val="tx1"/>
            </a:solidFill>
          </a:ln>
        </p:spPr>
        <p:txBody>
          <a:bodyPr wrap="square" rtlCol="0">
            <a:spAutoFit/>
          </a:bodyPr>
          <a:lstStyle/>
          <a:p>
            <a:pPr defTabSz="685800"/>
            <a:r>
              <a:rPr lang="en-US" sz="1350" dirty="0">
                <a:solidFill>
                  <a:prstClr val="black"/>
                </a:solidFill>
              </a:rPr>
              <a:t>Standard Aero </a:t>
            </a:r>
          </a:p>
        </p:txBody>
      </p:sp>
      <p:cxnSp>
        <p:nvCxnSpPr>
          <p:cNvPr id="38" name="Straight Arrow Connector 37"/>
          <p:cNvCxnSpPr>
            <a:stCxn id="12" idx="3"/>
          </p:cNvCxnSpPr>
          <p:nvPr/>
        </p:nvCxnSpPr>
        <p:spPr>
          <a:xfrm flipV="1">
            <a:off x="1202056" y="3355589"/>
            <a:ext cx="1734026" cy="43323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2" idx="3"/>
          </p:cNvCxnSpPr>
          <p:nvPr/>
        </p:nvCxnSpPr>
        <p:spPr>
          <a:xfrm>
            <a:off x="1355076" y="1988713"/>
            <a:ext cx="681542" cy="33885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flipV="1">
            <a:off x="1174806" y="3959743"/>
            <a:ext cx="1688103" cy="73497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flipH="1" flipV="1">
            <a:off x="4493350" y="4877605"/>
            <a:ext cx="424288" cy="89268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a:stCxn id="22" idx="1"/>
          </p:cNvCxnSpPr>
          <p:nvPr/>
        </p:nvCxnSpPr>
        <p:spPr>
          <a:xfrm flipH="1" flipV="1">
            <a:off x="6743792" y="3358752"/>
            <a:ext cx="634160" cy="57736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5" name="TextBox 74"/>
          <p:cNvSpPr txBox="1"/>
          <p:nvPr/>
        </p:nvSpPr>
        <p:spPr>
          <a:xfrm>
            <a:off x="6606574" y="2361196"/>
            <a:ext cx="469187" cy="332006"/>
          </a:xfrm>
          <a:prstGeom prst="roundRect">
            <a:avLst/>
          </a:prstGeom>
          <a:solidFill>
            <a:schemeClr val="accent3">
              <a:lumMod val="40000"/>
              <a:lumOff val="60000"/>
            </a:schemeClr>
          </a:solidFill>
          <a:ln w="3175">
            <a:solidFill>
              <a:schemeClr val="tx1"/>
            </a:solidFill>
          </a:ln>
        </p:spPr>
        <p:txBody>
          <a:bodyPr wrap="square" rtlCol="0">
            <a:spAutoFit/>
          </a:bodyPr>
          <a:lstStyle/>
          <a:p>
            <a:pPr algn="ctr" defTabSz="685800"/>
            <a:r>
              <a:rPr lang="en-US" sz="1350" dirty="0">
                <a:solidFill>
                  <a:prstClr val="black"/>
                </a:solidFill>
              </a:rPr>
              <a:t>GE</a:t>
            </a:r>
          </a:p>
        </p:txBody>
      </p:sp>
    </p:spTree>
    <p:extLst>
      <p:ext uri="{BB962C8B-B14F-4D97-AF65-F5344CB8AC3E}">
        <p14:creationId xmlns:p14="http://schemas.microsoft.com/office/powerpoint/2010/main" val="5695657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Category xmlns="45eeccef-7afe-4c0a-ae18-8f867fd6d199">Template</Category>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955ED74C286D04892032BEBAA2A108E" ma:contentTypeVersion="1" ma:contentTypeDescription="Create a new document." ma:contentTypeScope="" ma:versionID="0e53fd33060e143e17cf6d1da2c6bd2d">
  <xsd:schema xmlns:xsd="http://www.w3.org/2001/XMLSchema" xmlns:xs="http://www.w3.org/2001/XMLSchema" xmlns:p="http://schemas.microsoft.com/office/2006/metadata/properties" xmlns:ns2="45eeccef-7afe-4c0a-ae18-8f867fd6d199" targetNamespace="http://schemas.microsoft.com/office/2006/metadata/properties" ma:root="true" ma:fieldsID="0e78aa9588dc593c9cb851b9e6ddcb21" ns2:_="">
    <xsd:import namespace="45eeccef-7afe-4c0a-ae18-8f867fd6d199"/>
    <xsd:element name="properties">
      <xsd:complexType>
        <xsd:sequence>
          <xsd:element name="documentManagement">
            <xsd:complexType>
              <xsd:all>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eeccef-7afe-4c0a-ae18-8f867fd6d199" elementFormDefault="qualified">
    <xsd:import namespace="http://schemas.microsoft.com/office/2006/documentManagement/types"/>
    <xsd:import namespace="http://schemas.microsoft.com/office/infopath/2007/PartnerControls"/>
    <xsd:element name="Category" ma:index="8" nillable="true" ma:displayName="Category" ma:format="Dropdown" ma:internalName="Category">
      <xsd:simpleType>
        <xsd:restriction base="dms:Choice">
          <xsd:enumeration value="Emergency Preparedness"/>
          <xsd:enumeration value="Information"/>
          <xsd:enumeration value="Report"/>
          <xsd:enumeration value="Templat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F38D138-3955-4679-83A4-8153B1C42E10}">
  <ds:schemaRefs>
    <ds:schemaRef ds:uri="http://schemas.microsoft.com/sharepoint/v3/contenttype/forms"/>
  </ds:schemaRefs>
</ds:datastoreItem>
</file>

<file path=customXml/itemProps2.xml><?xml version="1.0" encoding="utf-8"?>
<ds:datastoreItem xmlns:ds="http://schemas.openxmlformats.org/officeDocument/2006/customXml" ds:itemID="{46F2999D-0362-45D7-A924-EC6BD4BAA835}">
  <ds:schemaRefs>
    <ds:schemaRef ds:uri="http://schemas.microsoft.com/office/2006/metadata/properties"/>
    <ds:schemaRef ds:uri="http://purl.org/dc/elements/1.1/"/>
    <ds:schemaRef ds:uri="45eeccef-7afe-4c0a-ae18-8f867fd6d199"/>
    <ds:schemaRef ds:uri="http://schemas.microsoft.com/office/2006/documentManagement/types"/>
    <ds:schemaRef ds:uri="http://www.w3.org/XML/1998/namespace"/>
    <ds:schemaRef ds:uri="http://purl.org/dc/terms/"/>
    <ds:schemaRef ds:uri="http://schemas.openxmlformats.org/package/2006/metadata/core-properties"/>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58895545-3D10-4FBF-ADF5-DC954CAEB7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eeccef-7afe-4c0a-ae18-8f867fd6d1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6729</TotalTime>
  <Words>3809</Words>
  <Application>Microsoft Office PowerPoint</Application>
  <PresentationFormat>On-screen Show (4:3)</PresentationFormat>
  <Paragraphs>599</Paragraphs>
  <Slides>31</Slides>
  <Notes>26</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Office Theme</vt:lpstr>
      <vt:lpstr>1_Office Theme</vt:lpstr>
      <vt:lpstr>Oklahoma Department of Commerce Overview</vt:lpstr>
      <vt:lpstr>PowerPoint Presentation</vt:lpstr>
      <vt:lpstr>Overview</vt:lpstr>
      <vt:lpstr>US Aerospace </vt:lpstr>
      <vt:lpstr>PowerPoint Presentation</vt:lpstr>
      <vt:lpstr>Software Evaluation </vt:lpstr>
      <vt:lpstr>Military MRO by the Numbers</vt:lpstr>
      <vt:lpstr> Commercial MRO By the Numbers</vt:lpstr>
      <vt:lpstr>Centrally Located in US</vt:lpstr>
      <vt:lpstr>MRO Activity  Military                          Commercial</vt:lpstr>
      <vt:lpstr>Aerospace Activity in Oklahoma</vt:lpstr>
      <vt:lpstr>Oklahoma’s Key Industry Ecosystems</vt:lpstr>
      <vt:lpstr>Aerospace &amp; Defense Industry in Oklahoma</vt:lpstr>
      <vt:lpstr>Famous Oklahoma Aviators</vt:lpstr>
      <vt:lpstr>OK Fortune 500 Companies</vt:lpstr>
      <vt:lpstr>UAS in Oklahoma</vt:lpstr>
      <vt:lpstr>UAS Companies in Oklahoma</vt:lpstr>
      <vt:lpstr>PowerPoint Presentation</vt:lpstr>
      <vt:lpstr>Oklahoma Space Industry Development Authority (OSIDA)</vt:lpstr>
      <vt:lpstr>State Economic Snapshot</vt:lpstr>
      <vt:lpstr>PowerPoint Presentation</vt:lpstr>
      <vt:lpstr>PowerPoint Presentation</vt:lpstr>
      <vt:lpstr>Oklahoma Business Incentives</vt:lpstr>
      <vt:lpstr>Oklahoma Quality Jobs Programs</vt:lpstr>
      <vt:lpstr>Oklahoma Business Incentives</vt:lpstr>
      <vt:lpstr>Aviation/Aerospace Workforce Team</vt:lpstr>
      <vt:lpstr>What We Need From You:</vt:lpstr>
      <vt:lpstr>Thank You!</vt:lpstr>
      <vt:lpstr>PowerPoint Presentation</vt:lpstr>
      <vt:lpstr>           Major U.S. MRO Companies</vt:lpstr>
      <vt:lpstr>Major Aerospace &amp; Defense Companies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Stustustudio</dc:creator>
  <cp:lastModifiedBy>Richardson, Rebecca</cp:lastModifiedBy>
  <cp:revision>414</cp:revision>
  <cp:lastPrinted>2015-11-10T18:28:22Z</cp:lastPrinted>
  <dcterms:created xsi:type="dcterms:W3CDTF">2013-02-25T15:24:51Z</dcterms:created>
  <dcterms:modified xsi:type="dcterms:W3CDTF">2015-12-05T09:11:12Z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0x010100A955ED74C286D04892032BEBAA2A108E</vt:lpwstr>
  </property>
</Properties>
</file>