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1" r:id="rId2"/>
    <p:sldId id="263" r:id="rId3"/>
    <p:sldId id="262" r:id="rId4"/>
    <p:sldId id="265" r:id="rId5"/>
    <p:sldId id="267" r:id="rId6"/>
    <p:sldId id="266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8F0"/>
    <a:srgbClr val="0778BD"/>
    <a:srgbClr val="20389C"/>
    <a:srgbClr val="10059D"/>
    <a:srgbClr val="1306BA"/>
    <a:srgbClr val="2C1EDC"/>
    <a:srgbClr val="1F2B83"/>
    <a:srgbClr val="4438E4"/>
    <a:srgbClr val="3F05E1"/>
    <a:srgbClr val="2F2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4676" autoAdjust="0"/>
  </p:normalViewPr>
  <p:slideViewPr>
    <p:cSldViewPr>
      <p:cViewPr>
        <p:scale>
          <a:sx n="104" d="100"/>
          <a:sy n="104" d="100"/>
        </p:scale>
        <p:origin x="-89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3C9C3-BF42-4C09-8B59-2542267E0782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2FA2C-1DC7-4B53-AF60-96CD12F0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7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2FA2C-1DC7-4B53-AF60-96CD12F0FB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7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2FA2C-1DC7-4B53-AF60-96CD12F0FB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1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2FA2C-1DC7-4B53-AF60-96CD12F0FB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8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2FA2C-1DC7-4B53-AF60-96CD12F0FB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5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2FA2C-1DC7-4B53-AF60-96CD12F0FB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81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2FA2C-1DC7-4B53-AF60-96CD12F0FB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90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2FA2C-1DC7-4B53-AF60-96CD12F0FB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2FA2C-1DC7-4B53-AF60-96CD12F0FB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7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6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9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1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2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5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0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8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B22-5166-461D-B1AA-F77CDDB9C09E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C12-703E-45E3-815D-9B97B082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58B22-5166-461D-B1AA-F77CDDB9C09E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CC12-703E-45E3-815D-9B97B082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3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jp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wall@osrhe.edu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jpeg"/><Relationship Id="rId4" Type="http://schemas.openxmlformats.org/officeDocument/2006/relationships/hyperlink" Target="mailto:swall@onenet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057400"/>
            <a:ext cx="5908164" cy="1268021"/>
          </a:xfrm>
          <a:prstGeom prst="rect">
            <a:avLst/>
          </a:prstGeom>
          <a:solidFill>
            <a:srgbClr val="0778BD"/>
          </a:solidFill>
          <a:ln/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 descr="Sonja Wall&#10;"/>
          <p:cNvSpPr>
            <a:spLocks noGrp="1"/>
          </p:cNvSpPr>
          <p:nvPr>
            <p:ph type="subTitle" idx="1"/>
          </p:nvPr>
        </p:nvSpPr>
        <p:spPr>
          <a:xfrm>
            <a:off x="2133600" y="2487221"/>
            <a:ext cx="4191000" cy="8382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Sonja Wall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90" y="1"/>
            <a:ext cx="918099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10800000" lon="0" rev="0"/>
            </a:camera>
            <a:lightRig rig="threePt" dir="t"/>
          </a:scene3d>
        </p:spPr>
      </p:pic>
      <p:sp>
        <p:nvSpPr>
          <p:cNvPr id="8" name="Rectangle 7"/>
          <p:cNvSpPr/>
          <p:nvPr/>
        </p:nvSpPr>
        <p:spPr>
          <a:xfrm>
            <a:off x="1600200" y="6553200"/>
            <a:ext cx="7543800" cy="304800"/>
          </a:xfrm>
          <a:prstGeom prst="rect">
            <a:avLst/>
          </a:prstGeom>
          <a:solidFill>
            <a:srgbClr val="0881B7"/>
          </a:solidFill>
          <a:ln/>
          <a:effectLst>
            <a:outerShdw blurRad="1524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 descr="OCAN Program Manager&#10;"/>
          <p:cNvSpPr txBox="1">
            <a:spLocks/>
          </p:cNvSpPr>
          <p:nvPr/>
        </p:nvSpPr>
        <p:spPr>
          <a:xfrm>
            <a:off x="3487482" y="3429000"/>
            <a:ext cx="4343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OCAN Program Manager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2034" y="4045880"/>
            <a:ext cx="1432560" cy="2507320"/>
            <a:chOff x="438704" y="4343400"/>
            <a:chExt cx="1432560" cy="250732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38704" y="4343400"/>
              <a:ext cx="0" cy="1905001"/>
            </a:xfrm>
            <a:prstGeom prst="line">
              <a:avLst/>
            </a:prstGeom>
            <a:ln w="38100" cap="sq">
              <a:solidFill>
                <a:schemeClr val="tx1"/>
              </a:solidFill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8704" y="6248400"/>
              <a:ext cx="1085296" cy="0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04464" y="4796801"/>
              <a:ext cx="0" cy="2053919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04464" y="4796801"/>
              <a:ext cx="1066800" cy="0"/>
            </a:xfrm>
            <a:prstGeom prst="line">
              <a:avLst/>
            </a:prstGeom>
            <a:ln w="38100" cap="sq">
              <a:solidFill>
                <a:schemeClr val="tx1"/>
              </a:solidFill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981352" y="5099859"/>
              <a:ext cx="0" cy="1447801"/>
            </a:xfrm>
            <a:prstGeom prst="line">
              <a:avLst/>
            </a:prstGeom>
            <a:ln w="38100" cap="sq">
              <a:solidFill>
                <a:schemeClr val="tx1"/>
              </a:solidFill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 descr="The Oklahoma Community Anchor Network &#10;Anchors, Broadband, &amp; Connecting Communities"/>
          <p:cNvSpPr>
            <a:spLocks noGrp="1"/>
          </p:cNvSpPr>
          <p:nvPr>
            <p:ph type="ctrTitle"/>
          </p:nvPr>
        </p:nvSpPr>
        <p:spPr>
          <a:xfrm>
            <a:off x="304800" y="391511"/>
            <a:ext cx="8686800" cy="81718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The Oklahoma Community Anchor Network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Anchors, Broadband, &amp; Connecting Communities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6" name="Picture 15" descr="Logo: OCAN, Oklahoma Community Anchor Network.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864048"/>
            <a:ext cx="3063246" cy="157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 descr="The Oklahoma Community Anchor Network (OCAN) is the product of a collaborative project among three state agencies – Oklahoma State Regents for Higher Education/OneNet, Office of Management and Enterprise Services, and Oklahoma Department of Transportation.  &#10;&#10;Project was awarded in August 2010 by the National Telecommunications and Information Administration (NTIA)&#10;Constructed 1000+ miles of fiber infrastructure for middle-mile services&#10;Connects to 33 Community Anchor Institutions &#10;Provides lit and unlit services to improve broadband services throughout Oklahoma&#10;Funded by a federal award of $73,998,268 and $18,909,548 of state cash and in-kind match &#10;Project was completed in July 2013&#10;"/>
          <p:cNvSpPr>
            <a:spLocks noGrp="1"/>
          </p:cNvSpPr>
          <p:nvPr>
            <p:ph sz="half" idx="1"/>
          </p:nvPr>
        </p:nvSpPr>
        <p:spPr>
          <a:xfrm>
            <a:off x="381000" y="2362200"/>
            <a:ext cx="84582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The Oklahoma Community Anchor Network (OCAN) is the product of a collaborative project among three state agencies – Oklahoma State Regents for Higher Education/OneNet, Office of Management and Enterprise Services, and Oklahoma Department of Transportation.  </a:t>
            </a:r>
          </a:p>
          <a:p>
            <a:pPr marL="0" indent="0">
              <a:buNone/>
            </a:pPr>
            <a:endParaRPr lang="en-US" sz="1600" dirty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r>
              <a:rPr lang="en-US" sz="1400" dirty="0">
                <a:latin typeface="Ebrima" pitchFamily="2" charset="0"/>
                <a:ea typeface="Ebrima" pitchFamily="2" charset="0"/>
                <a:cs typeface="Ebrima" pitchFamily="2" charset="0"/>
              </a:rPr>
              <a:t>Project was awarded in August </a:t>
            </a:r>
            <a:r>
              <a:rPr lang="en-US" sz="1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2010 by the National Telecommunications and Information Administration (NTIA)</a:t>
            </a:r>
            <a:endParaRPr lang="en-US" sz="1400" dirty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r>
              <a:rPr lang="en-US" sz="1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Constructed 1000+ miles of fiber infrastructure for middle-mile services</a:t>
            </a:r>
          </a:p>
          <a:p>
            <a:r>
              <a:rPr lang="en-US" sz="1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Connects to 33 Community Anchor Institutions </a:t>
            </a:r>
          </a:p>
          <a:p>
            <a:r>
              <a:rPr lang="en-US" sz="1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Provides lit and unlit services to improve broadband services throughout Oklahoma</a:t>
            </a:r>
          </a:p>
          <a:p>
            <a:r>
              <a:rPr lang="en-US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Funded </a:t>
            </a:r>
            <a:r>
              <a:rPr lang="en-US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by </a:t>
            </a:r>
            <a:r>
              <a:rPr lang="en-US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federal award of </a:t>
            </a:r>
            <a:r>
              <a:rPr lang="en-US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</a:t>
            </a:r>
            <a:r>
              <a:rPr lang="en-US" sz="1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73,998,268 </a:t>
            </a:r>
            <a:r>
              <a:rPr lang="en-US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</a:t>
            </a:r>
            <a:r>
              <a:rPr lang="en-US" sz="1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</a:t>
            </a:r>
            <a:r>
              <a:rPr lang="en-US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18,909,548 </a:t>
            </a:r>
            <a:r>
              <a:rPr lang="en-US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 state cash and in-kind match</a:t>
            </a:r>
            <a:r>
              <a:rPr lang="en-US" sz="1400" dirty="0">
                <a:latin typeface="Cambria" pitchFamily="18" charset="0"/>
              </a:rPr>
              <a:t> </a:t>
            </a:r>
          </a:p>
          <a:p>
            <a:r>
              <a:rPr lang="en-US" sz="1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Project was completed in July 2013</a:t>
            </a:r>
          </a:p>
          <a:p>
            <a:endParaRPr lang="en-US" sz="14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20852" y="-3263652"/>
            <a:ext cx="1702295" cy="914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le 1" descr="OCAN Program Manager&#10;"/>
          <p:cNvSpPr>
            <a:spLocks noGrp="1"/>
          </p:cNvSpPr>
          <p:nvPr>
            <p:ph type="title"/>
          </p:nvPr>
        </p:nvSpPr>
        <p:spPr>
          <a:xfrm>
            <a:off x="914400" y="914400"/>
            <a:ext cx="715971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What is OCAN?</a:t>
            </a:r>
            <a:endParaRPr lang="en-US" b="1" dirty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5486400" cy="304800"/>
          </a:xfrm>
          <a:prstGeom prst="rect">
            <a:avLst/>
          </a:prstGeom>
          <a:solidFill>
            <a:srgbClr val="0881B7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5331422"/>
            <a:ext cx="2819400" cy="145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Content Placeholder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" y="0"/>
            <a:ext cx="918099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594000" lon="0" rev="0"/>
            </a:camera>
            <a:lightRig rig="threePt" dir="t"/>
          </a:scene3d>
        </p:spPr>
      </p:pic>
      <p:sp>
        <p:nvSpPr>
          <p:cNvPr id="5" name="Text Placeholder 4" descr="Community Anchor Institutions&#10;Public Schools, Libraries, Hospitals, Public Safety Facilities, Higher Education Institutions, State Agencies&#10;There are 33 CAIs connected by OCAN:&#10; 7 Hospitals&#10; 1 Public Library&#10; 3 Public Safety Facilities&#10; 22 Higher Education Institutions&#10;These initial connections will enable increased services to hundreds of additional anchors&#10;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8305800" cy="3467100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 smtClean="0"/>
              <a:t>Community Anchor Institutions</a:t>
            </a:r>
            <a:endParaRPr lang="en-US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Public Schools, Libraries, Hospitals, Public Safety Facilities, Higher Education Institutions, State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There are 33 CAIs connected by OCAN: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7 Hospitals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1 Public Library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3 Public Safety Facilities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22 Higher Education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These initial connections will enable increased services to hundreds of additional anchors</a:t>
            </a:r>
          </a:p>
          <a:p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" name="Title 1" descr="“A” is for Anchors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1066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“A” is for Anchors</a:t>
            </a:r>
            <a:endParaRPr lang="en-US" sz="4400" dirty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2834646" cy="14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 descr="CLEET   &#10;Enid Highway Patrol HQ&#10;Durant Highway Patrol HQ &#10;Woodward Hospital&#10;Jefferson County Hospital &#10;Atoka Memorial Hospital &#10;Mary Hurley Hospital&#10;Choctaw Hospital&#10;Seiling Community Hospital&#10;Lawton Indian Hospital &#10;Duncan Public Library  &#10;Ardmore Higher Education Center&#10;Southeastern OSU Durant&#10;Southeastern OSU Idabel &#10;Redlands Community College&#10;Northern Oklahoma College &#10;Northwestern OSU Enid&#10;Northwestern OSU Woodward&#10;Comanche Nation Tribal College&#10;Cameron University Lawton&#10;Cameron University Duncan &#10;Carl Albert State College Poteau&#10;Carl Albert State College Sallisaw&#10;Seminole State College  &#10;Connors College &#10;Cheyenne and Arapaho Tribal College   &#10;Southwestern OSU Weatherford&#10;Southwestern OSU Sayre  &#10;Eastern Oklahoma State College Wilburton&#10;Eastern Oklahoma State College McAlester &#10;East Central University&#10;Western Oklahoma State College &#10;Gordon Cooper Technology Center &#10;"/>
          <p:cNvSpPr>
            <a:spLocks noGrp="1"/>
          </p:cNvSpPr>
          <p:nvPr>
            <p:ph sz="half" idx="1"/>
          </p:nvPr>
        </p:nvSpPr>
        <p:spPr>
          <a:xfrm>
            <a:off x="228600" y="2362200"/>
            <a:ext cx="4495800" cy="3962400"/>
          </a:xfrm>
        </p:spPr>
        <p:txBody>
          <a:bodyPr numCol="2">
            <a:noAutofit/>
          </a:bodyPr>
          <a:lstStyle/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CLEET 		</a:t>
            </a:r>
          </a:p>
          <a:p>
            <a:pPr lvl="0"/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Enid Highway </a:t>
            </a:r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Patrol </a:t>
            </a:r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HQ</a:t>
            </a:r>
          </a:p>
          <a:p>
            <a:pPr lvl="0"/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Durant </a:t>
            </a:r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Highway Patrol </a:t>
            </a:r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HQ 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Woodward Hospital</a:t>
            </a: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Jefferson County Hospital	</a:t>
            </a: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Atoka Memorial </a:t>
            </a:r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Hospital</a:t>
            </a:r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Mary Hurley Hospital</a:t>
            </a: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Choctaw Hospital</a:t>
            </a: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Seiling </a:t>
            </a:r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Community </a:t>
            </a:r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Hospital</a:t>
            </a: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Lawton Indian </a:t>
            </a:r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Hospital</a:t>
            </a:r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Duncan Public Library 	</a:t>
            </a: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Ardmore Higher Education </a:t>
            </a:r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Center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Southeastern OSU </a:t>
            </a:r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Durant</a:t>
            </a:r>
          </a:p>
          <a:p>
            <a:pPr lvl="0"/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Southeastern OSU Idabel</a:t>
            </a:r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Redlands Community </a:t>
            </a:r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College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Northern Oklahoma College </a:t>
            </a: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Northwestern </a:t>
            </a:r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OSU Enid</a:t>
            </a:r>
          </a:p>
          <a:p>
            <a:pPr lvl="0"/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Northwestern OSU Woodward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Comanche Nation Tribal </a:t>
            </a:r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College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Cameron </a:t>
            </a:r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University Lawton</a:t>
            </a:r>
          </a:p>
          <a:p>
            <a:pPr lvl="0"/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Cameron University Duncan </a:t>
            </a:r>
          </a:p>
          <a:p>
            <a:pPr lvl="0"/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Carl Albert State College Poteau</a:t>
            </a:r>
          </a:p>
          <a:p>
            <a:pPr lvl="0"/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Carl Albert State College Sallisaw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Seminole </a:t>
            </a:r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State College 	</a:t>
            </a: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Connors </a:t>
            </a:r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College</a:t>
            </a:r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Cheyenne and Arapaho Tribal College 		</a:t>
            </a: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Southwestern </a:t>
            </a:r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OSU Weatherford</a:t>
            </a:r>
          </a:p>
          <a:p>
            <a:pPr lvl="0"/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Southwestern OSU Sayre </a:t>
            </a:r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Eastern Oklahoma State </a:t>
            </a:r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College Wilburton</a:t>
            </a:r>
          </a:p>
          <a:p>
            <a:pPr lvl="0"/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Eastern Oklahoma State College McAlester 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East Central University</a:t>
            </a:r>
          </a:p>
          <a:p>
            <a:pPr lvl="0"/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Western Oklahoma State </a:t>
            </a:r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College 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Gordon Cooper Technology </a:t>
            </a:r>
            <a:r>
              <a:rPr lang="en-US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Center</a:t>
            </a:r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20852" y="-3263652"/>
            <a:ext cx="1702295" cy="914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le 1" descr="OCAN Community Anchor Institutions"/>
          <p:cNvSpPr>
            <a:spLocks noGrp="1"/>
          </p:cNvSpPr>
          <p:nvPr>
            <p:ph type="title"/>
          </p:nvPr>
        </p:nvSpPr>
        <p:spPr>
          <a:xfrm>
            <a:off x="992144" y="838200"/>
            <a:ext cx="715971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OCAN Community Anchor Institutions</a:t>
            </a:r>
            <a:endParaRPr lang="en-US" b="1" dirty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5486400" cy="304800"/>
          </a:xfrm>
          <a:prstGeom prst="rect">
            <a:avLst/>
          </a:prstGeom>
          <a:solidFill>
            <a:srgbClr val="0881B7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797105"/>
            <a:ext cx="3810000" cy="213215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46241"/>
            <a:ext cx="2743200" cy="14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Content Placeholder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" y="0"/>
            <a:ext cx="918099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594000" lon="0" rev="0"/>
            </a:camera>
            <a:lightRig rig="threePt" dir="t"/>
          </a:scene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3344863"/>
            <a:ext cx="3124200" cy="1757362"/>
          </a:xfrm>
        </p:spPr>
      </p:pic>
      <p:sp>
        <p:nvSpPr>
          <p:cNvPr id="5" name="Text Placeholder 4" descr="Over 1000 miles of fiber constructed&#10;&#10;Constructed throughout 35 Counties&#10;&#10;17 Tribal Jurisdictions&#10;&#10;Impacts 89% of Oklahoma population&#10;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4498759" cy="3619500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Over 1000 miles of fiber constructed</a:t>
            </a:r>
          </a:p>
          <a:p>
            <a:endPara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Constructed throughout 35 Counties</a:t>
            </a:r>
          </a:p>
          <a:p>
            <a:endPara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 Tribal Jurisdictions</a:t>
            </a:r>
          </a:p>
          <a:p>
            <a:endPara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Impacts 89% of Oklahoma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Title 1" descr="“B” is for Broadband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515100" cy="838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“B” is for Broadband</a:t>
            </a:r>
            <a:endParaRPr lang="en-US" sz="4400" dirty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3" y="5329441"/>
            <a:ext cx="2775857" cy="14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40127" y="3111967"/>
            <a:ext cx="1091459" cy="5971716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sp>
        <p:nvSpPr>
          <p:cNvPr id="8" name="Rectangle 7"/>
          <p:cNvSpPr/>
          <p:nvPr/>
        </p:nvSpPr>
        <p:spPr>
          <a:xfrm>
            <a:off x="1066800" y="304800"/>
            <a:ext cx="6858000" cy="472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059D"/>
              </a:solidFill>
            </a:endParaRPr>
          </a:p>
        </p:txBody>
      </p:sp>
      <p:pic>
        <p:nvPicPr>
          <p:cNvPr id="2" name="Content Placeholder 1" descr="Map of the Oklahoma Community Anchor Network.&#10;&#10;OCAN impacts 89 percent of Oklahoma's population and 77 percent of the counties in the state. OCAN  institutions throughout the state include a library, hospitals, higher education and public safety.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81000"/>
            <a:ext cx="6650820" cy="45185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5383836"/>
            <a:ext cx="2775857" cy="14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 descr="OCAN is a middle-mile network&#10;Reliant on partnerships with local telecos to provide last-mile service&#10;Partnerships will allow increased connectivity and services to communities&#10;Benefits to communities:&#10;Telemedicine&#10;Public Safety&#10;Distance Learning&#10;Continued Education Courses&#10;Online Job Training&#10;Digital Literacy&#10;"/>
          <p:cNvSpPr>
            <a:spLocks noGrp="1"/>
          </p:cNvSpPr>
          <p:nvPr>
            <p:ph sz="half" idx="1"/>
          </p:nvPr>
        </p:nvSpPr>
        <p:spPr>
          <a:xfrm>
            <a:off x="228600" y="2514600"/>
            <a:ext cx="8534400" cy="3352800"/>
          </a:xfrm>
        </p:spPr>
        <p:txBody>
          <a:bodyPr numCol="1">
            <a:normAutofit fontScale="85000" lnSpcReduction="20000"/>
          </a:bodyPr>
          <a:lstStyle/>
          <a:p>
            <a:pPr>
              <a:spcAft>
                <a:spcPts val="800"/>
              </a:spcAft>
            </a:pPr>
            <a:r>
              <a:rPr lang="en-US" sz="2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OCAN is a middle-mile network</a:t>
            </a:r>
          </a:p>
          <a:p>
            <a:pPr>
              <a:spcAft>
                <a:spcPts val="800"/>
              </a:spcAft>
            </a:pPr>
            <a:r>
              <a:rPr lang="en-US" sz="2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Reliant on partnerships with local telecos to provide last-mile service</a:t>
            </a:r>
          </a:p>
          <a:p>
            <a:pPr>
              <a:spcAft>
                <a:spcPts val="800"/>
              </a:spcAft>
            </a:pPr>
            <a:r>
              <a:rPr lang="en-US" sz="2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Partnerships will allow increased connectivity and services to communities</a:t>
            </a:r>
          </a:p>
          <a:p>
            <a:r>
              <a:rPr lang="en-US" sz="2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Benefits to communities:</a:t>
            </a:r>
          </a:p>
          <a:p>
            <a:pPr lvl="1"/>
            <a:r>
              <a:rPr lang="en-US" sz="2000" i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Telemedicine</a:t>
            </a:r>
          </a:p>
          <a:p>
            <a:pPr lvl="1"/>
            <a:r>
              <a:rPr lang="en-US" sz="2000" i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Public Safety</a:t>
            </a:r>
          </a:p>
          <a:p>
            <a:pPr lvl="1"/>
            <a:r>
              <a:rPr lang="en-US" sz="2000" i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Distance Learning</a:t>
            </a:r>
          </a:p>
          <a:p>
            <a:pPr lvl="1"/>
            <a:r>
              <a:rPr lang="en-US" sz="2000" i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Continued Education Courses</a:t>
            </a:r>
          </a:p>
          <a:p>
            <a:pPr lvl="1"/>
            <a:r>
              <a:rPr lang="en-US" sz="2000" i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Online Job Training</a:t>
            </a:r>
          </a:p>
          <a:p>
            <a:pPr lvl="1"/>
            <a:r>
              <a:rPr lang="en-US" sz="2000" i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Digital Literacy</a:t>
            </a:r>
          </a:p>
          <a:p>
            <a:pPr lvl="1"/>
            <a:endParaRPr lang="en-US" sz="20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20852" y="-3263652"/>
            <a:ext cx="1702295" cy="914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le 1" descr="“C” is for Connecting Communities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“C” is for Connecting Communities</a:t>
            </a:r>
            <a:endParaRPr lang="en-US" b="1" dirty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5486400" cy="304800"/>
          </a:xfrm>
          <a:prstGeom prst="rect">
            <a:avLst/>
          </a:prstGeom>
          <a:solidFill>
            <a:srgbClr val="0881B7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5309528"/>
            <a:ext cx="2775857" cy="14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2895600"/>
            <a:ext cx="3886200" cy="144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Ebrima" pitchFamily="2" charset="0"/>
                <a:ea typeface="Ebrima" pitchFamily="2" charset="0"/>
                <a:cs typeface="Ebrima" pitchFamily="2" charset="0"/>
              </a:rPr>
              <a:t>Sonja Wall, Program Manager</a:t>
            </a:r>
          </a:p>
          <a:p>
            <a:pPr marL="0" indent="0">
              <a:buNone/>
            </a:pPr>
            <a:r>
              <a:rPr lang="en-US" sz="2200" dirty="0">
                <a:latin typeface="Ebrima" pitchFamily="2" charset="0"/>
                <a:ea typeface="Ebrima" pitchFamily="2" charset="0"/>
                <a:cs typeface="Ebrima" pitchFamily="2" charset="0"/>
                <a:hlinkClick r:id="rId3"/>
              </a:rPr>
              <a:t>swall@osrhe.edu</a:t>
            </a:r>
            <a:endParaRPr lang="en-US" sz="2200" dirty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0" indent="0">
              <a:buNone/>
            </a:pPr>
            <a:r>
              <a:rPr lang="en-US" sz="2200" dirty="0">
                <a:latin typeface="Ebrima" pitchFamily="2" charset="0"/>
                <a:ea typeface="Ebrima" pitchFamily="2" charset="0"/>
                <a:cs typeface="Ebrima" pitchFamily="2" charset="0"/>
                <a:hlinkClick r:id="rId4"/>
              </a:rPr>
              <a:t>swall@onenet.net</a:t>
            </a:r>
            <a:endParaRPr lang="en-US" sz="2200" dirty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0" indent="0">
              <a:buNone/>
            </a:pPr>
            <a:r>
              <a:rPr lang="en-US" sz="2200" dirty="0">
                <a:latin typeface="Ebrima" pitchFamily="2" charset="0"/>
                <a:ea typeface="Ebrima" pitchFamily="2" charset="0"/>
                <a:cs typeface="Ebrima" pitchFamily="2" charset="0"/>
              </a:rPr>
              <a:t>405.225.9345</a:t>
            </a:r>
          </a:p>
          <a:p>
            <a:pPr marL="0" indent="0">
              <a:buNone/>
            </a:pPr>
            <a:endParaRPr lang="en-US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9000"/>
                    </a14:imgEffect>
                    <a14:imgEffect>
                      <a14:brightnessContrast bright="2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47856" y="1458896"/>
            <a:ext cx="1676401" cy="9172114"/>
          </a:xfrm>
          <a:prstGeom prst="rect">
            <a:avLst/>
          </a:prstGeom>
          <a:scene3d>
            <a:camera prst="orthographicFront">
              <a:rot lat="10800000" lon="21594000" rev="10799936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81000"/>
            <a:ext cx="3862033" cy="2133600"/>
          </a:xfrm>
          <a:prstGeom prst="rect">
            <a:avLst/>
          </a:prstGeom>
        </p:spPr>
      </p:pic>
      <p:sp>
        <p:nvSpPr>
          <p:cNvPr id="13" name="Content Placeholder 8" descr="Sonja Wall, Program Manager&#10;swall@osrhe.edu&#10;swall@onenet.net&#10;405.225.9345&#10;"/>
          <p:cNvSpPr txBox="1">
            <a:spLocks/>
          </p:cNvSpPr>
          <p:nvPr/>
        </p:nvSpPr>
        <p:spPr>
          <a:xfrm>
            <a:off x="304800" y="2895600"/>
            <a:ext cx="3733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Sonja Wall, Program Manager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>
                <a:latin typeface="Ebrima" pitchFamily="2" charset="0"/>
                <a:ea typeface="Ebrima" pitchFamily="2" charset="0"/>
                <a:cs typeface="Ebrima" pitchFamily="2" charset="0"/>
                <a:hlinkClick r:id="rId3"/>
              </a:rPr>
              <a:t>swall@osrhe.edu</a:t>
            </a:r>
            <a:endParaRPr lang="en-US" sz="2200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200" dirty="0" smtClean="0">
                <a:latin typeface="Ebrima" pitchFamily="2" charset="0"/>
                <a:ea typeface="Ebrima" pitchFamily="2" charset="0"/>
                <a:cs typeface="Ebrima" pitchFamily="2" charset="0"/>
                <a:hlinkClick r:id="rId4"/>
              </a:rPr>
              <a:t>swall@onenet.net</a:t>
            </a:r>
            <a:endParaRPr lang="en-US" sz="2200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2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405.225.9345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304800" y="1828800"/>
            <a:ext cx="3810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839</TotalTime>
  <Words>256</Words>
  <Application>Microsoft Office PowerPoint</Application>
  <PresentationFormat>On-screen Show (4:3)</PresentationFormat>
  <Paragraphs>90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Oklahoma Community Anchor Network  Anchors, Broadband, &amp; Connecting Communities</vt:lpstr>
      <vt:lpstr>What is OCAN?</vt:lpstr>
      <vt:lpstr>“A” is for Anchors</vt:lpstr>
      <vt:lpstr>OCAN Community Anchor Institutions</vt:lpstr>
      <vt:lpstr>“B” is for Broadband</vt:lpstr>
      <vt:lpstr>PowerPoint Presentation</vt:lpstr>
      <vt:lpstr>“C” is for Connecting Communities</vt:lpstr>
      <vt:lpstr>PowerPoint Presentation</vt:lpstr>
    </vt:vector>
  </TitlesOfParts>
  <Company>OSRHE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Chelsey</dc:creator>
  <cp:lastModifiedBy>Richardson, Rebecca</cp:lastModifiedBy>
  <cp:revision>76</cp:revision>
  <dcterms:created xsi:type="dcterms:W3CDTF">2013-06-13T17:15:55Z</dcterms:created>
  <dcterms:modified xsi:type="dcterms:W3CDTF">2013-10-17T18:30:27Z</dcterms:modified>
</cp:coreProperties>
</file>