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handoutMasterIdLst>
    <p:handoutMasterId r:id="rId14"/>
  </p:handoutMasterIdLst>
  <p:sldIdLst>
    <p:sldId id="256" r:id="rId2"/>
    <p:sldId id="267" r:id="rId3"/>
    <p:sldId id="257" r:id="rId4"/>
    <p:sldId id="259" r:id="rId5"/>
    <p:sldId id="260" r:id="rId6"/>
    <p:sldId id="261" r:id="rId7"/>
    <p:sldId id="262" r:id="rId8"/>
    <p:sldId id="263" r:id="rId9"/>
    <p:sldId id="266" r:id="rId10"/>
    <p:sldId id="264" r:id="rId11"/>
    <p:sldId id="265" r:id="rId12"/>
  </p:sldIdLst>
  <p:sldSz cx="9144000" cy="6858000" type="screen4x3"/>
  <p:notesSz cx="6980238"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0409" autoAdjust="0"/>
  </p:normalViewPr>
  <p:slideViewPr>
    <p:cSldViewPr>
      <p:cViewPr varScale="1">
        <p:scale>
          <a:sx n="107" d="100"/>
          <a:sy n="107" d="100"/>
        </p:scale>
        <p:origin x="-1098"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122F28-37D8-42F5-BDA5-19E1B3812862}" type="doc">
      <dgm:prSet loTypeId="urn:microsoft.com/office/officeart/2005/8/layout/lProcess2" loCatId="list" qsTypeId="urn:microsoft.com/office/officeart/2005/8/quickstyle/3d1" qsCatId="3D" csTypeId="urn:microsoft.com/office/officeart/2005/8/colors/accent1_2" csCatId="accent1" phldr="1"/>
      <dgm:spPr/>
      <dgm:t>
        <a:bodyPr/>
        <a:lstStyle/>
        <a:p>
          <a:endParaRPr lang="en-US"/>
        </a:p>
      </dgm:t>
    </dgm:pt>
    <dgm:pt modelId="{63DC508D-18BD-4A2A-AA4C-E35B96559EF7}">
      <dgm:prSet phldrT="[Text]" custT="1"/>
      <dgm:spPr>
        <a:solidFill>
          <a:schemeClr val="accent3">
            <a:lumMod val="75000"/>
          </a:schemeClr>
        </a:solidFill>
      </dgm:spPr>
      <dgm:t>
        <a:bodyPr/>
        <a:lstStyle/>
        <a:p>
          <a:r>
            <a:rPr lang="en-US" sz="2600" b="1" dirty="0" smtClean="0">
              <a:solidFill>
                <a:schemeClr val="bg1"/>
              </a:solidFill>
              <a:latin typeface="+mj-lt"/>
            </a:rPr>
            <a:t>The Basics</a:t>
          </a:r>
          <a:endParaRPr lang="en-US" sz="2600" b="1" dirty="0">
            <a:solidFill>
              <a:schemeClr val="bg1"/>
            </a:solidFill>
            <a:latin typeface="+mj-lt"/>
          </a:endParaRPr>
        </a:p>
      </dgm:t>
    </dgm:pt>
    <dgm:pt modelId="{7752CE73-D89D-466E-95FE-FF2B42F37BA1}" type="parTrans" cxnId="{3E19F829-0F4E-434F-87EC-1E8571B9D3A4}">
      <dgm:prSet/>
      <dgm:spPr/>
      <dgm:t>
        <a:bodyPr/>
        <a:lstStyle/>
        <a:p>
          <a:endParaRPr lang="en-US"/>
        </a:p>
      </dgm:t>
    </dgm:pt>
    <dgm:pt modelId="{85370D6A-613D-4EAF-8518-083E98A81292}" type="sibTrans" cxnId="{3E19F829-0F4E-434F-87EC-1E8571B9D3A4}">
      <dgm:prSet/>
      <dgm:spPr/>
      <dgm:t>
        <a:bodyPr/>
        <a:lstStyle/>
        <a:p>
          <a:endParaRPr lang="en-US"/>
        </a:p>
      </dgm:t>
    </dgm:pt>
    <dgm:pt modelId="{83C019ED-FEBE-42BA-AEA3-BE29D7115FFD}">
      <dgm:prSet phldrT="[Text]" custT="1"/>
      <dgm:spPr>
        <a:solidFill>
          <a:srgbClr val="336600"/>
        </a:solidFill>
      </dgm:spPr>
      <dgm:t>
        <a:bodyPr/>
        <a:lstStyle/>
        <a:p>
          <a:r>
            <a:rPr lang="en-US" sz="1500" b="1" dirty="0" smtClean="0">
              <a:latin typeface="+mj-lt"/>
            </a:rPr>
            <a:t>The SET Initiative:        An Introduction </a:t>
          </a:r>
          <a:endParaRPr lang="en-US" sz="1500" b="1" dirty="0">
            <a:latin typeface="+mj-lt"/>
          </a:endParaRPr>
        </a:p>
      </dgm:t>
    </dgm:pt>
    <dgm:pt modelId="{ECE36720-1E6E-4E48-B1B1-991A5C512FCD}" type="parTrans" cxnId="{237B90FD-C94B-41E1-8E69-D2CBF469D512}">
      <dgm:prSet/>
      <dgm:spPr/>
      <dgm:t>
        <a:bodyPr/>
        <a:lstStyle/>
        <a:p>
          <a:endParaRPr lang="en-US"/>
        </a:p>
      </dgm:t>
    </dgm:pt>
    <dgm:pt modelId="{0B8AD012-6A77-490E-8D07-EE96F06503C4}" type="sibTrans" cxnId="{237B90FD-C94B-41E1-8E69-D2CBF469D512}">
      <dgm:prSet/>
      <dgm:spPr/>
      <dgm:t>
        <a:bodyPr/>
        <a:lstStyle/>
        <a:p>
          <a:endParaRPr lang="en-US"/>
        </a:p>
      </dgm:t>
    </dgm:pt>
    <dgm:pt modelId="{70A3F829-49C3-451F-9DDC-0F53004A0C5E}">
      <dgm:prSet phldrT="[Text]" custT="1"/>
      <dgm:spPr>
        <a:solidFill>
          <a:srgbClr val="336600"/>
        </a:solidFill>
      </dgm:spPr>
      <dgm:t>
        <a:bodyPr/>
        <a:lstStyle/>
        <a:p>
          <a:r>
            <a:rPr lang="en-US" sz="1500" b="1" dirty="0" smtClean="0">
              <a:latin typeface="+mj-lt"/>
            </a:rPr>
            <a:t>Profiling Your Region</a:t>
          </a:r>
          <a:endParaRPr lang="en-US" sz="1500" b="1" dirty="0">
            <a:latin typeface="+mj-lt"/>
          </a:endParaRPr>
        </a:p>
      </dgm:t>
    </dgm:pt>
    <dgm:pt modelId="{578BE438-83DE-45D2-832A-3A1440D31EEB}" type="parTrans" cxnId="{3A51D80E-69A5-412B-B0C6-0547557CC81C}">
      <dgm:prSet/>
      <dgm:spPr/>
      <dgm:t>
        <a:bodyPr/>
        <a:lstStyle/>
        <a:p>
          <a:endParaRPr lang="en-US"/>
        </a:p>
      </dgm:t>
    </dgm:pt>
    <dgm:pt modelId="{85A23179-5C70-4200-9CC8-228FAB72353C}" type="sibTrans" cxnId="{3A51D80E-69A5-412B-B0C6-0547557CC81C}">
      <dgm:prSet/>
      <dgm:spPr/>
      <dgm:t>
        <a:bodyPr/>
        <a:lstStyle/>
        <a:p>
          <a:endParaRPr lang="en-US"/>
        </a:p>
      </dgm:t>
    </dgm:pt>
    <dgm:pt modelId="{92877C2B-75BD-4D18-9974-5AE43ACBC316}">
      <dgm:prSet phldrT="[Text]" custT="1"/>
      <dgm:spPr>
        <a:solidFill>
          <a:schemeClr val="accent3">
            <a:lumMod val="75000"/>
          </a:schemeClr>
        </a:solidFill>
      </dgm:spPr>
      <dgm:t>
        <a:bodyPr/>
        <a:lstStyle/>
        <a:p>
          <a:r>
            <a:rPr lang="en-US" sz="2600" b="1" dirty="0" smtClean="0">
              <a:solidFill>
                <a:schemeClr val="bg1"/>
              </a:solidFill>
              <a:latin typeface="+mj-lt"/>
            </a:rPr>
            <a:t>Gearing Up</a:t>
          </a:r>
          <a:endParaRPr lang="en-US" sz="2600" b="1" dirty="0">
            <a:solidFill>
              <a:schemeClr val="bg1"/>
            </a:solidFill>
            <a:latin typeface="+mj-lt"/>
          </a:endParaRPr>
        </a:p>
      </dgm:t>
    </dgm:pt>
    <dgm:pt modelId="{8D98AD64-0568-4B87-953F-337C3C0D27A1}" type="parTrans" cxnId="{3CC53810-193C-4C71-93E0-C95E98182F1A}">
      <dgm:prSet/>
      <dgm:spPr/>
      <dgm:t>
        <a:bodyPr/>
        <a:lstStyle/>
        <a:p>
          <a:endParaRPr lang="en-US"/>
        </a:p>
      </dgm:t>
    </dgm:pt>
    <dgm:pt modelId="{463B46B6-00FB-47C1-A933-16A2864F5574}" type="sibTrans" cxnId="{3CC53810-193C-4C71-93E0-C95E98182F1A}">
      <dgm:prSet/>
      <dgm:spPr/>
      <dgm:t>
        <a:bodyPr/>
        <a:lstStyle/>
        <a:p>
          <a:endParaRPr lang="en-US"/>
        </a:p>
      </dgm:t>
    </dgm:pt>
    <dgm:pt modelId="{E491AD03-4E01-4A3E-A0BB-88335D62A5C6}">
      <dgm:prSet phldrT="[Text]" custT="1"/>
      <dgm:spPr>
        <a:solidFill>
          <a:srgbClr val="0066CC"/>
        </a:solidFill>
      </dgm:spPr>
      <dgm:t>
        <a:bodyPr/>
        <a:lstStyle/>
        <a:p>
          <a:r>
            <a:rPr lang="en-US" sz="1500" b="1" dirty="0" smtClean="0">
              <a:latin typeface="+mj-lt"/>
            </a:rPr>
            <a:t>Building a  Strong Regional Team</a:t>
          </a:r>
          <a:endParaRPr lang="en-US" sz="1500" b="1" dirty="0">
            <a:latin typeface="+mj-lt"/>
          </a:endParaRPr>
        </a:p>
      </dgm:t>
    </dgm:pt>
    <dgm:pt modelId="{275E1B43-A591-4356-87E2-34F8357B8A67}" type="parTrans" cxnId="{B875A772-C726-4086-A5E1-A6E4B012D489}">
      <dgm:prSet/>
      <dgm:spPr/>
      <dgm:t>
        <a:bodyPr/>
        <a:lstStyle/>
        <a:p>
          <a:endParaRPr lang="en-US"/>
        </a:p>
      </dgm:t>
    </dgm:pt>
    <dgm:pt modelId="{FD81D14D-8056-4B96-A8D6-EFC9A5B09CD4}" type="sibTrans" cxnId="{B875A772-C726-4086-A5E1-A6E4B012D489}">
      <dgm:prSet/>
      <dgm:spPr/>
      <dgm:t>
        <a:bodyPr/>
        <a:lstStyle/>
        <a:p>
          <a:endParaRPr lang="en-US"/>
        </a:p>
      </dgm:t>
    </dgm:pt>
    <dgm:pt modelId="{7DE3A154-0C9A-48AF-B213-C8625BFDF077}">
      <dgm:prSet phldrT="[Text]" custT="1"/>
      <dgm:spPr>
        <a:solidFill>
          <a:srgbClr val="0066CC"/>
        </a:solidFill>
      </dgm:spPr>
      <dgm:t>
        <a:bodyPr/>
        <a:lstStyle/>
        <a:p>
          <a:r>
            <a:rPr lang="en-US" sz="1500" b="1" dirty="0" smtClean="0">
              <a:latin typeface="+mj-lt"/>
            </a:rPr>
            <a:t>Developing Your Vision and Goals</a:t>
          </a:r>
          <a:endParaRPr lang="en-US" sz="1500" b="1" dirty="0">
            <a:latin typeface="+mj-lt"/>
          </a:endParaRPr>
        </a:p>
      </dgm:t>
    </dgm:pt>
    <dgm:pt modelId="{F95F0F34-0078-4F4B-B91D-64ABD6094CE8}" type="parTrans" cxnId="{90106CD9-FE37-4983-A1C8-798378359CC1}">
      <dgm:prSet/>
      <dgm:spPr/>
      <dgm:t>
        <a:bodyPr/>
        <a:lstStyle/>
        <a:p>
          <a:endParaRPr lang="en-US"/>
        </a:p>
      </dgm:t>
    </dgm:pt>
    <dgm:pt modelId="{AEE0560A-EAF4-495E-AAF2-BB3EF947F0E1}" type="sibTrans" cxnId="{90106CD9-FE37-4983-A1C8-798378359CC1}">
      <dgm:prSet/>
      <dgm:spPr/>
      <dgm:t>
        <a:bodyPr/>
        <a:lstStyle/>
        <a:p>
          <a:endParaRPr lang="en-US"/>
        </a:p>
      </dgm:t>
    </dgm:pt>
    <dgm:pt modelId="{F731D2DF-52BF-4940-B812-FAC6561E99A9}">
      <dgm:prSet phldrT="[Text]" custT="1"/>
      <dgm:spPr>
        <a:solidFill>
          <a:schemeClr val="accent3">
            <a:lumMod val="75000"/>
          </a:schemeClr>
        </a:solidFill>
      </dgm:spPr>
      <dgm:t>
        <a:bodyPr/>
        <a:lstStyle/>
        <a:p>
          <a:r>
            <a:rPr lang="en-US" sz="2800" dirty="0" smtClean="0">
              <a:solidFill>
                <a:schemeClr val="tx1"/>
              </a:solidFill>
            </a:rPr>
            <a:t> </a:t>
          </a:r>
          <a:r>
            <a:rPr lang="en-US" sz="2600" b="1" dirty="0" smtClean="0">
              <a:solidFill>
                <a:schemeClr val="bg1"/>
              </a:solidFill>
              <a:latin typeface="+mj-lt"/>
            </a:rPr>
            <a:t>Resources &amp; Strategies</a:t>
          </a:r>
          <a:endParaRPr lang="en-US" sz="2600" b="1" dirty="0">
            <a:solidFill>
              <a:schemeClr val="bg1"/>
            </a:solidFill>
            <a:latin typeface="+mj-lt"/>
          </a:endParaRPr>
        </a:p>
      </dgm:t>
    </dgm:pt>
    <dgm:pt modelId="{EE3ABA15-9F0D-4C8B-8FA3-550EAAE276A3}" type="parTrans" cxnId="{4AE6BBCF-C001-4012-A831-152D3A56097A}">
      <dgm:prSet/>
      <dgm:spPr/>
      <dgm:t>
        <a:bodyPr/>
        <a:lstStyle/>
        <a:p>
          <a:endParaRPr lang="en-US"/>
        </a:p>
      </dgm:t>
    </dgm:pt>
    <dgm:pt modelId="{61D55455-5960-4E66-9732-B3063D3F8627}" type="sibTrans" cxnId="{4AE6BBCF-C001-4012-A831-152D3A56097A}">
      <dgm:prSet/>
      <dgm:spPr/>
      <dgm:t>
        <a:bodyPr/>
        <a:lstStyle/>
        <a:p>
          <a:endParaRPr lang="en-US"/>
        </a:p>
      </dgm:t>
    </dgm:pt>
    <dgm:pt modelId="{7211E58E-845B-44E2-949F-902A5DCB340E}">
      <dgm:prSet phldrT="[Text]" custT="1"/>
      <dgm:spPr>
        <a:solidFill>
          <a:schemeClr val="accent5">
            <a:lumMod val="75000"/>
          </a:schemeClr>
        </a:solidFill>
      </dgm:spPr>
      <dgm:t>
        <a:bodyPr/>
        <a:lstStyle/>
        <a:p>
          <a:r>
            <a:rPr lang="en-US" sz="1500" b="1" dirty="0" smtClean="0">
              <a:solidFill>
                <a:schemeClr val="bg1"/>
              </a:solidFill>
              <a:latin typeface="+mj-lt"/>
            </a:rPr>
            <a:t>Planning for Success</a:t>
          </a:r>
          <a:endParaRPr lang="en-US" sz="1500" b="1" dirty="0">
            <a:solidFill>
              <a:schemeClr val="bg1"/>
            </a:solidFill>
            <a:latin typeface="+mj-lt"/>
          </a:endParaRPr>
        </a:p>
      </dgm:t>
    </dgm:pt>
    <dgm:pt modelId="{C952AB20-DEC5-452F-A704-0BCF6DE1853E}" type="parTrans" cxnId="{E6A1FFEF-C515-425A-94F1-83FED23CC80D}">
      <dgm:prSet/>
      <dgm:spPr/>
      <dgm:t>
        <a:bodyPr/>
        <a:lstStyle/>
        <a:p>
          <a:endParaRPr lang="en-US"/>
        </a:p>
      </dgm:t>
    </dgm:pt>
    <dgm:pt modelId="{63DD0FBC-9D5D-4F9F-A945-25A23504A380}" type="sibTrans" cxnId="{E6A1FFEF-C515-425A-94F1-83FED23CC80D}">
      <dgm:prSet/>
      <dgm:spPr/>
      <dgm:t>
        <a:bodyPr/>
        <a:lstStyle/>
        <a:p>
          <a:endParaRPr lang="en-US"/>
        </a:p>
      </dgm:t>
    </dgm:pt>
    <dgm:pt modelId="{4887E1F8-BB89-4281-97A9-3EFB6100D3C1}">
      <dgm:prSet phldrT="[Text]" custT="1"/>
      <dgm:spPr>
        <a:solidFill>
          <a:schemeClr val="accent3">
            <a:lumMod val="75000"/>
          </a:schemeClr>
        </a:solidFill>
      </dgm:spPr>
      <dgm:t>
        <a:bodyPr/>
        <a:lstStyle/>
        <a:p>
          <a:r>
            <a:rPr lang="en-US" sz="2600" b="1" dirty="0" smtClean="0">
              <a:solidFill>
                <a:schemeClr val="bg1"/>
              </a:solidFill>
              <a:latin typeface="+mj-lt"/>
            </a:rPr>
            <a:t>Moving Into Action</a:t>
          </a:r>
          <a:endParaRPr lang="en-US" sz="2600" b="1" dirty="0">
            <a:solidFill>
              <a:schemeClr val="bg1"/>
            </a:solidFill>
            <a:latin typeface="+mj-lt"/>
          </a:endParaRPr>
        </a:p>
      </dgm:t>
    </dgm:pt>
    <dgm:pt modelId="{867CF78E-F5F8-49FF-A6A5-BDEBBCAF499D}" type="parTrans" cxnId="{433F0E04-C263-4B60-802F-1956359648C1}">
      <dgm:prSet/>
      <dgm:spPr/>
      <dgm:t>
        <a:bodyPr/>
        <a:lstStyle/>
        <a:p>
          <a:endParaRPr lang="en-US"/>
        </a:p>
      </dgm:t>
    </dgm:pt>
    <dgm:pt modelId="{DA010398-828A-45A3-925F-D2FDF03008E6}" type="sibTrans" cxnId="{433F0E04-C263-4B60-802F-1956359648C1}">
      <dgm:prSet/>
      <dgm:spPr/>
      <dgm:t>
        <a:bodyPr/>
        <a:lstStyle/>
        <a:p>
          <a:endParaRPr lang="en-US"/>
        </a:p>
      </dgm:t>
    </dgm:pt>
    <dgm:pt modelId="{0E0513F9-5B33-4C52-94E2-5E9C2B54A3CD}">
      <dgm:prSet phldrT="[Text]" custT="1"/>
      <dgm:spPr>
        <a:solidFill>
          <a:srgbClr val="996600"/>
        </a:solidFill>
      </dgm:spPr>
      <dgm:t>
        <a:bodyPr/>
        <a:lstStyle/>
        <a:p>
          <a:r>
            <a:rPr lang="en-US" sz="1400" b="1" dirty="0" smtClean="0">
              <a:solidFill>
                <a:schemeClr val="bg1"/>
              </a:solidFill>
              <a:latin typeface="+mj-lt"/>
            </a:rPr>
            <a:t>Focusing on Regional Comparative Advantage</a:t>
          </a:r>
          <a:endParaRPr lang="en-US" sz="1400" b="1" dirty="0">
            <a:solidFill>
              <a:schemeClr val="bg1"/>
            </a:solidFill>
            <a:latin typeface="+mj-lt"/>
          </a:endParaRPr>
        </a:p>
      </dgm:t>
    </dgm:pt>
    <dgm:pt modelId="{9BD3B1BC-F91F-460A-ADB8-52B980E71D68}" type="parTrans" cxnId="{2ABD7215-3085-40EB-93D2-12B55FF0B120}">
      <dgm:prSet/>
      <dgm:spPr/>
      <dgm:t>
        <a:bodyPr/>
        <a:lstStyle/>
        <a:p>
          <a:endParaRPr lang="en-US"/>
        </a:p>
      </dgm:t>
    </dgm:pt>
    <dgm:pt modelId="{4A5001BB-30DF-42E5-92DA-DAEF2425405B}" type="sibTrans" cxnId="{2ABD7215-3085-40EB-93D2-12B55FF0B120}">
      <dgm:prSet/>
      <dgm:spPr/>
      <dgm:t>
        <a:bodyPr/>
        <a:lstStyle/>
        <a:p>
          <a:endParaRPr lang="en-US"/>
        </a:p>
      </dgm:t>
    </dgm:pt>
    <dgm:pt modelId="{97ABC239-83FB-4BB5-BC78-8955AB358C5C}">
      <dgm:prSet phldrT="[Text]" custT="1"/>
      <dgm:spPr>
        <a:solidFill>
          <a:srgbClr val="996600"/>
        </a:solidFill>
      </dgm:spPr>
      <dgm:t>
        <a:bodyPr/>
        <a:lstStyle/>
        <a:p>
          <a:r>
            <a:rPr lang="en-US" sz="1400" b="1" dirty="0" smtClean="0">
              <a:solidFill>
                <a:schemeClr val="bg1"/>
              </a:solidFill>
              <a:latin typeface="+mj-lt"/>
            </a:rPr>
            <a:t>Exploring Strategies for Enhancing the Regional Economy</a:t>
          </a:r>
          <a:endParaRPr lang="en-US" sz="1500" b="1" dirty="0">
            <a:solidFill>
              <a:schemeClr val="bg1"/>
            </a:solidFill>
            <a:latin typeface="+mj-lt"/>
          </a:endParaRPr>
        </a:p>
      </dgm:t>
    </dgm:pt>
    <dgm:pt modelId="{B496F6C3-1AF8-4D40-B2DA-509315966965}" type="parTrans" cxnId="{8A4D50B9-D73F-4FF9-85E1-714DF5939863}">
      <dgm:prSet/>
      <dgm:spPr/>
      <dgm:t>
        <a:bodyPr/>
        <a:lstStyle/>
        <a:p>
          <a:endParaRPr lang="en-US"/>
        </a:p>
      </dgm:t>
    </dgm:pt>
    <dgm:pt modelId="{810F809C-F1C6-42AB-8B0F-374AE3BBEB57}" type="sibTrans" cxnId="{8A4D50B9-D73F-4FF9-85E1-714DF5939863}">
      <dgm:prSet/>
      <dgm:spPr/>
      <dgm:t>
        <a:bodyPr/>
        <a:lstStyle/>
        <a:p>
          <a:endParaRPr lang="en-US"/>
        </a:p>
      </dgm:t>
    </dgm:pt>
    <dgm:pt modelId="{80DD88CB-E641-4EDB-BFFE-7A3BDD19A0B3}">
      <dgm:prSet phldrT="[Text]" custT="1"/>
      <dgm:spPr>
        <a:solidFill>
          <a:schemeClr val="accent5">
            <a:lumMod val="75000"/>
          </a:schemeClr>
        </a:solidFill>
        <a:ln>
          <a:solidFill>
            <a:schemeClr val="accent1"/>
          </a:solidFill>
        </a:ln>
      </dgm:spPr>
      <dgm:t>
        <a:bodyPr/>
        <a:lstStyle/>
        <a:p>
          <a:r>
            <a:rPr lang="en-US" sz="1500" b="1" dirty="0" smtClean="0">
              <a:solidFill>
                <a:schemeClr val="bg1"/>
              </a:solidFill>
              <a:latin typeface="+mj-lt"/>
            </a:rPr>
            <a:t>Measuring for Success</a:t>
          </a:r>
          <a:endParaRPr lang="en-US" sz="1500" b="1" dirty="0">
            <a:solidFill>
              <a:schemeClr val="bg1"/>
            </a:solidFill>
            <a:latin typeface="+mj-lt"/>
          </a:endParaRPr>
        </a:p>
      </dgm:t>
    </dgm:pt>
    <dgm:pt modelId="{64803A34-B027-43C9-9706-3580733DFE69}" type="parTrans" cxnId="{9151E4C6-ADCA-4199-929A-3B79AB942A4D}">
      <dgm:prSet/>
      <dgm:spPr/>
      <dgm:t>
        <a:bodyPr/>
        <a:lstStyle/>
        <a:p>
          <a:endParaRPr lang="en-US"/>
        </a:p>
      </dgm:t>
    </dgm:pt>
    <dgm:pt modelId="{177258FC-4D4B-4458-9688-AC485683248F}" type="sibTrans" cxnId="{9151E4C6-ADCA-4199-929A-3B79AB942A4D}">
      <dgm:prSet/>
      <dgm:spPr/>
      <dgm:t>
        <a:bodyPr/>
        <a:lstStyle/>
        <a:p>
          <a:endParaRPr lang="en-US"/>
        </a:p>
      </dgm:t>
    </dgm:pt>
    <dgm:pt modelId="{8944FEBC-085F-4F13-AC31-DDB7CBCF0254}">
      <dgm:prSet phldrT="[Text]" custT="1"/>
      <dgm:spPr>
        <a:solidFill>
          <a:srgbClr val="996600"/>
        </a:solidFill>
      </dgm:spPr>
      <dgm:t>
        <a:bodyPr/>
        <a:lstStyle/>
        <a:p>
          <a:r>
            <a:rPr lang="en-US" sz="1400" b="1" dirty="0" smtClean="0">
              <a:solidFill>
                <a:schemeClr val="bg1"/>
              </a:solidFill>
              <a:latin typeface="+mj-lt"/>
            </a:rPr>
            <a:t>Discovering Assets  &amp; Barriers</a:t>
          </a:r>
          <a:endParaRPr lang="en-US" sz="1400" b="1" dirty="0">
            <a:solidFill>
              <a:schemeClr val="bg1"/>
            </a:solidFill>
            <a:latin typeface="+mj-lt"/>
          </a:endParaRPr>
        </a:p>
      </dgm:t>
    </dgm:pt>
    <dgm:pt modelId="{819CED17-AF54-465F-96DE-030CFDCB16C2}" type="parTrans" cxnId="{2BA1EC55-3969-4A96-8DD9-6E5FDA8453C1}">
      <dgm:prSet/>
      <dgm:spPr/>
      <dgm:t>
        <a:bodyPr/>
        <a:lstStyle/>
        <a:p>
          <a:endParaRPr lang="en-US"/>
        </a:p>
      </dgm:t>
    </dgm:pt>
    <dgm:pt modelId="{770B8C2B-3E93-4DE6-AA9B-FF65514A5CB4}" type="sibTrans" cxnId="{2BA1EC55-3969-4A96-8DD9-6E5FDA8453C1}">
      <dgm:prSet/>
      <dgm:spPr/>
      <dgm:t>
        <a:bodyPr/>
        <a:lstStyle/>
        <a:p>
          <a:endParaRPr lang="en-US"/>
        </a:p>
      </dgm:t>
    </dgm:pt>
    <dgm:pt modelId="{D127C408-3BC8-479C-9C5A-2319BFE15232}" type="pres">
      <dgm:prSet presAssocID="{E0122F28-37D8-42F5-BDA5-19E1B3812862}" presName="theList" presStyleCnt="0">
        <dgm:presLayoutVars>
          <dgm:dir/>
          <dgm:animLvl val="lvl"/>
          <dgm:resizeHandles val="exact"/>
        </dgm:presLayoutVars>
      </dgm:prSet>
      <dgm:spPr/>
      <dgm:t>
        <a:bodyPr/>
        <a:lstStyle/>
        <a:p>
          <a:endParaRPr lang="en-US"/>
        </a:p>
      </dgm:t>
    </dgm:pt>
    <dgm:pt modelId="{4FA0514E-4C7D-40AC-89D6-27263810B2AE}" type="pres">
      <dgm:prSet presAssocID="{63DC508D-18BD-4A2A-AA4C-E35B96559EF7}" presName="compNode" presStyleCnt="0"/>
      <dgm:spPr/>
    </dgm:pt>
    <dgm:pt modelId="{9C7188F4-E2E6-4949-9373-EFEC0F9F3D2E}" type="pres">
      <dgm:prSet presAssocID="{63DC508D-18BD-4A2A-AA4C-E35B96559EF7}" presName="aNode" presStyleLbl="bgShp" presStyleIdx="0" presStyleCnt="4" custLinFactNeighborY="-1587"/>
      <dgm:spPr/>
      <dgm:t>
        <a:bodyPr/>
        <a:lstStyle/>
        <a:p>
          <a:endParaRPr lang="en-US"/>
        </a:p>
      </dgm:t>
    </dgm:pt>
    <dgm:pt modelId="{40746392-1BB2-49F9-87EC-205C83EB483D}" type="pres">
      <dgm:prSet presAssocID="{63DC508D-18BD-4A2A-AA4C-E35B96559EF7}" presName="textNode" presStyleLbl="bgShp" presStyleIdx="0" presStyleCnt="4"/>
      <dgm:spPr/>
      <dgm:t>
        <a:bodyPr/>
        <a:lstStyle/>
        <a:p>
          <a:endParaRPr lang="en-US"/>
        </a:p>
      </dgm:t>
    </dgm:pt>
    <dgm:pt modelId="{355A826E-56B5-44FD-A26D-1E3A1AD0D4FA}" type="pres">
      <dgm:prSet presAssocID="{63DC508D-18BD-4A2A-AA4C-E35B96559EF7}" presName="compChildNode" presStyleCnt="0"/>
      <dgm:spPr/>
    </dgm:pt>
    <dgm:pt modelId="{BE030E5F-2737-4266-B81C-AC4E87497D21}" type="pres">
      <dgm:prSet presAssocID="{63DC508D-18BD-4A2A-AA4C-E35B96559EF7}" presName="theInnerList" presStyleCnt="0"/>
      <dgm:spPr/>
    </dgm:pt>
    <dgm:pt modelId="{3B8B4691-3AAF-4773-B49E-7F7B1F76A6E7}" type="pres">
      <dgm:prSet presAssocID="{83C019ED-FEBE-42BA-AEA3-BE29D7115FFD}" presName="childNode" presStyleLbl="node1" presStyleIdx="0" presStyleCnt="9" custScaleY="107842" custLinFactNeighborY="-13496">
        <dgm:presLayoutVars>
          <dgm:bulletEnabled val="1"/>
        </dgm:presLayoutVars>
      </dgm:prSet>
      <dgm:spPr/>
      <dgm:t>
        <a:bodyPr/>
        <a:lstStyle/>
        <a:p>
          <a:endParaRPr lang="en-US"/>
        </a:p>
      </dgm:t>
    </dgm:pt>
    <dgm:pt modelId="{F6B5D856-6EB3-4250-9C16-B94D1CC25D75}" type="pres">
      <dgm:prSet presAssocID="{83C019ED-FEBE-42BA-AEA3-BE29D7115FFD}" presName="aSpace2" presStyleCnt="0"/>
      <dgm:spPr/>
    </dgm:pt>
    <dgm:pt modelId="{45801BC1-AF03-4E48-AB21-C1B3B7DDDF81}" type="pres">
      <dgm:prSet presAssocID="{70A3F829-49C3-451F-9DDC-0F53004A0C5E}" presName="childNode" presStyleLbl="node1" presStyleIdx="1" presStyleCnt="9">
        <dgm:presLayoutVars>
          <dgm:bulletEnabled val="1"/>
        </dgm:presLayoutVars>
      </dgm:prSet>
      <dgm:spPr/>
      <dgm:t>
        <a:bodyPr/>
        <a:lstStyle/>
        <a:p>
          <a:endParaRPr lang="en-US"/>
        </a:p>
      </dgm:t>
    </dgm:pt>
    <dgm:pt modelId="{0CCA5FBA-D06A-4750-B361-827122852461}" type="pres">
      <dgm:prSet presAssocID="{63DC508D-18BD-4A2A-AA4C-E35B96559EF7}" presName="aSpace" presStyleCnt="0"/>
      <dgm:spPr/>
    </dgm:pt>
    <dgm:pt modelId="{25EEC85B-6B61-4265-8D02-C7DEB17F8A8A}" type="pres">
      <dgm:prSet presAssocID="{92877C2B-75BD-4D18-9974-5AE43ACBC316}" presName="compNode" presStyleCnt="0"/>
      <dgm:spPr/>
    </dgm:pt>
    <dgm:pt modelId="{A439BBF5-2B00-4010-87A1-714F6CA03406}" type="pres">
      <dgm:prSet presAssocID="{92877C2B-75BD-4D18-9974-5AE43ACBC316}" presName="aNode" presStyleLbl="bgShp" presStyleIdx="1" presStyleCnt="4"/>
      <dgm:spPr/>
      <dgm:t>
        <a:bodyPr/>
        <a:lstStyle/>
        <a:p>
          <a:endParaRPr lang="en-US"/>
        </a:p>
      </dgm:t>
    </dgm:pt>
    <dgm:pt modelId="{E3111494-3F5A-4CD2-93CB-90ED96A79A69}" type="pres">
      <dgm:prSet presAssocID="{92877C2B-75BD-4D18-9974-5AE43ACBC316}" presName="textNode" presStyleLbl="bgShp" presStyleIdx="1" presStyleCnt="4"/>
      <dgm:spPr/>
      <dgm:t>
        <a:bodyPr/>
        <a:lstStyle/>
        <a:p>
          <a:endParaRPr lang="en-US"/>
        </a:p>
      </dgm:t>
    </dgm:pt>
    <dgm:pt modelId="{75DC3116-7447-4B8D-8A9E-F3A6E86312E0}" type="pres">
      <dgm:prSet presAssocID="{92877C2B-75BD-4D18-9974-5AE43ACBC316}" presName="compChildNode" presStyleCnt="0"/>
      <dgm:spPr/>
    </dgm:pt>
    <dgm:pt modelId="{AFCFB098-5BAB-433C-A5CB-AE8B7F911287}" type="pres">
      <dgm:prSet presAssocID="{92877C2B-75BD-4D18-9974-5AE43ACBC316}" presName="theInnerList" presStyleCnt="0"/>
      <dgm:spPr/>
    </dgm:pt>
    <dgm:pt modelId="{8F3D28AF-65FB-4299-9179-5C758AF042E4}" type="pres">
      <dgm:prSet presAssocID="{E491AD03-4E01-4A3E-A0BB-88335D62A5C6}" presName="childNode" presStyleLbl="node1" presStyleIdx="2" presStyleCnt="9" custScaleY="107842" custLinFactNeighborY="-13496">
        <dgm:presLayoutVars>
          <dgm:bulletEnabled val="1"/>
        </dgm:presLayoutVars>
      </dgm:prSet>
      <dgm:spPr/>
      <dgm:t>
        <a:bodyPr/>
        <a:lstStyle/>
        <a:p>
          <a:endParaRPr lang="en-US"/>
        </a:p>
      </dgm:t>
    </dgm:pt>
    <dgm:pt modelId="{B11E35F9-4D72-43D3-B32B-29F8B8D66106}" type="pres">
      <dgm:prSet presAssocID="{E491AD03-4E01-4A3E-A0BB-88335D62A5C6}" presName="aSpace2" presStyleCnt="0"/>
      <dgm:spPr/>
    </dgm:pt>
    <dgm:pt modelId="{5F6E35FD-3336-4B11-BFA7-EE1299390BF1}" type="pres">
      <dgm:prSet presAssocID="{7DE3A154-0C9A-48AF-B213-C8625BFDF077}" presName="childNode" presStyleLbl="node1" presStyleIdx="3" presStyleCnt="9">
        <dgm:presLayoutVars>
          <dgm:bulletEnabled val="1"/>
        </dgm:presLayoutVars>
      </dgm:prSet>
      <dgm:spPr/>
      <dgm:t>
        <a:bodyPr/>
        <a:lstStyle/>
        <a:p>
          <a:endParaRPr lang="en-US"/>
        </a:p>
      </dgm:t>
    </dgm:pt>
    <dgm:pt modelId="{F497B1E8-2334-4D0D-93F1-DCCA5D9FBE9B}" type="pres">
      <dgm:prSet presAssocID="{92877C2B-75BD-4D18-9974-5AE43ACBC316}" presName="aSpace" presStyleCnt="0"/>
      <dgm:spPr/>
    </dgm:pt>
    <dgm:pt modelId="{282DF6DF-2888-425A-97D1-933505863B0B}" type="pres">
      <dgm:prSet presAssocID="{F731D2DF-52BF-4940-B812-FAC6561E99A9}" presName="compNode" presStyleCnt="0"/>
      <dgm:spPr/>
    </dgm:pt>
    <dgm:pt modelId="{63252DB9-D5E4-4310-8428-3DCA28362AD7}" type="pres">
      <dgm:prSet presAssocID="{F731D2DF-52BF-4940-B812-FAC6561E99A9}" presName="aNode" presStyleLbl="bgShp" presStyleIdx="2" presStyleCnt="4" custScaleX="110175" custLinFactNeighborX="-2461" custLinFactNeighborY="-1471"/>
      <dgm:spPr/>
      <dgm:t>
        <a:bodyPr/>
        <a:lstStyle/>
        <a:p>
          <a:endParaRPr lang="en-US"/>
        </a:p>
      </dgm:t>
    </dgm:pt>
    <dgm:pt modelId="{DA0CD93D-94B2-4207-B8D7-0B05F9464324}" type="pres">
      <dgm:prSet presAssocID="{F731D2DF-52BF-4940-B812-FAC6561E99A9}" presName="textNode" presStyleLbl="bgShp" presStyleIdx="2" presStyleCnt="4"/>
      <dgm:spPr/>
      <dgm:t>
        <a:bodyPr/>
        <a:lstStyle/>
        <a:p>
          <a:endParaRPr lang="en-US"/>
        </a:p>
      </dgm:t>
    </dgm:pt>
    <dgm:pt modelId="{714688ED-94CB-4248-AAC1-8C12DB8ACF11}" type="pres">
      <dgm:prSet presAssocID="{F731D2DF-52BF-4940-B812-FAC6561E99A9}" presName="compChildNode" presStyleCnt="0"/>
      <dgm:spPr/>
    </dgm:pt>
    <dgm:pt modelId="{5C273D6F-C8AE-4D22-B39F-0BF32D97A315}" type="pres">
      <dgm:prSet presAssocID="{F731D2DF-52BF-4940-B812-FAC6561E99A9}" presName="theInnerList" presStyleCnt="0"/>
      <dgm:spPr/>
    </dgm:pt>
    <dgm:pt modelId="{724E3DE2-CDBF-4040-9C92-52838A0D3745}" type="pres">
      <dgm:prSet presAssocID="{0E0513F9-5B33-4C52-94E2-5E9C2B54A3CD}" presName="childNode" presStyleLbl="node1" presStyleIdx="4" presStyleCnt="9" custScaleY="589921" custLinFactNeighborX="-2945" custLinFactNeighborY="-94853">
        <dgm:presLayoutVars>
          <dgm:bulletEnabled val="1"/>
        </dgm:presLayoutVars>
      </dgm:prSet>
      <dgm:spPr/>
      <dgm:t>
        <a:bodyPr/>
        <a:lstStyle/>
        <a:p>
          <a:endParaRPr lang="en-US"/>
        </a:p>
      </dgm:t>
    </dgm:pt>
    <dgm:pt modelId="{981DBAC4-DCCE-4289-9154-A012E548E575}" type="pres">
      <dgm:prSet presAssocID="{0E0513F9-5B33-4C52-94E2-5E9C2B54A3CD}" presName="aSpace2" presStyleCnt="0"/>
      <dgm:spPr/>
    </dgm:pt>
    <dgm:pt modelId="{89D80A44-FBFA-4E83-9630-18F17D42AF6D}" type="pres">
      <dgm:prSet presAssocID="{97ABC239-83FB-4BB5-BC78-8955AB358C5C}" presName="childNode" presStyleLbl="node1" presStyleIdx="5" presStyleCnt="9" custScaleY="584252" custLinFactNeighborX="-2945" custLinFactNeighborY="39086">
        <dgm:presLayoutVars>
          <dgm:bulletEnabled val="1"/>
        </dgm:presLayoutVars>
      </dgm:prSet>
      <dgm:spPr/>
      <dgm:t>
        <a:bodyPr/>
        <a:lstStyle/>
        <a:p>
          <a:endParaRPr lang="en-US"/>
        </a:p>
      </dgm:t>
    </dgm:pt>
    <dgm:pt modelId="{23376B17-D8EF-4AE0-A02C-806F19673A52}" type="pres">
      <dgm:prSet presAssocID="{97ABC239-83FB-4BB5-BC78-8955AB358C5C}" presName="aSpace2" presStyleCnt="0"/>
      <dgm:spPr/>
    </dgm:pt>
    <dgm:pt modelId="{56318148-79C4-4106-BD8A-010E237B0B1B}" type="pres">
      <dgm:prSet presAssocID="{8944FEBC-085F-4F13-AC31-DDB7CBCF0254}" presName="childNode" presStyleLbl="node1" presStyleIdx="6" presStyleCnt="9" custScaleY="330651" custLinFactY="1842" custLinFactNeighborX="-2945" custLinFactNeighborY="100000">
        <dgm:presLayoutVars>
          <dgm:bulletEnabled val="1"/>
        </dgm:presLayoutVars>
      </dgm:prSet>
      <dgm:spPr/>
      <dgm:t>
        <a:bodyPr/>
        <a:lstStyle/>
        <a:p>
          <a:endParaRPr lang="en-US"/>
        </a:p>
      </dgm:t>
    </dgm:pt>
    <dgm:pt modelId="{F2CD600B-11C3-4FFE-916C-7A8B66B6EA21}" type="pres">
      <dgm:prSet presAssocID="{F731D2DF-52BF-4940-B812-FAC6561E99A9}" presName="aSpace" presStyleCnt="0"/>
      <dgm:spPr/>
    </dgm:pt>
    <dgm:pt modelId="{010A842E-5FC8-4D50-8F3F-602E10A77FDE}" type="pres">
      <dgm:prSet presAssocID="{4887E1F8-BB89-4281-97A9-3EFB6100D3C1}" presName="compNode" presStyleCnt="0"/>
      <dgm:spPr/>
    </dgm:pt>
    <dgm:pt modelId="{0A4B5A52-693E-4257-8F02-EADE0D2264FF}" type="pres">
      <dgm:prSet presAssocID="{4887E1F8-BB89-4281-97A9-3EFB6100D3C1}" presName="aNode" presStyleLbl="bgShp" presStyleIdx="3" presStyleCnt="4" custLinFactNeighborX="102"/>
      <dgm:spPr/>
      <dgm:t>
        <a:bodyPr/>
        <a:lstStyle/>
        <a:p>
          <a:endParaRPr lang="en-US"/>
        </a:p>
      </dgm:t>
    </dgm:pt>
    <dgm:pt modelId="{C882D09F-E02C-43A3-8780-4F8AF00BF706}" type="pres">
      <dgm:prSet presAssocID="{4887E1F8-BB89-4281-97A9-3EFB6100D3C1}" presName="textNode" presStyleLbl="bgShp" presStyleIdx="3" presStyleCnt="4"/>
      <dgm:spPr/>
      <dgm:t>
        <a:bodyPr/>
        <a:lstStyle/>
        <a:p>
          <a:endParaRPr lang="en-US"/>
        </a:p>
      </dgm:t>
    </dgm:pt>
    <dgm:pt modelId="{4679A15B-0270-4D53-B5D8-37787DC10890}" type="pres">
      <dgm:prSet presAssocID="{4887E1F8-BB89-4281-97A9-3EFB6100D3C1}" presName="compChildNode" presStyleCnt="0"/>
      <dgm:spPr/>
    </dgm:pt>
    <dgm:pt modelId="{28153CB6-4F75-4347-B2A2-2584777A699D}" type="pres">
      <dgm:prSet presAssocID="{4887E1F8-BB89-4281-97A9-3EFB6100D3C1}" presName="theInnerList" presStyleCnt="0"/>
      <dgm:spPr/>
    </dgm:pt>
    <dgm:pt modelId="{48B39CA3-589E-414E-B6FD-43F1ABC945DA}" type="pres">
      <dgm:prSet presAssocID="{7211E58E-845B-44E2-949F-902A5DCB340E}" presName="childNode" presStyleLbl="node1" presStyleIdx="7" presStyleCnt="9" custScaleY="129221">
        <dgm:presLayoutVars>
          <dgm:bulletEnabled val="1"/>
        </dgm:presLayoutVars>
      </dgm:prSet>
      <dgm:spPr/>
      <dgm:t>
        <a:bodyPr/>
        <a:lstStyle/>
        <a:p>
          <a:endParaRPr lang="en-US"/>
        </a:p>
      </dgm:t>
    </dgm:pt>
    <dgm:pt modelId="{E7CFA5A0-87ED-4389-8D96-E0A773CF543B}" type="pres">
      <dgm:prSet presAssocID="{7211E58E-845B-44E2-949F-902A5DCB340E}" presName="aSpace2" presStyleCnt="0"/>
      <dgm:spPr/>
    </dgm:pt>
    <dgm:pt modelId="{213F1FEE-3EDB-4859-90B4-798F1D7A25AF}" type="pres">
      <dgm:prSet presAssocID="{80DD88CB-E641-4EDB-BFFE-7A3BDD19A0B3}" presName="childNode" presStyleLbl="node1" presStyleIdx="8" presStyleCnt="9">
        <dgm:presLayoutVars>
          <dgm:bulletEnabled val="1"/>
        </dgm:presLayoutVars>
      </dgm:prSet>
      <dgm:spPr/>
      <dgm:t>
        <a:bodyPr/>
        <a:lstStyle/>
        <a:p>
          <a:endParaRPr lang="en-US"/>
        </a:p>
      </dgm:t>
    </dgm:pt>
  </dgm:ptLst>
  <dgm:cxnLst>
    <dgm:cxn modelId="{5CBF7094-2657-4F7D-B614-0C0578187D28}" type="presOf" srcId="{63DC508D-18BD-4A2A-AA4C-E35B96559EF7}" destId="{9C7188F4-E2E6-4949-9373-EFEC0F9F3D2E}" srcOrd="0" destOrd="0" presId="urn:microsoft.com/office/officeart/2005/8/layout/lProcess2"/>
    <dgm:cxn modelId="{00F726DB-5DED-4248-B90E-2633C326E380}" type="presOf" srcId="{70A3F829-49C3-451F-9DDC-0F53004A0C5E}" destId="{45801BC1-AF03-4E48-AB21-C1B3B7DDDF81}" srcOrd="0" destOrd="0" presId="urn:microsoft.com/office/officeart/2005/8/layout/lProcess2"/>
    <dgm:cxn modelId="{551C38A0-60E3-4D95-8C3F-3084D9462702}" type="presOf" srcId="{83C019ED-FEBE-42BA-AEA3-BE29D7115FFD}" destId="{3B8B4691-3AAF-4773-B49E-7F7B1F76A6E7}" srcOrd="0" destOrd="0" presId="urn:microsoft.com/office/officeart/2005/8/layout/lProcess2"/>
    <dgm:cxn modelId="{237B90FD-C94B-41E1-8E69-D2CBF469D512}" srcId="{63DC508D-18BD-4A2A-AA4C-E35B96559EF7}" destId="{83C019ED-FEBE-42BA-AEA3-BE29D7115FFD}" srcOrd="0" destOrd="0" parTransId="{ECE36720-1E6E-4E48-B1B1-991A5C512FCD}" sibTransId="{0B8AD012-6A77-490E-8D07-EE96F06503C4}"/>
    <dgm:cxn modelId="{2ABD7215-3085-40EB-93D2-12B55FF0B120}" srcId="{F731D2DF-52BF-4940-B812-FAC6561E99A9}" destId="{0E0513F9-5B33-4C52-94E2-5E9C2B54A3CD}" srcOrd="0" destOrd="0" parTransId="{9BD3B1BC-F91F-460A-ADB8-52B980E71D68}" sibTransId="{4A5001BB-30DF-42E5-92DA-DAEF2425405B}"/>
    <dgm:cxn modelId="{587435B7-54C8-4A30-B23A-7196BED73FF5}" type="presOf" srcId="{63DC508D-18BD-4A2A-AA4C-E35B96559EF7}" destId="{40746392-1BB2-49F9-87EC-205C83EB483D}" srcOrd="1" destOrd="0" presId="urn:microsoft.com/office/officeart/2005/8/layout/lProcess2"/>
    <dgm:cxn modelId="{CEF8041F-D8A0-4876-8D7C-49D6129A25E7}" type="presOf" srcId="{92877C2B-75BD-4D18-9974-5AE43ACBC316}" destId="{E3111494-3F5A-4CD2-93CB-90ED96A79A69}" srcOrd="1" destOrd="0" presId="urn:microsoft.com/office/officeart/2005/8/layout/lProcess2"/>
    <dgm:cxn modelId="{3A51D80E-69A5-412B-B0C6-0547557CC81C}" srcId="{63DC508D-18BD-4A2A-AA4C-E35B96559EF7}" destId="{70A3F829-49C3-451F-9DDC-0F53004A0C5E}" srcOrd="1" destOrd="0" parTransId="{578BE438-83DE-45D2-832A-3A1440D31EEB}" sibTransId="{85A23179-5C70-4200-9CC8-228FAB72353C}"/>
    <dgm:cxn modelId="{B875A772-C726-4086-A5E1-A6E4B012D489}" srcId="{92877C2B-75BD-4D18-9974-5AE43ACBC316}" destId="{E491AD03-4E01-4A3E-A0BB-88335D62A5C6}" srcOrd="0" destOrd="0" parTransId="{275E1B43-A591-4356-87E2-34F8357B8A67}" sibTransId="{FD81D14D-8056-4B96-A8D6-EFC9A5B09CD4}"/>
    <dgm:cxn modelId="{E6A1FFEF-C515-425A-94F1-83FED23CC80D}" srcId="{4887E1F8-BB89-4281-97A9-3EFB6100D3C1}" destId="{7211E58E-845B-44E2-949F-902A5DCB340E}" srcOrd="0" destOrd="0" parTransId="{C952AB20-DEC5-452F-A704-0BCF6DE1853E}" sibTransId="{63DD0FBC-9D5D-4F9F-A945-25A23504A380}"/>
    <dgm:cxn modelId="{0D22D621-41E3-4E89-983C-347AED17E317}" type="presOf" srcId="{4887E1F8-BB89-4281-97A9-3EFB6100D3C1}" destId="{C882D09F-E02C-43A3-8780-4F8AF00BF706}" srcOrd="1" destOrd="0" presId="urn:microsoft.com/office/officeart/2005/8/layout/lProcess2"/>
    <dgm:cxn modelId="{48D93EC0-E524-4B98-A53D-E53B2B2EB838}" type="presOf" srcId="{E0122F28-37D8-42F5-BDA5-19E1B3812862}" destId="{D127C408-3BC8-479C-9C5A-2319BFE15232}" srcOrd="0" destOrd="0" presId="urn:microsoft.com/office/officeart/2005/8/layout/lProcess2"/>
    <dgm:cxn modelId="{F3756128-FC68-4E7C-A3A0-B21EE1A91D3A}" type="presOf" srcId="{7211E58E-845B-44E2-949F-902A5DCB340E}" destId="{48B39CA3-589E-414E-B6FD-43F1ABC945DA}" srcOrd="0" destOrd="0" presId="urn:microsoft.com/office/officeart/2005/8/layout/lProcess2"/>
    <dgm:cxn modelId="{8A4D50B9-D73F-4FF9-85E1-714DF5939863}" srcId="{F731D2DF-52BF-4940-B812-FAC6561E99A9}" destId="{97ABC239-83FB-4BB5-BC78-8955AB358C5C}" srcOrd="1" destOrd="0" parTransId="{B496F6C3-1AF8-4D40-B2DA-509315966965}" sibTransId="{810F809C-F1C6-42AB-8B0F-374AE3BBEB57}"/>
    <dgm:cxn modelId="{B12D859A-064A-40CF-A71B-4258CBB09BA7}" type="presOf" srcId="{F731D2DF-52BF-4940-B812-FAC6561E99A9}" destId="{63252DB9-D5E4-4310-8428-3DCA28362AD7}" srcOrd="0" destOrd="0" presId="urn:microsoft.com/office/officeart/2005/8/layout/lProcess2"/>
    <dgm:cxn modelId="{3385489A-EF96-45AF-B610-7E2230E905DE}" type="presOf" srcId="{8944FEBC-085F-4F13-AC31-DDB7CBCF0254}" destId="{56318148-79C4-4106-BD8A-010E237B0B1B}" srcOrd="0" destOrd="0" presId="urn:microsoft.com/office/officeart/2005/8/layout/lProcess2"/>
    <dgm:cxn modelId="{9151E4C6-ADCA-4199-929A-3B79AB942A4D}" srcId="{4887E1F8-BB89-4281-97A9-3EFB6100D3C1}" destId="{80DD88CB-E641-4EDB-BFFE-7A3BDD19A0B3}" srcOrd="1" destOrd="0" parTransId="{64803A34-B027-43C9-9706-3580733DFE69}" sibTransId="{177258FC-4D4B-4458-9688-AC485683248F}"/>
    <dgm:cxn modelId="{2BA1EC55-3969-4A96-8DD9-6E5FDA8453C1}" srcId="{F731D2DF-52BF-4940-B812-FAC6561E99A9}" destId="{8944FEBC-085F-4F13-AC31-DDB7CBCF0254}" srcOrd="2" destOrd="0" parTransId="{819CED17-AF54-465F-96DE-030CFDCB16C2}" sibTransId="{770B8C2B-3E93-4DE6-AA9B-FF65514A5CB4}"/>
    <dgm:cxn modelId="{E2F292A1-F82F-43AC-8039-588406A91161}" type="presOf" srcId="{F731D2DF-52BF-4940-B812-FAC6561E99A9}" destId="{DA0CD93D-94B2-4207-B8D7-0B05F9464324}" srcOrd="1" destOrd="0" presId="urn:microsoft.com/office/officeart/2005/8/layout/lProcess2"/>
    <dgm:cxn modelId="{3E19F829-0F4E-434F-87EC-1E8571B9D3A4}" srcId="{E0122F28-37D8-42F5-BDA5-19E1B3812862}" destId="{63DC508D-18BD-4A2A-AA4C-E35B96559EF7}" srcOrd="0" destOrd="0" parTransId="{7752CE73-D89D-466E-95FE-FF2B42F37BA1}" sibTransId="{85370D6A-613D-4EAF-8518-083E98A81292}"/>
    <dgm:cxn modelId="{1C0061C2-B721-4D83-8C98-B7A7647F9C78}" type="presOf" srcId="{92877C2B-75BD-4D18-9974-5AE43ACBC316}" destId="{A439BBF5-2B00-4010-87A1-714F6CA03406}" srcOrd="0" destOrd="0" presId="urn:microsoft.com/office/officeart/2005/8/layout/lProcess2"/>
    <dgm:cxn modelId="{90106CD9-FE37-4983-A1C8-798378359CC1}" srcId="{92877C2B-75BD-4D18-9974-5AE43ACBC316}" destId="{7DE3A154-0C9A-48AF-B213-C8625BFDF077}" srcOrd="1" destOrd="0" parTransId="{F95F0F34-0078-4F4B-B91D-64ABD6094CE8}" sibTransId="{AEE0560A-EAF4-495E-AAF2-BB3EF947F0E1}"/>
    <dgm:cxn modelId="{D215484B-F373-4748-860C-32488A508CF1}" type="presOf" srcId="{80DD88CB-E641-4EDB-BFFE-7A3BDD19A0B3}" destId="{213F1FEE-3EDB-4859-90B4-798F1D7A25AF}" srcOrd="0" destOrd="0" presId="urn:microsoft.com/office/officeart/2005/8/layout/lProcess2"/>
    <dgm:cxn modelId="{9039D13E-766A-4F16-B7F7-10C6F4A96A33}" type="presOf" srcId="{97ABC239-83FB-4BB5-BC78-8955AB358C5C}" destId="{89D80A44-FBFA-4E83-9630-18F17D42AF6D}" srcOrd="0" destOrd="0" presId="urn:microsoft.com/office/officeart/2005/8/layout/lProcess2"/>
    <dgm:cxn modelId="{4AE6BBCF-C001-4012-A831-152D3A56097A}" srcId="{E0122F28-37D8-42F5-BDA5-19E1B3812862}" destId="{F731D2DF-52BF-4940-B812-FAC6561E99A9}" srcOrd="2" destOrd="0" parTransId="{EE3ABA15-9F0D-4C8B-8FA3-550EAAE276A3}" sibTransId="{61D55455-5960-4E66-9732-B3063D3F8627}"/>
    <dgm:cxn modelId="{3CC53810-193C-4C71-93E0-C95E98182F1A}" srcId="{E0122F28-37D8-42F5-BDA5-19E1B3812862}" destId="{92877C2B-75BD-4D18-9974-5AE43ACBC316}" srcOrd="1" destOrd="0" parTransId="{8D98AD64-0568-4B87-953F-337C3C0D27A1}" sibTransId="{463B46B6-00FB-47C1-A933-16A2864F5574}"/>
    <dgm:cxn modelId="{7BF57C20-924C-41C7-9895-17C55092FFD0}" type="presOf" srcId="{0E0513F9-5B33-4C52-94E2-5E9C2B54A3CD}" destId="{724E3DE2-CDBF-4040-9C92-52838A0D3745}" srcOrd="0" destOrd="0" presId="urn:microsoft.com/office/officeart/2005/8/layout/lProcess2"/>
    <dgm:cxn modelId="{AC288B61-B10A-4C71-BC33-47E5F570D964}" type="presOf" srcId="{7DE3A154-0C9A-48AF-B213-C8625BFDF077}" destId="{5F6E35FD-3336-4B11-BFA7-EE1299390BF1}" srcOrd="0" destOrd="0" presId="urn:microsoft.com/office/officeart/2005/8/layout/lProcess2"/>
    <dgm:cxn modelId="{433F0E04-C263-4B60-802F-1956359648C1}" srcId="{E0122F28-37D8-42F5-BDA5-19E1B3812862}" destId="{4887E1F8-BB89-4281-97A9-3EFB6100D3C1}" srcOrd="3" destOrd="0" parTransId="{867CF78E-F5F8-49FF-A6A5-BDEBBCAF499D}" sibTransId="{DA010398-828A-45A3-925F-D2FDF03008E6}"/>
    <dgm:cxn modelId="{211CA9EA-F8D1-4F8E-ADA9-1F230A9812E4}" type="presOf" srcId="{4887E1F8-BB89-4281-97A9-3EFB6100D3C1}" destId="{0A4B5A52-693E-4257-8F02-EADE0D2264FF}" srcOrd="0" destOrd="0" presId="urn:microsoft.com/office/officeart/2005/8/layout/lProcess2"/>
    <dgm:cxn modelId="{03A16BA2-5953-4128-A904-CA35B216EBBF}" type="presOf" srcId="{E491AD03-4E01-4A3E-A0BB-88335D62A5C6}" destId="{8F3D28AF-65FB-4299-9179-5C758AF042E4}" srcOrd="0" destOrd="0" presId="urn:microsoft.com/office/officeart/2005/8/layout/lProcess2"/>
    <dgm:cxn modelId="{BA77D5A3-4A66-4DDD-A1A6-3A3CC7EF6F07}" type="presParOf" srcId="{D127C408-3BC8-479C-9C5A-2319BFE15232}" destId="{4FA0514E-4C7D-40AC-89D6-27263810B2AE}" srcOrd="0" destOrd="0" presId="urn:microsoft.com/office/officeart/2005/8/layout/lProcess2"/>
    <dgm:cxn modelId="{C0134814-3743-4D5F-A509-AFC52978565E}" type="presParOf" srcId="{4FA0514E-4C7D-40AC-89D6-27263810B2AE}" destId="{9C7188F4-E2E6-4949-9373-EFEC0F9F3D2E}" srcOrd="0" destOrd="0" presId="urn:microsoft.com/office/officeart/2005/8/layout/lProcess2"/>
    <dgm:cxn modelId="{9CAB0927-60CC-4EB4-BC2B-F2EBFBB61F92}" type="presParOf" srcId="{4FA0514E-4C7D-40AC-89D6-27263810B2AE}" destId="{40746392-1BB2-49F9-87EC-205C83EB483D}" srcOrd="1" destOrd="0" presId="urn:microsoft.com/office/officeart/2005/8/layout/lProcess2"/>
    <dgm:cxn modelId="{FDE20879-8C41-4116-9633-F385EFD319A6}" type="presParOf" srcId="{4FA0514E-4C7D-40AC-89D6-27263810B2AE}" destId="{355A826E-56B5-44FD-A26D-1E3A1AD0D4FA}" srcOrd="2" destOrd="0" presId="urn:microsoft.com/office/officeart/2005/8/layout/lProcess2"/>
    <dgm:cxn modelId="{EEBBD1FE-CDF2-4E2A-A473-3FF1D908D225}" type="presParOf" srcId="{355A826E-56B5-44FD-A26D-1E3A1AD0D4FA}" destId="{BE030E5F-2737-4266-B81C-AC4E87497D21}" srcOrd="0" destOrd="0" presId="urn:microsoft.com/office/officeart/2005/8/layout/lProcess2"/>
    <dgm:cxn modelId="{7F33417C-BF31-4782-9592-02DEF7CBFA54}" type="presParOf" srcId="{BE030E5F-2737-4266-B81C-AC4E87497D21}" destId="{3B8B4691-3AAF-4773-B49E-7F7B1F76A6E7}" srcOrd="0" destOrd="0" presId="urn:microsoft.com/office/officeart/2005/8/layout/lProcess2"/>
    <dgm:cxn modelId="{A92560AC-35CE-4174-99AB-B1B1DE79158A}" type="presParOf" srcId="{BE030E5F-2737-4266-B81C-AC4E87497D21}" destId="{F6B5D856-6EB3-4250-9C16-B94D1CC25D75}" srcOrd="1" destOrd="0" presId="urn:microsoft.com/office/officeart/2005/8/layout/lProcess2"/>
    <dgm:cxn modelId="{E59DFEBC-1456-4630-9416-E55BA149394A}" type="presParOf" srcId="{BE030E5F-2737-4266-B81C-AC4E87497D21}" destId="{45801BC1-AF03-4E48-AB21-C1B3B7DDDF81}" srcOrd="2" destOrd="0" presId="urn:microsoft.com/office/officeart/2005/8/layout/lProcess2"/>
    <dgm:cxn modelId="{467D6DB0-0D7C-4E5D-A58B-5422712A236B}" type="presParOf" srcId="{D127C408-3BC8-479C-9C5A-2319BFE15232}" destId="{0CCA5FBA-D06A-4750-B361-827122852461}" srcOrd="1" destOrd="0" presId="urn:microsoft.com/office/officeart/2005/8/layout/lProcess2"/>
    <dgm:cxn modelId="{C97B392C-97F5-40D9-977C-3EB94F41D4E1}" type="presParOf" srcId="{D127C408-3BC8-479C-9C5A-2319BFE15232}" destId="{25EEC85B-6B61-4265-8D02-C7DEB17F8A8A}" srcOrd="2" destOrd="0" presId="urn:microsoft.com/office/officeart/2005/8/layout/lProcess2"/>
    <dgm:cxn modelId="{C6813E67-FC97-49D9-8746-8FCDC62FF6C6}" type="presParOf" srcId="{25EEC85B-6B61-4265-8D02-C7DEB17F8A8A}" destId="{A439BBF5-2B00-4010-87A1-714F6CA03406}" srcOrd="0" destOrd="0" presId="urn:microsoft.com/office/officeart/2005/8/layout/lProcess2"/>
    <dgm:cxn modelId="{0CB06626-4FF6-4AF9-A0D9-C47CA47686FB}" type="presParOf" srcId="{25EEC85B-6B61-4265-8D02-C7DEB17F8A8A}" destId="{E3111494-3F5A-4CD2-93CB-90ED96A79A69}" srcOrd="1" destOrd="0" presId="urn:microsoft.com/office/officeart/2005/8/layout/lProcess2"/>
    <dgm:cxn modelId="{81FEF248-CD0C-4ED0-A995-6E784B2AF690}" type="presParOf" srcId="{25EEC85B-6B61-4265-8D02-C7DEB17F8A8A}" destId="{75DC3116-7447-4B8D-8A9E-F3A6E86312E0}" srcOrd="2" destOrd="0" presId="urn:microsoft.com/office/officeart/2005/8/layout/lProcess2"/>
    <dgm:cxn modelId="{D31C9D38-30E2-4D5E-AAED-290CCF91CA96}" type="presParOf" srcId="{75DC3116-7447-4B8D-8A9E-F3A6E86312E0}" destId="{AFCFB098-5BAB-433C-A5CB-AE8B7F911287}" srcOrd="0" destOrd="0" presId="urn:microsoft.com/office/officeart/2005/8/layout/lProcess2"/>
    <dgm:cxn modelId="{91CB29F9-A139-485B-A6EB-5510F16DF232}" type="presParOf" srcId="{AFCFB098-5BAB-433C-A5CB-AE8B7F911287}" destId="{8F3D28AF-65FB-4299-9179-5C758AF042E4}" srcOrd="0" destOrd="0" presId="urn:microsoft.com/office/officeart/2005/8/layout/lProcess2"/>
    <dgm:cxn modelId="{B83C2147-AAB0-412A-8F63-30488DA02E29}" type="presParOf" srcId="{AFCFB098-5BAB-433C-A5CB-AE8B7F911287}" destId="{B11E35F9-4D72-43D3-B32B-29F8B8D66106}" srcOrd="1" destOrd="0" presId="urn:microsoft.com/office/officeart/2005/8/layout/lProcess2"/>
    <dgm:cxn modelId="{49F97B4A-EE7F-4533-B7B7-FE71C3D667CA}" type="presParOf" srcId="{AFCFB098-5BAB-433C-A5CB-AE8B7F911287}" destId="{5F6E35FD-3336-4B11-BFA7-EE1299390BF1}" srcOrd="2" destOrd="0" presId="urn:microsoft.com/office/officeart/2005/8/layout/lProcess2"/>
    <dgm:cxn modelId="{2527E709-D6B0-400F-8FB4-B35DE3CEA734}" type="presParOf" srcId="{D127C408-3BC8-479C-9C5A-2319BFE15232}" destId="{F497B1E8-2334-4D0D-93F1-DCCA5D9FBE9B}" srcOrd="3" destOrd="0" presId="urn:microsoft.com/office/officeart/2005/8/layout/lProcess2"/>
    <dgm:cxn modelId="{23BD3ACB-BB6C-4485-9CCE-537DF9359193}" type="presParOf" srcId="{D127C408-3BC8-479C-9C5A-2319BFE15232}" destId="{282DF6DF-2888-425A-97D1-933505863B0B}" srcOrd="4" destOrd="0" presId="urn:microsoft.com/office/officeart/2005/8/layout/lProcess2"/>
    <dgm:cxn modelId="{D271E59C-7E68-4118-A2CE-290CDFD8A1E6}" type="presParOf" srcId="{282DF6DF-2888-425A-97D1-933505863B0B}" destId="{63252DB9-D5E4-4310-8428-3DCA28362AD7}" srcOrd="0" destOrd="0" presId="urn:microsoft.com/office/officeart/2005/8/layout/lProcess2"/>
    <dgm:cxn modelId="{57BF088A-7D59-488C-A3E9-7EE5D2BD140E}" type="presParOf" srcId="{282DF6DF-2888-425A-97D1-933505863B0B}" destId="{DA0CD93D-94B2-4207-B8D7-0B05F9464324}" srcOrd="1" destOrd="0" presId="urn:microsoft.com/office/officeart/2005/8/layout/lProcess2"/>
    <dgm:cxn modelId="{72B1DA11-96A3-448C-A002-E48AD2A3BF7C}" type="presParOf" srcId="{282DF6DF-2888-425A-97D1-933505863B0B}" destId="{714688ED-94CB-4248-AAC1-8C12DB8ACF11}" srcOrd="2" destOrd="0" presId="urn:microsoft.com/office/officeart/2005/8/layout/lProcess2"/>
    <dgm:cxn modelId="{6A6C30A3-66A0-497B-8A51-9C60461CB92D}" type="presParOf" srcId="{714688ED-94CB-4248-AAC1-8C12DB8ACF11}" destId="{5C273D6F-C8AE-4D22-B39F-0BF32D97A315}" srcOrd="0" destOrd="0" presId="urn:microsoft.com/office/officeart/2005/8/layout/lProcess2"/>
    <dgm:cxn modelId="{F4A966AD-9DF6-4D62-AD4E-BA6DCEC40308}" type="presParOf" srcId="{5C273D6F-C8AE-4D22-B39F-0BF32D97A315}" destId="{724E3DE2-CDBF-4040-9C92-52838A0D3745}" srcOrd="0" destOrd="0" presId="urn:microsoft.com/office/officeart/2005/8/layout/lProcess2"/>
    <dgm:cxn modelId="{93B7BFDA-E92D-4E0A-A77D-126D7DA0232B}" type="presParOf" srcId="{5C273D6F-C8AE-4D22-B39F-0BF32D97A315}" destId="{981DBAC4-DCCE-4289-9154-A012E548E575}" srcOrd="1" destOrd="0" presId="urn:microsoft.com/office/officeart/2005/8/layout/lProcess2"/>
    <dgm:cxn modelId="{D0A01CAA-2331-4C96-999D-DDDB4B3403F6}" type="presParOf" srcId="{5C273D6F-C8AE-4D22-B39F-0BF32D97A315}" destId="{89D80A44-FBFA-4E83-9630-18F17D42AF6D}" srcOrd="2" destOrd="0" presId="urn:microsoft.com/office/officeart/2005/8/layout/lProcess2"/>
    <dgm:cxn modelId="{8B4436B1-D984-446C-88E6-80A9BB21793A}" type="presParOf" srcId="{5C273D6F-C8AE-4D22-B39F-0BF32D97A315}" destId="{23376B17-D8EF-4AE0-A02C-806F19673A52}" srcOrd="3" destOrd="0" presId="urn:microsoft.com/office/officeart/2005/8/layout/lProcess2"/>
    <dgm:cxn modelId="{7776E97B-AFAE-413C-88B9-59378C6D2C1E}" type="presParOf" srcId="{5C273D6F-C8AE-4D22-B39F-0BF32D97A315}" destId="{56318148-79C4-4106-BD8A-010E237B0B1B}" srcOrd="4" destOrd="0" presId="urn:microsoft.com/office/officeart/2005/8/layout/lProcess2"/>
    <dgm:cxn modelId="{F83CA98C-8622-4636-870F-721F77BEBDD6}" type="presParOf" srcId="{D127C408-3BC8-479C-9C5A-2319BFE15232}" destId="{F2CD600B-11C3-4FFE-916C-7A8B66B6EA21}" srcOrd="5" destOrd="0" presId="urn:microsoft.com/office/officeart/2005/8/layout/lProcess2"/>
    <dgm:cxn modelId="{7D9E0717-BECA-42F0-AE73-362618DB61BD}" type="presParOf" srcId="{D127C408-3BC8-479C-9C5A-2319BFE15232}" destId="{010A842E-5FC8-4D50-8F3F-602E10A77FDE}" srcOrd="6" destOrd="0" presId="urn:microsoft.com/office/officeart/2005/8/layout/lProcess2"/>
    <dgm:cxn modelId="{9018A588-4591-4516-B62C-5E25594BDB36}" type="presParOf" srcId="{010A842E-5FC8-4D50-8F3F-602E10A77FDE}" destId="{0A4B5A52-693E-4257-8F02-EADE0D2264FF}" srcOrd="0" destOrd="0" presId="urn:microsoft.com/office/officeart/2005/8/layout/lProcess2"/>
    <dgm:cxn modelId="{8345700F-0474-4507-846E-E7AA0280A761}" type="presParOf" srcId="{010A842E-5FC8-4D50-8F3F-602E10A77FDE}" destId="{C882D09F-E02C-43A3-8780-4F8AF00BF706}" srcOrd="1" destOrd="0" presId="urn:microsoft.com/office/officeart/2005/8/layout/lProcess2"/>
    <dgm:cxn modelId="{24FA8946-F28A-4695-A48F-814FE443E7D6}" type="presParOf" srcId="{010A842E-5FC8-4D50-8F3F-602E10A77FDE}" destId="{4679A15B-0270-4D53-B5D8-37787DC10890}" srcOrd="2" destOrd="0" presId="urn:microsoft.com/office/officeart/2005/8/layout/lProcess2"/>
    <dgm:cxn modelId="{8074FFA4-263D-4CBA-A1B4-98ED9731C08B}" type="presParOf" srcId="{4679A15B-0270-4D53-B5D8-37787DC10890}" destId="{28153CB6-4F75-4347-B2A2-2584777A699D}" srcOrd="0" destOrd="0" presId="urn:microsoft.com/office/officeart/2005/8/layout/lProcess2"/>
    <dgm:cxn modelId="{AE3ECD01-8720-4B0A-9F1B-F1307A35F3BF}" type="presParOf" srcId="{28153CB6-4F75-4347-B2A2-2584777A699D}" destId="{48B39CA3-589E-414E-B6FD-43F1ABC945DA}" srcOrd="0" destOrd="0" presId="urn:microsoft.com/office/officeart/2005/8/layout/lProcess2"/>
    <dgm:cxn modelId="{D71654CF-9238-42AD-BFC2-515E75ACB3B2}" type="presParOf" srcId="{28153CB6-4F75-4347-B2A2-2584777A699D}" destId="{E7CFA5A0-87ED-4389-8D96-E0A773CF543B}" srcOrd="1" destOrd="0" presId="urn:microsoft.com/office/officeart/2005/8/layout/lProcess2"/>
    <dgm:cxn modelId="{136ECDD7-EAA8-490B-BD5D-FE24E022904F}" type="presParOf" srcId="{28153CB6-4F75-4347-B2A2-2584777A699D}" destId="{213F1FEE-3EDB-4859-90B4-798F1D7A25AF}" srcOrd="2" destOrd="0" presId="urn:microsoft.com/office/officeart/2005/8/layout/lProcess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28BBA0-C8A2-4828-B5E8-728F4C791ACD}" type="doc">
      <dgm:prSet loTypeId="urn:microsoft.com/office/officeart/2005/8/layout/pList2#1" loCatId="list" qsTypeId="urn:microsoft.com/office/officeart/2005/8/quickstyle/simple1#2" qsCatId="simple" csTypeId="urn:microsoft.com/office/officeart/2005/8/colors/accent1_2#3" csCatId="accent1" phldr="1"/>
      <dgm:spPr/>
    </dgm:pt>
    <dgm:pt modelId="{199C345C-EEBD-47F7-B935-B4811DC19A73}">
      <dgm:prSet phldrT="[Text]" custT="1"/>
      <dgm:spPr>
        <a:solidFill>
          <a:schemeClr val="accent6">
            <a:lumMod val="40000"/>
            <a:lumOff val="60000"/>
          </a:schemeClr>
        </a:solidFill>
        <a:ln>
          <a:solidFill>
            <a:schemeClr val="accent3">
              <a:lumMod val="50000"/>
            </a:schemeClr>
          </a:solidFill>
        </a:ln>
        <a:scene3d>
          <a:camera prst="orthographicFront"/>
          <a:lightRig rig="threePt" dir="t"/>
        </a:scene3d>
        <a:sp3d>
          <a:bevelT/>
        </a:sp3d>
      </dgm:spPr>
      <dgm:t>
        <a:bodyPr/>
        <a:lstStyle/>
        <a:p>
          <a:pPr algn="l"/>
          <a:r>
            <a:rPr lang="en-US" sz="1600" b="1" dirty="0" smtClean="0">
              <a:solidFill>
                <a:schemeClr val="bg2">
                  <a:lumMod val="50000"/>
                </a:schemeClr>
              </a:solidFill>
              <a:latin typeface="+mj-lt"/>
            </a:rPr>
            <a:t>35-40 hours of  on-site training</a:t>
          </a:r>
        </a:p>
        <a:p>
          <a:pPr algn="l"/>
          <a:endParaRPr lang="en-US" sz="1600" b="1" dirty="0" smtClean="0">
            <a:solidFill>
              <a:schemeClr val="bg2">
                <a:lumMod val="50000"/>
              </a:schemeClr>
            </a:solidFill>
            <a:latin typeface="+mj-lt"/>
          </a:endParaRPr>
        </a:p>
        <a:p>
          <a:pPr algn="l"/>
          <a:r>
            <a:rPr lang="en-US" sz="1600" b="1" dirty="0" smtClean="0">
              <a:solidFill>
                <a:schemeClr val="bg2">
                  <a:lumMod val="50000"/>
                </a:schemeClr>
              </a:solidFill>
              <a:latin typeface="+mj-lt"/>
            </a:rPr>
            <a:t>Hands-on,  step-by-step process for building or enhancing regional plans</a:t>
          </a:r>
          <a:endParaRPr lang="en-US" sz="1600" b="1" dirty="0">
            <a:solidFill>
              <a:schemeClr val="bg2">
                <a:lumMod val="50000"/>
              </a:schemeClr>
            </a:solidFill>
            <a:latin typeface="+mj-lt"/>
          </a:endParaRPr>
        </a:p>
      </dgm:t>
    </dgm:pt>
    <dgm:pt modelId="{027B03AB-2F86-44A0-9167-30BB1F0B02B4}" type="parTrans" cxnId="{E5F4EE22-47AC-45E2-AE1A-0EC8DE9A6ED6}">
      <dgm:prSet/>
      <dgm:spPr/>
      <dgm:t>
        <a:bodyPr/>
        <a:lstStyle/>
        <a:p>
          <a:endParaRPr lang="en-US"/>
        </a:p>
      </dgm:t>
    </dgm:pt>
    <dgm:pt modelId="{0622089D-7CE6-41FF-8ED8-A1A8EE85E3ED}" type="sibTrans" cxnId="{E5F4EE22-47AC-45E2-AE1A-0EC8DE9A6ED6}">
      <dgm:prSet/>
      <dgm:spPr/>
      <dgm:t>
        <a:bodyPr/>
        <a:lstStyle/>
        <a:p>
          <a:endParaRPr lang="en-US"/>
        </a:p>
      </dgm:t>
    </dgm:pt>
    <dgm:pt modelId="{8C3DB283-698D-411B-9074-85E1DA092EDF}">
      <dgm:prSet phldrT="[Text]" custT="1"/>
      <dgm:spPr>
        <a:solidFill>
          <a:schemeClr val="accent6">
            <a:lumMod val="40000"/>
            <a:lumOff val="60000"/>
          </a:schemeClr>
        </a:solidFill>
        <a:ln>
          <a:solidFill>
            <a:schemeClr val="accent3">
              <a:lumMod val="50000"/>
            </a:schemeClr>
          </a:solidFill>
        </a:ln>
        <a:scene3d>
          <a:camera prst="orthographicFront"/>
          <a:lightRig rig="threePt" dir="t"/>
        </a:scene3d>
        <a:sp3d>
          <a:bevelT/>
        </a:sp3d>
      </dgm:spPr>
      <dgm:t>
        <a:bodyPr/>
        <a:lstStyle/>
        <a:p>
          <a:pPr algn="l"/>
          <a:r>
            <a:rPr lang="en-US" sz="1600" b="1" dirty="0" smtClean="0">
              <a:solidFill>
                <a:schemeClr val="bg2">
                  <a:lumMod val="50000"/>
                </a:schemeClr>
              </a:solidFill>
              <a:latin typeface="+mj-lt"/>
            </a:rPr>
            <a:t>Detailed demographic and socio-economic information</a:t>
          </a:r>
        </a:p>
        <a:p>
          <a:pPr algn="ctr"/>
          <a:endParaRPr lang="en-US" sz="1600" b="1" dirty="0" smtClean="0">
            <a:solidFill>
              <a:schemeClr val="bg2">
                <a:lumMod val="50000"/>
              </a:schemeClr>
            </a:solidFill>
            <a:latin typeface="+mj-lt"/>
          </a:endParaRPr>
        </a:p>
        <a:p>
          <a:pPr algn="l"/>
          <a:r>
            <a:rPr lang="en-US" sz="1600" b="1" dirty="0" smtClean="0">
              <a:solidFill>
                <a:schemeClr val="bg2">
                  <a:lumMod val="50000"/>
                </a:schemeClr>
              </a:solidFill>
              <a:latin typeface="+mj-lt"/>
            </a:rPr>
            <a:t>Data and analysis on current and emerging clusters</a:t>
          </a:r>
        </a:p>
        <a:p>
          <a:pPr algn="ctr"/>
          <a:endParaRPr lang="en-US" sz="1300" dirty="0" smtClean="0">
            <a:solidFill>
              <a:schemeClr val="bg2">
                <a:lumMod val="50000"/>
              </a:schemeClr>
            </a:solidFill>
          </a:endParaRPr>
        </a:p>
        <a:p>
          <a:pPr algn="ctr"/>
          <a:endParaRPr lang="en-US" sz="1300" dirty="0">
            <a:solidFill>
              <a:schemeClr val="bg2">
                <a:lumMod val="50000"/>
              </a:schemeClr>
            </a:solidFill>
          </a:endParaRPr>
        </a:p>
      </dgm:t>
    </dgm:pt>
    <dgm:pt modelId="{C6825DAC-509C-442F-9E28-20F6E3FD9258}" type="parTrans" cxnId="{F7A784FB-A770-43C5-A93B-93BCB16F09FC}">
      <dgm:prSet/>
      <dgm:spPr/>
      <dgm:t>
        <a:bodyPr/>
        <a:lstStyle/>
        <a:p>
          <a:endParaRPr lang="en-US"/>
        </a:p>
      </dgm:t>
    </dgm:pt>
    <dgm:pt modelId="{0E462625-96CF-48BF-9B7B-6DFA87345A19}" type="sibTrans" cxnId="{F7A784FB-A770-43C5-A93B-93BCB16F09FC}">
      <dgm:prSet/>
      <dgm:spPr/>
      <dgm:t>
        <a:bodyPr/>
        <a:lstStyle/>
        <a:p>
          <a:endParaRPr lang="en-US"/>
        </a:p>
      </dgm:t>
    </dgm:pt>
    <dgm:pt modelId="{B93E2A65-2297-4537-8A65-C33A56912719}">
      <dgm:prSet phldrT="[Text]" custT="1"/>
      <dgm:spPr>
        <a:solidFill>
          <a:schemeClr val="accent6">
            <a:lumMod val="40000"/>
            <a:lumOff val="60000"/>
          </a:schemeClr>
        </a:solidFill>
        <a:ln>
          <a:solidFill>
            <a:schemeClr val="accent3">
              <a:lumMod val="50000"/>
            </a:schemeClr>
          </a:solidFill>
        </a:ln>
        <a:scene3d>
          <a:camera prst="orthographicFront"/>
          <a:lightRig rig="threePt" dir="t"/>
        </a:scene3d>
        <a:sp3d>
          <a:bevelT/>
        </a:sp3d>
      </dgm:spPr>
      <dgm:t>
        <a:bodyPr/>
        <a:lstStyle/>
        <a:p>
          <a:pPr algn="l"/>
          <a:r>
            <a:rPr lang="en-US" sz="1600" b="1" dirty="0" smtClean="0">
              <a:solidFill>
                <a:schemeClr val="bg2">
                  <a:lumMod val="50000"/>
                </a:schemeClr>
              </a:solidFill>
              <a:latin typeface="+mj-lt"/>
            </a:rPr>
            <a:t>Guidance in implementing the plan</a:t>
          </a:r>
        </a:p>
        <a:p>
          <a:pPr algn="l"/>
          <a:endParaRPr lang="en-US" sz="1600" b="1" dirty="0" smtClean="0">
            <a:solidFill>
              <a:schemeClr val="bg2">
                <a:lumMod val="50000"/>
              </a:schemeClr>
            </a:solidFill>
            <a:latin typeface="+mj-lt"/>
          </a:endParaRPr>
        </a:p>
        <a:p>
          <a:pPr algn="l"/>
          <a:r>
            <a:rPr lang="en-US" sz="1600" b="1" dirty="0" smtClean="0">
              <a:solidFill>
                <a:schemeClr val="bg2">
                  <a:lumMod val="50000"/>
                </a:schemeClr>
              </a:solidFill>
              <a:latin typeface="+mj-lt"/>
            </a:rPr>
            <a:t>Access to individuals with special expertise</a:t>
          </a:r>
        </a:p>
        <a:p>
          <a:pPr algn="l"/>
          <a:endParaRPr lang="en-US" sz="1600" b="1" dirty="0" smtClean="0">
            <a:solidFill>
              <a:schemeClr val="bg2">
                <a:lumMod val="50000"/>
              </a:schemeClr>
            </a:solidFill>
            <a:latin typeface="+mj-lt"/>
          </a:endParaRPr>
        </a:p>
        <a:p>
          <a:pPr algn="l"/>
          <a:r>
            <a:rPr lang="en-US" sz="1600" b="1" dirty="0" smtClean="0">
              <a:solidFill>
                <a:schemeClr val="bg2">
                  <a:lumMod val="50000"/>
                </a:schemeClr>
              </a:solidFill>
              <a:latin typeface="+mj-lt"/>
            </a:rPr>
            <a:t>More in-depth cluster analysis</a:t>
          </a:r>
        </a:p>
        <a:p>
          <a:pPr algn="l"/>
          <a:endParaRPr lang="en-US" sz="1600" dirty="0" smtClean="0">
            <a:solidFill>
              <a:schemeClr val="bg2">
                <a:lumMod val="50000"/>
              </a:schemeClr>
            </a:solidFill>
            <a:latin typeface="+mj-lt"/>
          </a:endParaRPr>
        </a:p>
        <a:p>
          <a:pPr algn="l"/>
          <a:endParaRPr lang="en-US" sz="1400" dirty="0" smtClean="0">
            <a:solidFill>
              <a:schemeClr val="bg2">
                <a:lumMod val="50000"/>
              </a:schemeClr>
            </a:solidFill>
            <a:latin typeface="+mj-lt"/>
          </a:endParaRPr>
        </a:p>
        <a:p>
          <a:pPr algn="l"/>
          <a:endParaRPr lang="en-US" sz="1400" dirty="0" smtClean="0">
            <a:solidFill>
              <a:schemeClr val="bg2">
                <a:lumMod val="50000"/>
              </a:schemeClr>
            </a:solidFill>
            <a:latin typeface="+mj-lt"/>
          </a:endParaRPr>
        </a:p>
        <a:p>
          <a:pPr algn="l"/>
          <a:endParaRPr lang="en-US" sz="1400" dirty="0" smtClean="0">
            <a:solidFill>
              <a:schemeClr val="bg2">
                <a:lumMod val="50000"/>
              </a:schemeClr>
            </a:solidFill>
            <a:latin typeface="+mj-lt"/>
          </a:endParaRPr>
        </a:p>
        <a:p>
          <a:pPr algn="ctr"/>
          <a:endParaRPr lang="en-US" sz="1600" dirty="0" smtClean="0">
            <a:solidFill>
              <a:schemeClr val="bg2">
                <a:lumMod val="50000"/>
              </a:schemeClr>
            </a:solidFill>
          </a:endParaRPr>
        </a:p>
      </dgm:t>
    </dgm:pt>
    <dgm:pt modelId="{2EE28D36-7CA2-4EC7-9580-F1796807C94C}" type="parTrans" cxnId="{DFFE3C8F-11AA-405C-80EE-F45480A01C4C}">
      <dgm:prSet/>
      <dgm:spPr/>
      <dgm:t>
        <a:bodyPr/>
        <a:lstStyle/>
        <a:p>
          <a:endParaRPr lang="en-US"/>
        </a:p>
      </dgm:t>
    </dgm:pt>
    <dgm:pt modelId="{D29CD03A-5749-481F-94E9-7D8A56CBDFEB}" type="sibTrans" cxnId="{DFFE3C8F-11AA-405C-80EE-F45480A01C4C}">
      <dgm:prSet/>
      <dgm:spPr/>
      <dgm:t>
        <a:bodyPr/>
        <a:lstStyle/>
        <a:p>
          <a:endParaRPr lang="en-US"/>
        </a:p>
      </dgm:t>
    </dgm:pt>
    <dgm:pt modelId="{C6D8C45B-B7B5-44DF-A187-4898C55FBBF8}">
      <dgm:prSet phldrT="[Text]" custT="1"/>
      <dgm:spPr>
        <a:solidFill>
          <a:schemeClr val="accent6">
            <a:lumMod val="40000"/>
            <a:lumOff val="60000"/>
          </a:schemeClr>
        </a:solidFill>
        <a:ln>
          <a:solidFill>
            <a:schemeClr val="accent3">
              <a:lumMod val="50000"/>
            </a:schemeClr>
          </a:solidFill>
        </a:ln>
        <a:scene3d>
          <a:camera prst="orthographicFront"/>
          <a:lightRig rig="threePt" dir="t"/>
        </a:scene3d>
        <a:sp3d>
          <a:bevelT/>
        </a:sp3d>
      </dgm:spPr>
      <dgm:t>
        <a:bodyPr/>
        <a:lstStyle/>
        <a:p>
          <a:pPr algn="l"/>
          <a:r>
            <a:rPr lang="en-US" sz="1600" b="1" dirty="0" smtClean="0">
              <a:solidFill>
                <a:schemeClr val="bg2">
                  <a:lumMod val="50000"/>
                </a:schemeClr>
              </a:solidFill>
              <a:latin typeface="+mj-lt"/>
            </a:rPr>
            <a:t>Monthly calls with State Partner and Training Team Members</a:t>
          </a:r>
        </a:p>
        <a:p>
          <a:pPr algn="l"/>
          <a:endParaRPr lang="en-US" sz="1600" b="1" dirty="0" smtClean="0">
            <a:solidFill>
              <a:schemeClr val="bg2">
                <a:lumMod val="50000"/>
              </a:schemeClr>
            </a:solidFill>
            <a:latin typeface="+mj-lt"/>
          </a:endParaRPr>
        </a:p>
        <a:p>
          <a:pPr algn="l"/>
          <a:r>
            <a:rPr lang="en-US" sz="1600" b="1" dirty="0" smtClean="0">
              <a:solidFill>
                <a:schemeClr val="bg2">
                  <a:lumMod val="50000"/>
                </a:schemeClr>
              </a:solidFill>
              <a:latin typeface="+mj-lt"/>
            </a:rPr>
            <a:t>Webinars on key topics of relevance to multiple regions</a:t>
          </a:r>
        </a:p>
        <a:p>
          <a:pPr algn="ctr"/>
          <a:endParaRPr lang="en-US" sz="2400" dirty="0">
            <a:solidFill>
              <a:schemeClr val="bg2">
                <a:lumMod val="50000"/>
              </a:schemeClr>
            </a:solidFill>
          </a:endParaRPr>
        </a:p>
      </dgm:t>
    </dgm:pt>
    <dgm:pt modelId="{C94695E7-D581-4422-9EC2-D2CEC7EF6750}" type="parTrans" cxnId="{3B89BE0A-A1B3-46CC-9D38-067CC0745185}">
      <dgm:prSet/>
      <dgm:spPr/>
      <dgm:t>
        <a:bodyPr/>
        <a:lstStyle/>
        <a:p>
          <a:endParaRPr lang="en-US"/>
        </a:p>
      </dgm:t>
    </dgm:pt>
    <dgm:pt modelId="{5986C53B-FC11-43AB-88E4-9F2270FDB396}" type="sibTrans" cxnId="{3B89BE0A-A1B3-46CC-9D38-067CC0745185}">
      <dgm:prSet/>
      <dgm:spPr/>
      <dgm:t>
        <a:bodyPr/>
        <a:lstStyle/>
        <a:p>
          <a:endParaRPr lang="en-US"/>
        </a:p>
      </dgm:t>
    </dgm:pt>
    <dgm:pt modelId="{958ABA86-CBC5-4264-9828-9326102E21BD}" type="pres">
      <dgm:prSet presAssocID="{A628BBA0-C8A2-4828-B5E8-728F4C791ACD}" presName="Name0" presStyleCnt="0">
        <dgm:presLayoutVars>
          <dgm:dir/>
          <dgm:resizeHandles val="exact"/>
        </dgm:presLayoutVars>
      </dgm:prSet>
      <dgm:spPr/>
    </dgm:pt>
    <dgm:pt modelId="{5DE82875-EA9A-48FF-A8D3-0BF04B499443}" type="pres">
      <dgm:prSet presAssocID="{A628BBA0-C8A2-4828-B5E8-728F4C791ACD}" presName="bkgdShp" presStyleLbl="alignAccFollowNode1" presStyleIdx="0" presStyleCnt="1" custScaleY="100000" custLinFactNeighborX="362" custLinFactNeighborY="-10128"/>
      <dgm:spPr>
        <a:solidFill>
          <a:schemeClr val="bg1">
            <a:lumMod val="65000"/>
            <a:alpha val="90000"/>
          </a:schemeClr>
        </a:solidFill>
      </dgm:spPr>
    </dgm:pt>
    <dgm:pt modelId="{4D71551A-B0E1-41A5-A09A-41003F946447}" type="pres">
      <dgm:prSet presAssocID="{A628BBA0-C8A2-4828-B5E8-728F4C791ACD}" presName="linComp" presStyleCnt="0"/>
      <dgm:spPr/>
    </dgm:pt>
    <dgm:pt modelId="{9DF8FF47-A1AC-46F5-AFCD-03BFE68CBC0C}" type="pres">
      <dgm:prSet presAssocID="{199C345C-EEBD-47F7-B935-B4811DC19A73}" presName="compNode" presStyleCnt="0"/>
      <dgm:spPr/>
    </dgm:pt>
    <dgm:pt modelId="{120E28C9-6C6A-4005-A120-5CC925A38E8B}" type="pres">
      <dgm:prSet presAssocID="{199C345C-EEBD-47F7-B935-B4811DC19A73}" presName="node" presStyleLbl="node1" presStyleIdx="0" presStyleCnt="4">
        <dgm:presLayoutVars>
          <dgm:bulletEnabled val="1"/>
        </dgm:presLayoutVars>
      </dgm:prSet>
      <dgm:spPr/>
      <dgm:t>
        <a:bodyPr/>
        <a:lstStyle/>
        <a:p>
          <a:endParaRPr lang="en-US"/>
        </a:p>
      </dgm:t>
    </dgm:pt>
    <dgm:pt modelId="{C107797D-866D-419B-B7DF-17A4E29DC3FB}" type="pres">
      <dgm:prSet presAssocID="{199C345C-EEBD-47F7-B935-B4811DC19A73}" presName="invisiNode" presStyleLbl="node1" presStyleIdx="0" presStyleCnt="4"/>
      <dgm:spPr/>
    </dgm:pt>
    <dgm:pt modelId="{6CA18B11-023A-4E09-9300-41CE45A9BBEF}" type="pres">
      <dgm:prSet presAssocID="{199C345C-EEBD-47F7-B935-B4811DC19A73}" presName="imagNode" presStyleLbl="fgImgPlace1" presStyleIdx="0" presStyleCnt="4"/>
      <dgm:spPr/>
    </dgm:pt>
    <dgm:pt modelId="{DB9B2791-997F-4FD0-AEC3-2ECDD86C1C05}" type="pres">
      <dgm:prSet presAssocID="{0622089D-7CE6-41FF-8ED8-A1A8EE85E3ED}" presName="sibTrans" presStyleLbl="sibTrans2D1" presStyleIdx="0" presStyleCnt="0"/>
      <dgm:spPr/>
      <dgm:t>
        <a:bodyPr/>
        <a:lstStyle/>
        <a:p>
          <a:endParaRPr lang="en-US"/>
        </a:p>
      </dgm:t>
    </dgm:pt>
    <dgm:pt modelId="{BC21D3AD-D5D3-4057-B870-955BD4818BA6}" type="pres">
      <dgm:prSet presAssocID="{8C3DB283-698D-411B-9074-85E1DA092EDF}" presName="compNode" presStyleCnt="0"/>
      <dgm:spPr/>
    </dgm:pt>
    <dgm:pt modelId="{614F2F35-BE63-4BA4-A299-59746F314758}" type="pres">
      <dgm:prSet presAssocID="{8C3DB283-698D-411B-9074-85E1DA092EDF}" presName="node" presStyleLbl="node1" presStyleIdx="1" presStyleCnt="4">
        <dgm:presLayoutVars>
          <dgm:bulletEnabled val="1"/>
        </dgm:presLayoutVars>
      </dgm:prSet>
      <dgm:spPr/>
      <dgm:t>
        <a:bodyPr/>
        <a:lstStyle/>
        <a:p>
          <a:endParaRPr lang="en-US"/>
        </a:p>
      </dgm:t>
    </dgm:pt>
    <dgm:pt modelId="{1B823104-9C28-453E-BFE3-7E9A11060B50}" type="pres">
      <dgm:prSet presAssocID="{8C3DB283-698D-411B-9074-85E1DA092EDF}" presName="invisiNode" presStyleLbl="node1" presStyleIdx="1" presStyleCnt="4"/>
      <dgm:spPr/>
    </dgm:pt>
    <dgm:pt modelId="{D2EEBA41-6B16-4164-9908-E8FBB789771B}" type="pres">
      <dgm:prSet presAssocID="{8C3DB283-698D-411B-9074-85E1DA092EDF}" presName="imagNode" presStyleLbl="fgImgPlace1" presStyleIdx="1" presStyleCnt="4"/>
      <dgm:spPr/>
    </dgm:pt>
    <dgm:pt modelId="{5ACE5435-D6D0-47D8-9DEC-4B233CE4714E}" type="pres">
      <dgm:prSet presAssocID="{0E462625-96CF-48BF-9B7B-6DFA87345A19}" presName="sibTrans" presStyleLbl="sibTrans2D1" presStyleIdx="0" presStyleCnt="0"/>
      <dgm:spPr/>
      <dgm:t>
        <a:bodyPr/>
        <a:lstStyle/>
        <a:p>
          <a:endParaRPr lang="en-US"/>
        </a:p>
      </dgm:t>
    </dgm:pt>
    <dgm:pt modelId="{A571A27D-CDBA-42DC-A9F2-7FE49616CCEA}" type="pres">
      <dgm:prSet presAssocID="{B93E2A65-2297-4537-8A65-C33A56912719}" presName="compNode" presStyleCnt="0"/>
      <dgm:spPr/>
    </dgm:pt>
    <dgm:pt modelId="{0389488E-FE6C-495E-8D08-92E220C67ADA}" type="pres">
      <dgm:prSet presAssocID="{B93E2A65-2297-4537-8A65-C33A56912719}" presName="node" presStyleLbl="node1" presStyleIdx="2" presStyleCnt="4" custLinFactNeighborY="870">
        <dgm:presLayoutVars>
          <dgm:bulletEnabled val="1"/>
        </dgm:presLayoutVars>
      </dgm:prSet>
      <dgm:spPr/>
      <dgm:t>
        <a:bodyPr/>
        <a:lstStyle/>
        <a:p>
          <a:endParaRPr lang="en-US"/>
        </a:p>
      </dgm:t>
    </dgm:pt>
    <dgm:pt modelId="{D94FA2B6-D41A-44B7-911F-27379C19DE35}" type="pres">
      <dgm:prSet presAssocID="{B93E2A65-2297-4537-8A65-C33A56912719}" presName="invisiNode" presStyleLbl="node1" presStyleIdx="2" presStyleCnt="4"/>
      <dgm:spPr/>
    </dgm:pt>
    <dgm:pt modelId="{97E638C0-C5BD-4655-B368-18F20E2FE160}" type="pres">
      <dgm:prSet presAssocID="{B93E2A65-2297-4537-8A65-C33A56912719}" presName="imagNode" presStyleLbl="fgImgPlace1" presStyleIdx="2" presStyleCnt="4"/>
      <dgm:spPr/>
    </dgm:pt>
    <dgm:pt modelId="{EAD854BB-F2EB-49AA-8185-003FA23F3405}" type="pres">
      <dgm:prSet presAssocID="{D29CD03A-5749-481F-94E9-7D8A56CBDFEB}" presName="sibTrans" presStyleLbl="sibTrans2D1" presStyleIdx="0" presStyleCnt="0"/>
      <dgm:spPr/>
      <dgm:t>
        <a:bodyPr/>
        <a:lstStyle/>
        <a:p>
          <a:endParaRPr lang="en-US"/>
        </a:p>
      </dgm:t>
    </dgm:pt>
    <dgm:pt modelId="{3C1B4EFD-6A17-4219-AC3D-BE1235131948}" type="pres">
      <dgm:prSet presAssocID="{C6D8C45B-B7B5-44DF-A187-4898C55FBBF8}" presName="compNode" presStyleCnt="0"/>
      <dgm:spPr/>
    </dgm:pt>
    <dgm:pt modelId="{2A472DD9-B177-4AA2-88CC-2A1B923F8318}" type="pres">
      <dgm:prSet presAssocID="{C6D8C45B-B7B5-44DF-A187-4898C55FBBF8}" presName="node" presStyleLbl="node1" presStyleIdx="3" presStyleCnt="4" custLinFactNeighborX="562" custLinFactNeighborY="870">
        <dgm:presLayoutVars>
          <dgm:bulletEnabled val="1"/>
        </dgm:presLayoutVars>
      </dgm:prSet>
      <dgm:spPr/>
      <dgm:t>
        <a:bodyPr/>
        <a:lstStyle/>
        <a:p>
          <a:endParaRPr lang="en-US"/>
        </a:p>
      </dgm:t>
    </dgm:pt>
    <dgm:pt modelId="{7131F1D5-90D4-4945-B2DD-F65650FC6ECC}" type="pres">
      <dgm:prSet presAssocID="{C6D8C45B-B7B5-44DF-A187-4898C55FBBF8}" presName="invisiNode" presStyleLbl="node1" presStyleIdx="3" presStyleCnt="4"/>
      <dgm:spPr/>
    </dgm:pt>
    <dgm:pt modelId="{0FE6A400-E6DC-4FF8-B7A4-54A08CF507E5}" type="pres">
      <dgm:prSet presAssocID="{C6D8C45B-B7B5-44DF-A187-4898C55FBBF8}" presName="imagNode" presStyleLbl="fgImgPlace1" presStyleIdx="3" presStyleCnt="4" custLinFactNeighborY="-337"/>
      <dgm:spPr/>
    </dgm:pt>
  </dgm:ptLst>
  <dgm:cxnLst>
    <dgm:cxn modelId="{790D2E3F-4EB8-41C5-98D0-6D04A18DB9DA}" type="presOf" srcId="{199C345C-EEBD-47F7-B935-B4811DC19A73}" destId="{120E28C9-6C6A-4005-A120-5CC925A38E8B}" srcOrd="0" destOrd="0" presId="urn:microsoft.com/office/officeart/2005/8/layout/pList2#1"/>
    <dgm:cxn modelId="{3B89BE0A-A1B3-46CC-9D38-067CC0745185}" srcId="{A628BBA0-C8A2-4828-B5E8-728F4C791ACD}" destId="{C6D8C45B-B7B5-44DF-A187-4898C55FBBF8}" srcOrd="3" destOrd="0" parTransId="{C94695E7-D581-4422-9EC2-D2CEC7EF6750}" sibTransId="{5986C53B-FC11-43AB-88E4-9F2270FDB396}"/>
    <dgm:cxn modelId="{F7A784FB-A770-43C5-A93B-93BCB16F09FC}" srcId="{A628BBA0-C8A2-4828-B5E8-728F4C791ACD}" destId="{8C3DB283-698D-411B-9074-85E1DA092EDF}" srcOrd="1" destOrd="0" parTransId="{C6825DAC-509C-442F-9E28-20F6E3FD9258}" sibTransId="{0E462625-96CF-48BF-9B7B-6DFA87345A19}"/>
    <dgm:cxn modelId="{308BE227-1CD0-47D0-9D62-744327F49712}" type="presOf" srcId="{A628BBA0-C8A2-4828-B5E8-728F4C791ACD}" destId="{958ABA86-CBC5-4264-9828-9326102E21BD}" srcOrd="0" destOrd="0" presId="urn:microsoft.com/office/officeart/2005/8/layout/pList2#1"/>
    <dgm:cxn modelId="{F7380D22-2743-431B-96D7-685CFF6E5749}" type="presOf" srcId="{0E462625-96CF-48BF-9B7B-6DFA87345A19}" destId="{5ACE5435-D6D0-47D8-9DEC-4B233CE4714E}" srcOrd="0" destOrd="0" presId="urn:microsoft.com/office/officeart/2005/8/layout/pList2#1"/>
    <dgm:cxn modelId="{AE74E39C-6444-4D7A-8061-387179AB1206}" type="presOf" srcId="{0622089D-7CE6-41FF-8ED8-A1A8EE85E3ED}" destId="{DB9B2791-997F-4FD0-AEC3-2ECDD86C1C05}" srcOrd="0" destOrd="0" presId="urn:microsoft.com/office/officeart/2005/8/layout/pList2#1"/>
    <dgm:cxn modelId="{1DA462B5-3E98-4447-96D2-AC26C97CE675}" type="presOf" srcId="{B93E2A65-2297-4537-8A65-C33A56912719}" destId="{0389488E-FE6C-495E-8D08-92E220C67ADA}" srcOrd="0" destOrd="0" presId="urn:microsoft.com/office/officeart/2005/8/layout/pList2#1"/>
    <dgm:cxn modelId="{954F2F5E-1A80-4018-A313-1DEEDA158A8C}" type="presOf" srcId="{8C3DB283-698D-411B-9074-85E1DA092EDF}" destId="{614F2F35-BE63-4BA4-A299-59746F314758}" srcOrd="0" destOrd="0" presId="urn:microsoft.com/office/officeart/2005/8/layout/pList2#1"/>
    <dgm:cxn modelId="{DFFE3C8F-11AA-405C-80EE-F45480A01C4C}" srcId="{A628BBA0-C8A2-4828-B5E8-728F4C791ACD}" destId="{B93E2A65-2297-4537-8A65-C33A56912719}" srcOrd="2" destOrd="0" parTransId="{2EE28D36-7CA2-4EC7-9580-F1796807C94C}" sibTransId="{D29CD03A-5749-481F-94E9-7D8A56CBDFEB}"/>
    <dgm:cxn modelId="{96FA5B9B-FD22-4969-8E62-783997DDBC64}" type="presOf" srcId="{D29CD03A-5749-481F-94E9-7D8A56CBDFEB}" destId="{EAD854BB-F2EB-49AA-8185-003FA23F3405}" srcOrd="0" destOrd="0" presId="urn:microsoft.com/office/officeart/2005/8/layout/pList2#1"/>
    <dgm:cxn modelId="{E5F4EE22-47AC-45E2-AE1A-0EC8DE9A6ED6}" srcId="{A628BBA0-C8A2-4828-B5E8-728F4C791ACD}" destId="{199C345C-EEBD-47F7-B935-B4811DC19A73}" srcOrd="0" destOrd="0" parTransId="{027B03AB-2F86-44A0-9167-30BB1F0B02B4}" sibTransId="{0622089D-7CE6-41FF-8ED8-A1A8EE85E3ED}"/>
    <dgm:cxn modelId="{C04EA328-A66A-4932-A6C5-93A43C1F7EE6}" type="presOf" srcId="{C6D8C45B-B7B5-44DF-A187-4898C55FBBF8}" destId="{2A472DD9-B177-4AA2-88CC-2A1B923F8318}" srcOrd="0" destOrd="0" presId="urn:microsoft.com/office/officeart/2005/8/layout/pList2#1"/>
    <dgm:cxn modelId="{3339B967-DF56-4E7F-8302-361F5F04B76C}" type="presParOf" srcId="{958ABA86-CBC5-4264-9828-9326102E21BD}" destId="{5DE82875-EA9A-48FF-A8D3-0BF04B499443}" srcOrd="0" destOrd="0" presId="urn:microsoft.com/office/officeart/2005/8/layout/pList2#1"/>
    <dgm:cxn modelId="{0B351861-159F-43AA-AB40-9B80C74A4379}" type="presParOf" srcId="{958ABA86-CBC5-4264-9828-9326102E21BD}" destId="{4D71551A-B0E1-41A5-A09A-41003F946447}" srcOrd="1" destOrd="0" presId="urn:microsoft.com/office/officeart/2005/8/layout/pList2#1"/>
    <dgm:cxn modelId="{5AD4E840-3041-4DC1-9519-A3A396FFA469}" type="presParOf" srcId="{4D71551A-B0E1-41A5-A09A-41003F946447}" destId="{9DF8FF47-A1AC-46F5-AFCD-03BFE68CBC0C}" srcOrd="0" destOrd="0" presId="urn:microsoft.com/office/officeart/2005/8/layout/pList2#1"/>
    <dgm:cxn modelId="{BDC6C022-4C12-4F9B-B776-52E4F3FC36EC}" type="presParOf" srcId="{9DF8FF47-A1AC-46F5-AFCD-03BFE68CBC0C}" destId="{120E28C9-6C6A-4005-A120-5CC925A38E8B}" srcOrd="0" destOrd="0" presId="urn:microsoft.com/office/officeart/2005/8/layout/pList2#1"/>
    <dgm:cxn modelId="{BA773ABE-2174-4789-A2B1-AC147518D699}" type="presParOf" srcId="{9DF8FF47-A1AC-46F5-AFCD-03BFE68CBC0C}" destId="{C107797D-866D-419B-B7DF-17A4E29DC3FB}" srcOrd="1" destOrd="0" presId="urn:microsoft.com/office/officeart/2005/8/layout/pList2#1"/>
    <dgm:cxn modelId="{5BBA2AA1-16C9-4BAD-82D0-C1C9BD1AAFB7}" type="presParOf" srcId="{9DF8FF47-A1AC-46F5-AFCD-03BFE68CBC0C}" destId="{6CA18B11-023A-4E09-9300-41CE45A9BBEF}" srcOrd="2" destOrd="0" presId="urn:microsoft.com/office/officeart/2005/8/layout/pList2#1"/>
    <dgm:cxn modelId="{63556D96-7D60-42A7-8A36-9B3EC563614F}" type="presParOf" srcId="{4D71551A-B0E1-41A5-A09A-41003F946447}" destId="{DB9B2791-997F-4FD0-AEC3-2ECDD86C1C05}" srcOrd="1" destOrd="0" presId="urn:microsoft.com/office/officeart/2005/8/layout/pList2#1"/>
    <dgm:cxn modelId="{CD30253B-0544-456C-B77F-F1F2E36BC7C2}" type="presParOf" srcId="{4D71551A-B0E1-41A5-A09A-41003F946447}" destId="{BC21D3AD-D5D3-4057-B870-955BD4818BA6}" srcOrd="2" destOrd="0" presId="urn:microsoft.com/office/officeart/2005/8/layout/pList2#1"/>
    <dgm:cxn modelId="{2B1C75FF-9472-4ED8-A29B-8A27C70D774D}" type="presParOf" srcId="{BC21D3AD-D5D3-4057-B870-955BD4818BA6}" destId="{614F2F35-BE63-4BA4-A299-59746F314758}" srcOrd="0" destOrd="0" presId="urn:microsoft.com/office/officeart/2005/8/layout/pList2#1"/>
    <dgm:cxn modelId="{822C95B1-326C-407D-BE34-1D65A8A32973}" type="presParOf" srcId="{BC21D3AD-D5D3-4057-B870-955BD4818BA6}" destId="{1B823104-9C28-453E-BFE3-7E9A11060B50}" srcOrd="1" destOrd="0" presId="urn:microsoft.com/office/officeart/2005/8/layout/pList2#1"/>
    <dgm:cxn modelId="{7B7CA3A5-2097-4061-8D27-77B328C4B8F2}" type="presParOf" srcId="{BC21D3AD-D5D3-4057-B870-955BD4818BA6}" destId="{D2EEBA41-6B16-4164-9908-E8FBB789771B}" srcOrd="2" destOrd="0" presId="urn:microsoft.com/office/officeart/2005/8/layout/pList2#1"/>
    <dgm:cxn modelId="{EC87F72A-7404-4DE2-9E5F-AF514401220E}" type="presParOf" srcId="{4D71551A-B0E1-41A5-A09A-41003F946447}" destId="{5ACE5435-D6D0-47D8-9DEC-4B233CE4714E}" srcOrd="3" destOrd="0" presId="urn:microsoft.com/office/officeart/2005/8/layout/pList2#1"/>
    <dgm:cxn modelId="{E015C139-480B-4D31-8094-827D7E696DA8}" type="presParOf" srcId="{4D71551A-B0E1-41A5-A09A-41003F946447}" destId="{A571A27D-CDBA-42DC-A9F2-7FE49616CCEA}" srcOrd="4" destOrd="0" presId="urn:microsoft.com/office/officeart/2005/8/layout/pList2#1"/>
    <dgm:cxn modelId="{A103A7DF-F50D-42DA-B05E-3CAD18571238}" type="presParOf" srcId="{A571A27D-CDBA-42DC-A9F2-7FE49616CCEA}" destId="{0389488E-FE6C-495E-8D08-92E220C67ADA}" srcOrd="0" destOrd="0" presId="urn:microsoft.com/office/officeart/2005/8/layout/pList2#1"/>
    <dgm:cxn modelId="{B10BF478-16F7-418F-A15B-F9F88909D544}" type="presParOf" srcId="{A571A27D-CDBA-42DC-A9F2-7FE49616CCEA}" destId="{D94FA2B6-D41A-44B7-911F-27379C19DE35}" srcOrd="1" destOrd="0" presId="urn:microsoft.com/office/officeart/2005/8/layout/pList2#1"/>
    <dgm:cxn modelId="{DB08A66A-EECF-4ACC-800E-75EFF06BF3CB}" type="presParOf" srcId="{A571A27D-CDBA-42DC-A9F2-7FE49616CCEA}" destId="{97E638C0-C5BD-4655-B368-18F20E2FE160}" srcOrd="2" destOrd="0" presId="urn:microsoft.com/office/officeart/2005/8/layout/pList2#1"/>
    <dgm:cxn modelId="{A769C725-7A63-41D2-AD31-F7F6C13EF8C0}" type="presParOf" srcId="{4D71551A-B0E1-41A5-A09A-41003F946447}" destId="{EAD854BB-F2EB-49AA-8185-003FA23F3405}" srcOrd="5" destOrd="0" presId="urn:microsoft.com/office/officeart/2005/8/layout/pList2#1"/>
    <dgm:cxn modelId="{E062E1D5-BA2F-4E2D-A72C-B5127192BDEA}" type="presParOf" srcId="{4D71551A-B0E1-41A5-A09A-41003F946447}" destId="{3C1B4EFD-6A17-4219-AC3D-BE1235131948}" srcOrd="6" destOrd="0" presId="urn:microsoft.com/office/officeart/2005/8/layout/pList2#1"/>
    <dgm:cxn modelId="{88F1A67B-B2F2-4483-B1FF-05D235E12DF5}" type="presParOf" srcId="{3C1B4EFD-6A17-4219-AC3D-BE1235131948}" destId="{2A472DD9-B177-4AA2-88CC-2A1B923F8318}" srcOrd="0" destOrd="0" presId="urn:microsoft.com/office/officeart/2005/8/layout/pList2#1"/>
    <dgm:cxn modelId="{C417BAEC-B616-4336-B486-4AF1F70FF7E8}" type="presParOf" srcId="{3C1B4EFD-6A17-4219-AC3D-BE1235131948}" destId="{7131F1D5-90D4-4945-B2DD-F65650FC6ECC}" srcOrd="1" destOrd="0" presId="urn:microsoft.com/office/officeart/2005/8/layout/pList2#1"/>
    <dgm:cxn modelId="{8ACBAB73-93DB-49A8-A55B-222EF1662F24}" type="presParOf" srcId="{3C1B4EFD-6A17-4219-AC3D-BE1235131948}" destId="{0FE6A400-E6DC-4FF8-B7A4-54A08CF507E5}" srcOrd="2" destOrd="0" presId="urn:microsoft.com/office/officeart/2005/8/layout/p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7188F4-E2E6-4949-9373-EFEC0F9F3D2E}">
      <dsp:nvSpPr>
        <dsp:cNvPr id="0" name=""/>
        <dsp:cNvSpPr/>
      </dsp:nvSpPr>
      <dsp:spPr>
        <a:xfrm>
          <a:off x="3069" y="0"/>
          <a:ext cx="2006277" cy="5181600"/>
        </a:xfrm>
        <a:prstGeom prst="roundRect">
          <a:avLst>
            <a:gd name="adj" fmla="val 10000"/>
          </a:avLst>
        </a:prstGeom>
        <a:solidFill>
          <a:schemeClr val="accent3">
            <a:lumMod val="75000"/>
          </a:schemeClr>
        </a:soli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kern="1200" dirty="0" smtClean="0">
              <a:solidFill>
                <a:schemeClr val="bg1"/>
              </a:solidFill>
              <a:latin typeface="+mj-lt"/>
            </a:rPr>
            <a:t>The Basics</a:t>
          </a:r>
          <a:endParaRPr lang="en-US" sz="2600" b="1" kern="1200" dirty="0">
            <a:solidFill>
              <a:schemeClr val="bg1"/>
            </a:solidFill>
            <a:latin typeface="+mj-lt"/>
          </a:endParaRPr>
        </a:p>
      </dsp:txBody>
      <dsp:txXfrm>
        <a:off x="3069" y="0"/>
        <a:ext cx="2006277" cy="1554480"/>
      </dsp:txXfrm>
    </dsp:sp>
    <dsp:sp modelId="{3B8B4691-3AAF-4773-B49E-7F7B1F76A6E7}">
      <dsp:nvSpPr>
        <dsp:cNvPr id="0" name=""/>
        <dsp:cNvSpPr/>
      </dsp:nvSpPr>
      <dsp:spPr>
        <a:xfrm>
          <a:off x="203697" y="1524000"/>
          <a:ext cx="1605022" cy="1626314"/>
        </a:xfrm>
        <a:prstGeom prst="roundRect">
          <a:avLst>
            <a:gd name="adj" fmla="val 10000"/>
          </a:avLst>
        </a:prstGeom>
        <a:solidFill>
          <a:srgbClr val="336600"/>
        </a:soli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n-US" sz="1500" b="1" kern="1200" dirty="0" smtClean="0">
              <a:latin typeface="+mj-lt"/>
            </a:rPr>
            <a:t>The SET Initiative:        An Introduction </a:t>
          </a:r>
          <a:endParaRPr lang="en-US" sz="1500" b="1" kern="1200" dirty="0">
            <a:latin typeface="+mj-lt"/>
          </a:endParaRPr>
        </a:p>
      </dsp:txBody>
      <dsp:txXfrm>
        <a:off x="250706" y="1571009"/>
        <a:ext cx="1511004" cy="1532296"/>
      </dsp:txXfrm>
    </dsp:sp>
    <dsp:sp modelId="{45801BC1-AF03-4E48-AB21-C1B3B7DDDF81}">
      <dsp:nvSpPr>
        <dsp:cNvPr id="0" name=""/>
        <dsp:cNvSpPr/>
      </dsp:nvSpPr>
      <dsp:spPr>
        <a:xfrm>
          <a:off x="203697" y="3413634"/>
          <a:ext cx="1605022" cy="1508053"/>
        </a:xfrm>
        <a:prstGeom prst="roundRect">
          <a:avLst>
            <a:gd name="adj" fmla="val 10000"/>
          </a:avLst>
        </a:prstGeom>
        <a:solidFill>
          <a:srgbClr val="336600"/>
        </a:soli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n-US" sz="1500" b="1" kern="1200" dirty="0" smtClean="0">
              <a:latin typeface="+mj-lt"/>
            </a:rPr>
            <a:t>Profiling Your Region</a:t>
          </a:r>
          <a:endParaRPr lang="en-US" sz="1500" b="1" kern="1200" dirty="0">
            <a:latin typeface="+mj-lt"/>
          </a:endParaRPr>
        </a:p>
      </dsp:txBody>
      <dsp:txXfrm>
        <a:off x="247866" y="3457803"/>
        <a:ext cx="1516684" cy="1419715"/>
      </dsp:txXfrm>
    </dsp:sp>
    <dsp:sp modelId="{A439BBF5-2B00-4010-87A1-714F6CA03406}">
      <dsp:nvSpPr>
        <dsp:cNvPr id="0" name=""/>
        <dsp:cNvSpPr/>
      </dsp:nvSpPr>
      <dsp:spPr>
        <a:xfrm>
          <a:off x="2159817" y="0"/>
          <a:ext cx="2006277" cy="5181600"/>
        </a:xfrm>
        <a:prstGeom prst="roundRect">
          <a:avLst>
            <a:gd name="adj" fmla="val 10000"/>
          </a:avLst>
        </a:prstGeom>
        <a:solidFill>
          <a:schemeClr val="accent3">
            <a:lumMod val="75000"/>
          </a:schemeClr>
        </a:soli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kern="1200" dirty="0" smtClean="0">
              <a:solidFill>
                <a:schemeClr val="bg1"/>
              </a:solidFill>
              <a:latin typeface="+mj-lt"/>
            </a:rPr>
            <a:t>Gearing Up</a:t>
          </a:r>
          <a:endParaRPr lang="en-US" sz="2600" b="1" kern="1200" dirty="0">
            <a:solidFill>
              <a:schemeClr val="bg1"/>
            </a:solidFill>
            <a:latin typeface="+mj-lt"/>
          </a:endParaRPr>
        </a:p>
      </dsp:txBody>
      <dsp:txXfrm>
        <a:off x="2159817" y="0"/>
        <a:ext cx="2006277" cy="1554480"/>
      </dsp:txXfrm>
    </dsp:sp>
    <dsp:sp modelId="{8F3D28AF-65FB-4299-9179-5C758AF042E4}">
      <dsp:nvSpPr>
        <dsp:cNvPr id="0" name=""/>
        <dsp:cNvSpPr/>
      </dsp:nvSpPr>
      <dsp:spPr>
        <a:xfrm>
          <a:off x="2360445" y="1524000"/>
          <a:ext cx="1605022" cy="1626314"/>
        </a:xfrm>
        <a:prstGeom prst="roundRect">
          <a:avLst>
            <a:gd name="adj" fmla="val 10000"/>
          </a:avLst>
        </a:prstGeom>
        <a:solidFill>
          <a:srgbClr val="0066CC"/>
        </a:soli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n-US" sz="1500" b="1" kern="1200" dirty="0" smtClean="0">
              <a:latin typeface="+mj-lt"/>
            </a:rPr>
            <a:t>Building a  Strong Regional Team</a:t>
          </a:r>
          <a:endParaRPr lang="en-US" sz="1500" b="1" kern="1200" dirty="0">
            <a:latin typeface="+mj-lt"/>
          </a:endParaRPr>
        </a:p>
      </dsp:txBody>
      <dsp:txXfrm>
        <a:off x="2407454" y="1571009"/>
        <a:ext cx="1511004" cy="1532296"/>
      </dsp:txXfrm>
    </dsp:sp>
    <dsp:sp modelId="{5F6E35FD-3336-4B11-BFA7-EE1299390BF1}">
      <dsp:nvSpPr>
        <dsp:cNvPr id="0" name=""/>
        <dsp:cNvSpPr/>
      </dsp:nvSpPr>
      <dsp:spPr>
        <a:xfrm>
          <a:off x="2360445" y="3413634"/>
          <a:ext cx="1605022" cy="1508053"/>
        </a:xfrm>
        <a:prstGeom prst="roundRect">
          <a:avLst>
            <a:gd name="adj" fmla="val 10000"/>
          </a:avLst>
        </a:prstGeom>
        <a:solidFill>
          <a:srgbClr val="0066CC"/>
        </a:soli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n-US" sz="1500" b="1" kern="1200" dirty="0" smtClean="0">
              <a:latin typeface="+mj-lt"/>
            </a:rPr>
            <a:t>Developing Your Vision and Goals</a:t>
          </a:r>
          <a:endParaRPr lang="en-US" sz="1500" b="1" kern="1200" dirty="0">
            <a:latin typeface="+mj-lt"/>
          </a:endParaRPr>
        </a:p>
      </dsp:txBody>
      <dsp:txXfrm>
        <a:off x="2404614" y="3457803"/>
        <a:ext cx="1516684" cy="1419715"/>
      </dsp:txXfrm>
    </dsp:sp>
    <dsp:sp modelId="{63252DB9-D5E4-4310-8428-3DCA28362AD7}">
      <dsp:nvSpPr>
        <dsp:cNvPr id="0" name=""/>
        <dsp:cNvSpPr/>
      </dsp:nvSpPr>
      <dsp:spPr>
        <a:xfrm>
          <a:off x="4267191" y="0"/>
          <a:ext cx="2210416" cy="5181600"/>
        </a:xfrm>
        <a:prstGeom prst="roundRect">
          <a:avLst>
            <a:gd name="adj" fmla="val 10000"/>
          </a:avLst>
        </a:prstGeom>
        <a:solidFill>
          <a:schemeClr val="accent3">
            <a:lumMod val="75000"/>
          </a:schemeClr>
        </a:soli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rPr>
            <a:t> </a:t>
          </a:r>
          <a:r>
            <a:rPr lang="en-US" sz="2600" b="1" kern="1200" dirty="0" smtClean="0">
              <a:solidFill>
                <a:schemeClr val="bg1"/>
              </a:solidFill>
              <a:latin typeface="+mj-lt"/>
            </a:rPr>
            <a:t>Resources &amp; Strategies</a:t>
          </a:r>
          <a:endParaRPr lang="en-US" sz="2600" b="1" kern="1200" dirty="0">
            <a:solidFill>
              <a:schemeClr val="bg1"/>
            </a:solidFill>
            <a:latin typeface="+mj-lt"/>
          </a:endParaRPr>
        </a:p>
      </dsp:txBody>
      <dsp:txXfrm>
        <a:off x="4267191" y="0"/>
        <a:ext cx="2210416" cy="1554480"/>
      </dsp:txXfrm>
    </dsp:sp>
    <dsp:sp modelId="{724E3DE2-CDBF-4040-9C92-52838A0D3745}">
      <dsp:nvSpPr>
        <dsp:cNvPr id="0" name=""/>
        <dsp:cNvSpPr/>
      </dsp:nvSpPr>
      <dsp:spPr>
        <a:xfrm>
          <a:off x="4571995" y="1524000"/>
          <a:ext cx="1605022" cy="1292731"/>
        </a:xfrm>
        <a:prstGeom prst="roundRect">
          <a:avLst>
            <a:gd name="adj" fmla="val 10000"/>
          </a:avLst>
        </a:prstGeom>
        <a:solidFill>
          <a:srgbClr val="996600"/>
        </a:soli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latin typeface="+mj-lt"/>
            </a:rPr>
            <a:t>Focusing on Regional Comparative Advantage</a:t>
          </a:r>
          <a:endParaRPr lang="en-US" sz="1400" b="1" kern="1200" dirty="0">
            <a:solidFill>
              <a:schemeClr val="bg1"/>
            </a:solidFill>
            <a:latin typeface="+mj-lt"/>
          </a:endParaRPr>
        </a:p>
      </dsp:txBody>
      <dsp:txXfrm>
        <a:off x="4609858" y="1561863"/>
        <a:ext cx="1529296" cy="1217005"/>
      </dsp:txXfrm>
    </dsp:sp>
    <dsp:sp modelId="{89D80A44-FBFA-4E83-9630-18F17D42AF6D}">
      <dsp:nvSpPr>
        <dsp:cNvPr id="0" name=""/>
        <dsp:cNvSpPr/>
      </dsp:nvSpPr>
      <dsp:spPr>
        <a:xfrm>
          <a:off x="4571995" y="2895600"/>
          <a:ext cx="1605022" cy="1280308"/>
        </a:xfrm>
        <a:prstGeom prst="roundRect">
          <a:avLst>
            <a:gd name="adj" fmla="val 10000"/>
          </a:avLst>
        </a:prstGeom>
        <a:solidFill>
          <a:srgbClr val="996600"/>
        </a:soli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latin typeface="+mj-lt"/>
            </a:rPr>
            <a:t>Exploring Strategies for Enhancing the Regional Economy</a:t>
          </a:r>
          <a:endParaRPr lang="en-US" sz="1500" b="1" kern="1200" dirty="0">
            <a:solidFill>
              <a:schemeClr val="bg1"/>
            </a:solidFill>
            <a:latin typeface="+mj-lt"/>
          </a:endParaRPr>
        </a:p>
      </dsp:txBody>
      <dsp:txXfrm>
        <a:off x="4609494" y="2933099"/>
        <a:ext cx="1530024" cy="1205310"/>
      </dsp:txXfrm>
    </dsp:sp>
    <dsp:sp modelId="{56318148-79C4-4106-BD8A-010E237B0B1B}">
      <dsp:nvSpPr>
        <dsp:cNvPr id="0" name=""/>
        <dsp:cNvSpPr/>
      </dsp:nvSpPr>
      <dsp:spPr>
        <a:xfrm>
          <a:off x="4571995" y="4234194"/>
          <a:ext cx="1605022" cy="724576"/>
        </a:xfrm>
        <a:prstGeom prst="roundRect">
          <a:avLst>
            <a:gd name="adj" fmla="val 10000"/>
          </a:avLst>
        </a:prstGeom>
        <a:solidFill>
          <a:srgbClr val="996600"/>
        </a:soli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latin typeface="+mj-lt"/>
            </a:rPr>
            <a:t>Discovering Assets  &amp; Barriers</a:t>
          </a:r>
          <a:endParaRPr lang="en-US" sz="1400" b="1" kern="1200" dirty="0">
            <a:solidFill>
              <a:schemeClr val="bg1"/>
            </a:solidFill>
            <a:latin typeface="+mj-lt"/>
          </a:endParaRPr>
        </a:p>
      </dsp:txBody>
      <dsp:txXfrm>
        <a:off x="4593217" y="4255416"/>
        <a:ext cx="1562578" cy="682132"/>
      </dsp:txXfrm>
    </dsp:sp>
    <dsp:sp modelId="{0A4B5A52-693E-4257-8F02-EADE0D2264FF}">
      <dsp:nvSpPr>
        <dsp:cNvPr id="0" name=""/>
        <dsp:cNvSpPr/>
      </dsp:nvSpPr>
      <dsp:spPr>
        <a:xfrm>
          <a:off x="6679499" y="0"/>
          <a:ext cx="2006277" cy="5181600"/>
        </a:xfrm>
        <a:prstGeom prst="roundRect">
          <a:avLst>
            <a:gd name="adj" fmla="val 10000"/>
          </a:avLst>
        </a:prstGeom>
        <a:solidFill>
          <a:schemeClr val="accent3">
            <a:lumMod val="75000"/>
          </a:schemeClr>
        </a:soli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kern="1200" dirty="0" smtClean="0">
              <a:solidFill>
                <a:schemeClr val="bg1"/>
              </a:solidFill>
              <a:latin typeface="+mj-lt"/>
            </a:rPr>
            <a:t>Moving Into Action</a:t>
          </a:r>
          <a:endParaRPr lang="en-US" sz="2600" b="1" kern="1200" dirty="0">
            <a:solidFill>
              <a:schemeClr val="bg1"/>
            </a:solidFill>
            <a:latin typeface="+mj-lt"/>
          </a:endParaRPr>
        </a:p>
      </dsp:txBody>
      <dsp:txXfrm>
        <a:off x="6679499" y="0"/>
        <a:ext cx="2006277" cy="1554480"/>
      </dsp:txXfrm>
    </dsp:sp>
    <dsp:sp modelId="{48B39CA3-589E-414E-B6FD-43F1ABC945DA}">
      <dsp:nvSpPr>
        <dsp:cNvPr id="0" name=""/>
        <dsp:cNvSpPr/>
      </dsp:nvSpPr>
      <dsp:spPr>
        <a:xfrm>
          <a:off x="6878080" y="1555015"/>
          <a:ext cx="1605022" cy="1778712"/>
        </a:xfrm>
        <a:prstGeom prst="roundRect">
          <a:avLst>
            <a:gd name="adj" fmla="val 10000"/>
          </a:avLst>
        </a:prstGeom>
        <a:solidFill>
          <a:schemeClr val="accent5">
            <a:lumMod val="75000"/>
          </a:schemeClr>
        </a:soli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n-US" sz="1500" b="1" kern="1200" dirty="0" smtClean="0">
              <a:solidFill>
                <a:schemeClr val="bg1"/>
              </a:solidFill>
              <a:latin typeface="+mj-lt"/>
            </a:rPr>
            <a:t>Planning for Success</a:t>
          </a:r>
          <a:endParaRPr lang="en-US" sz="1500" b="1" kern="1200" dirty="0">
            <a:solidFill>
              <a:schemeClr val="bg1"/>
            </a:solidFill>
            <a:latin typeface="+mj-lt"/>
          </a:endParaRPr>
        </a:p>
      </dsp:txBody>
      <dsp:txXfrm>
        <a:off x="6925089" y="1602024"/>
        <a:ext cx="1511004" cy="1684694"/>
      </dsp:txXfrm>
    </dsp:sp>
    <dsp:sp modelId="{213F1FEE-3EDB-4859-90B4-798F1D7A25AF}">
      <dsp:nvSpPr>
        <dsp:cNvPr id="0" name=""/>
        <dsp:cNvSpPr/>
      </dsp:nvSpPr>
      <dsp:spPr>
        <a:xfrm>
          <a:off x="6878080" y="3545495"/>
          <a:ext cx="1605022" cy="1376489"/>
        </a:xfrm>
        <a:prstGeom prst="roundRect">
          <a:avLst>
            <a:gd name="adj" fmla="val 10000"/>
          </a:avLst>
        </a:prstGeom>
        <a:solidFill>
          <a:schemeClr val="accent5">
            <a:lumMod val="75000"/>
          </a:schemeClr>
        </a:solidFill>
        <a:ln>
          <a:solidFill>
            <a:schemeClr val="accent1"/>
          </a:solid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n-US" sz="1500" b="1" kern="1200" dirty="0" smtClean="0">
              <a:solidFill>
                <a:schemeClr val="bg1"/>
              </a:solidFill>
              <a:latin typeface="+mj-lt"/>
            </a:rPr>
            <a:t>Measuring for Success</a:t>
          </a:r>
          <a:endParaRPr lang="en-US" sz="1500" b="1" kern="1200" dirty="0">
            <a:solidFill>
              <a:schemeClr val="bg1"/>
            </a:solidFill>
            <a:latin typeface="+mj-lt"/>
          </a:endParaRPr>
        </a:p>
      </dsp:txBody>
      <dsp:txXfrm>
        <a:off x="6918396" y="3585811"/>
        <a:ext cx="1524390" cy="12958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E82875-EA9A-48FF-A8D3-0BF04B499443}">
      <dsp:nvSpPr>
        <dsp:cNvPr id="0" name=""/>
        <dsp:cNvSpPr/>
      </dsp:nvSpPr>
      <dsp:spPr>
        <a:xfrm>
          <a:off x="0" y="0"/>
          <a:ext cx="8335962" cy="2468880"/>
        </a:xfrm>
        <a:prstGeom prst="roundRect">
          <a:avLst>
            <a:gd name="adj" fmla="val 10000"/>
          </a:avLst>
        </a:prstGeom>
        <a:solidFill>
          <a:schemeClr val="bg1">
            <a:lumMod val="65000"/>
            <a:alpha val="9000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A18B11-023A-4E09-9300-41CE45A9BBEF}">
      <dsp:nvSpPr>
        <dsp:cNvPr id="0" name=""/>
        <dsp:cNvSpPr/>
      </dsp:nvSpPr>
      <dsp:spPr>
        <a:xfrm>
          <a:off x="252374" y="329184"/>
          <a:ext cx="1821212" cy="1810512"/>
        </a:xfrm>
        <a:prstGeom prst="roundRect">
          <a:avLst>
            <a:gd name="adj" fmla="val 10000"/>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0E28C9-6C6A-4005-A120-5CC925A38E8B}">
      <dsp:nvSpPr>
        <dsp:cNvPr id="0" name=""/>
        <dsp:cNvSpPr/>
      </dsp:nvSpPr>
      <dsp:spPr>
        <a:xfrm rot="10800000">
          <a:off x="252374" y="2468880"/>
          <a:ext cx="1821212" cy="3017520"/>
        </a:xfrm>
        <a:prstGeom prst="round2SameRect">
          <a:avLst>
            <a:gd name="adj1" fmla="val 10500"/>
            <a:gd name="adj2" fmla="val 0"/>
          </a:avLst>
        </a:prstGeom>
        <a:solidFill>
          <a:schemeClr val="accent6">
            <a:lumMod val="40000"/>
            <a:lumOff val="60000"/>
          </a:schemeClr>
        </a:solidFill>
        <a:ln w="15875" cap="flat" cmpd="sng" algn="ctr">
          <a:solidFill>
            <a:schemeClr val="accent3">
              <a:lumMod val="5000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lvl="0" algn="l" defTabSz="711200">
            <a:lnSpc>
              <a:spcPct val="90000"/>
            </a:lnSpc>
            <a:spcBef>
              <a:spcPct val="0"/>
            </a:spcBef>
            <a:spcAft>
              <a:spcPct val="35000"/>
            </a:spcAft>
          </a:pPr>
          <a:r>
            <a:rPr lang="en-US" sz="1600" b="1" kern="1200" dirty="0" smtClean="0">
              <a:solidFill>
                <a:schemeClr val="bg2">
                  <a:lumMod val="50000"/>
                </a:schemeClr>
              </a:solidFill>
              <a:latin typeface="+mj-lt"/>
            </a:rPr>
            <a:t>35-40 hours of  on-site training</a:t>
          </a:r>
        </a:p>
        <a:p>
          <a:pPr lvl="0" algn="l" defTabSz="711200">
            <a:lnSpc>
              <a:spcPct val="90000"/>
            </a:lnSpc>
            <a:spcBef>
              <a:spcPct val="0"/>
            </a:spcBef>
            <a:spcAft>
              <a:spcPct val="35000"/>
            </a:spcAft>
          </a:pPr>
          <a:endParaRPr lang="en-US" sz="1600" b="1" kern="1200" dirty="0" smtClean="0">
            <a:solidFill>
              <a:schemeClr val="bg2">
                <a:lumMod val="50000"/>
              </a:schemeClr>
            </a:solidFill>
            <a:latin typeface="+mj-lt"/>
          </a:endParaRPr>
        </a:p>
        <a:p>
          <a:pPr lvl="0" algn="l" defTabSz="711200">
            <a:lnSpc>
              <a:spcPct val="90000"/>
            </a:lnSpc>
            <a:spcBef>
              <a:spcPct val="0"/>
            </a:spcBef>
            <a:spcAft>
              <a:spcPct val="35000"/>
            </a:spcAft>
          </a:pPr>
          <a:r>
            <a:rPr lang="en-US" sz="1600" b="1" kern="1200" dirty="0" smtClean="0">
              <a:solidFill>
                <a:schemeClr val="bg2">
                  <a:lumMod val="50000"/>
                </a:schemeClr>
              </a:solidFill>
              <a:latin typeface="+mj-lt"/>
            </a:rPr>
            <a:t>Hands-on,  step-by-step process for building or enhancing regional plans</a:t>
          </a:r>
          <a:endParaRPr lang="en-US" sz="1600" b="1" kern="1200" dirty="0">
            <a:solidFill>
              <a:schemeClr val="bg2">
                <a:lumMod val="50000"/>
              </a:schemeClr>
            </a:solidFill>
            <a:latin typeface="+mj-lt"/>
          </a:endParaRPr>
        </a:p>
      </dsp:txBody>
      <dsp:txXfrm rot="10800000">
        <a:off x="308383" y="2468880"/>
        <a:ext cx="1709194" cy="2961511"/>
      </dsp:txXfrm>
    </dsp:sp>
    <dsp:sp modelId="{D2EEBA41-6B16-4164-9908-E8FBB789771B}">
      <dsp:nvSpPr>
        <dsp:cNvPr id="0" name=""/>
        <dsp:cNvSpPr/>
      </dsp:nvSpPr>
      <dsp:spPr>
        <a:xfrm>
          <a:off x="2255708" y="329184"/>
          <a:ext cx="1821212" cy="1810512"/>
        </a:xfrm>
        <a:prstGeom prst="roundRect">
          <a:avLst>
            <a:gd name="adj" fmla="val 10000"/>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4F2F35-BE63-4BA4-A299-59746F314758}">
      <dsp:nvSpPr>
        <dsp:cNvPr id="0" name=""/>
        <dsp:cNvSpPr/>
      </dsp:nvSpPr>
      <dsp:spPr>
        <a:xfrm rot="10800000">
          <a:off x="2255708" y="2468880"/>
          <a:ext cx="1821212" cy="3017520"/>
        </a:xfrm>
        <a:prstGeom prst="round2SameRect">
          <a:avLst>
            <a:gd name="adj1" fmla="val 10500"/>
            <a:gd name="adj2" fmla="val 0"/>
          </a:avLst>
        </a:prstGeom>
        <a:solidFill>
          <a:schemeClr val="accent6">
            <a:lumMod val="40000"/>
            <a:lumOff val="60000"/>
          </a:schemeClr>
        </a:solidFill>
        <a:ln w="15875" cap="flat" cmpd="sng" algn="ctr">
          <a:solidFill>
            <a:schemeClr val="accent3">
              <a:lumMod val="5000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lvl="0" algn="l" defTabSz="711200">
            <a:lnSpc>
              <a:spcPct val="90000"/>
            </a:lnSpc>
            <a:spcBef>
              <a:spcPct val="0"/>
            </a:spcBef>
            <a:spcAft>
              <a:spcPct val="35000"/>
            </a:spcAft>
          </a:pPr>
          <a:r>
            <a:rPr lang="en-US" sz="1600" b="1" kern="1200" dirty="0" smtClean="0">
              <a:solidFill>
                <a:schemeClr val="bg2">
                  <a:lumMod val="50000"/>
                </a:schemeClr>
              </a:solidFill>
              <a:latin typeface="+mj-lt"/>
            </a:rPr>
            <a:t>Detailed demographic and socio-economic information</a:t>
          </a:r>
        </a:p>
        <a:p>
          <a:pPr lvl="0" algn="ctr" defTabSz="711200">
            <a:lnSpc>
              <a:spcPct val="90000"/>
            </a:lnSpc>
            <a:spcBef>
              <a:spcPct val="0"/>
            </a:spcBef>
            <a:spcAft>
              <a:spcPct val="35000"/>
            </a:spcAft>
          </a:pPr>
          <a:endParaRPr lang="en-US" sz="1600" b="1" kern="1200" dirty="0" smtClean="0">
            <a:solidFill>
              <a:schemeClr val="bg2">
                <a:lumMod val="50000"/>
              </a:schemeClr>
            </a:solidFill>
            <a:latin typeface="+mj-lt"/>
          </a:endParaRPr>
        </a:p>
        <a:p>
          <a:pPr lvl="0" algn="l" defTabSz="711200">
            <a:lnSpc>
              <a:spcPct val="90000"/>
            </a:lnSpc>
            <a:spcBef>
              <a:spcPct val="0"/>
            </a:spcBef>
            <a:spcAft>
              <a:spcPct val="35000"/>
            </a:spcAft>
          </a:pPr>
          <a:r>
            <a:rPr lang="en-US" sz="1600" b="1" kern="1200" dirty="0" smtClean="0">
              <a:solidFill>
                <a:schemeClr val="bg2">
                  <a:lumMod val="50000"/>
                </a:schemeClr>
              </a:solidFill>
              <a:latin typeface="+mj-lt"/>
            </a:rPr>
            <a:t>Data and analysis on current and emerging clusters</a:t>
          </a:r>
        </a:p>
        <a:p>
          <a:pPr lvl="0" algn="ctr" defTabSz="711200">
            <a:lnSpc>
              <a:spcPct val="90000"/>
            </a:lnSpc>
            <a:spcBef>
              <a:spcPct val="0"/>
            </a:spcBef>
            <a:spcAft>
              <a:spcPct val="35000"/>
            </a:spcAft>
          </a:pPr>
          <a:endParaRPr lang="en-US" sz="1300" kern="1200" dirty="0" smtClean="0">
            <a:solidFill>
              <a:schemeClr val="bg2">
                <a:lumMod val="50000"/>
              </a:schemeClr>
            </a:solidFill>
          </a:endParaRPr>
        </a:p>
        <a:p>
          <a:pPr lvl="0" algn="ctr" defTabSz="711200">
            <a:lnSpc>
              <a:spcPct val="90000"/>
            </a:lnSpc>
            <a:spcBef>
              <a:spcPct val="0"/>
            </a:spcBef>
            <a:spcAft>
              <a:spcPct val="35000"/>
            </a:spcAft>
          </a:pPr>
          <a:endParaRPr lang="en-US" sz="1300" kern="1200" dirty="0">
            <a:solidFill>
              <a:schemeClr val="bg2">
                <a:lumMod val="50000"/>
              </a:schemeClr>
            </a:solidFill>
          </a:endParaRPr>
        </a:p>
      </dsp:txBody>
      <dsp:txXfrm rot="10800000">
        <a:off x="2311717" y="2468880"/>
        <a:ext cx="1709194" cy="2961511"/>
      </dsp:txXfrm>
    </dsp:sp>
    <dsp:sp modelId="{97E638C0-C5BD-4655-B368-18F20E2FE160}">
      <dsp:nvSpPr>
        <dsp:cNvPr id="0" name=""/>
        <dsp:cNvSpPr/>
      </dsp:nvSpPr>
      <dsp:spPr>
        <a:xfrm>
          <a:off x="4259041" y="329184"/>
          <a:ext cx="1821212" cy="1810512"/>
        </a:xfrm>
        <a:prstGeom prst="roundRect">
          <a:avLst>
            <a:gd name="adj" fmla="val 10000"/>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89488E-FE6C-495E-8D08-92E220C67ADA}">
      <dsp:nvSpPr>
        <dsp:cNvPr id="0" name=""/>
        <dsp:cNvSpPr/>
      </dsp:nvSpPr>
      <dsp:spPr>
        <a:xfrm rot="10800000">
          <a:off x="4259041" y="2468880"/>
          <a:ext cx="1821212" cy="3017520"/>
        </a:xfrm>
        <a:prstGeom prst="round2SameRect">
          <a:avLst>
            <a:gd name="adj1" fmla="val 10500"/>
            <a:gd name="adj2" fmla="val 0"/>
          </a:avLst>
        </a:prstGeom>
        <a:solidFill>
          <a:schemeClr val="accent6">
            <a:lumMod val="40000"/>
            <a:lumOff val="60000"/>
          </a:schemeClr>
        </a:solidFill>
        <a:ln w="15875" cap="flat" cmpd="sng" algn="ctr">
          <a:solidFill>
            <a:schemeClr val="accent3">
              <a:lumMod val="5000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lvl="0" algn="l" defTabSz="711200">
            <a:lnSpc>
              <a:spcPct val="90000"/>
            </a:lnSpc>
            <a:spcBef>
              <a:spcPct val="0"/>
            </a:spcBef>
            <a:spcAft>
              <a:spcPct val="35000"/>
            </a:spcAft>
          </a:pPr>
          <a:r>
            <a:rPr lang="en-US" sz="1600" b="1" kern="1200" dirty="0" smtClean="0">
              <a:solidFill>
                <a:schemeClr val="bg2">
                  <a:lumMod val="50000"/>
                </a:schemeClr>
              </a:solidFill>
              <a:latin typeface="+mj-lt"/>
            </a:rPr>
            <a:t>Guidance in implementing the plan</a:t>
          </a:r>
        </a:p>
        <a:p>
          <a:pPr lvl="0" algn="l" defTabSz="711200">
            <a:lnSpc>
              <a:spcPct val="90000"/>
            </a:lnSpc>
            <a:spcBef>
              <a:spcPct val="0"/>
            </a:spcBef>
            <a:spcAft>
              <a:spcPct val="35000"/>
            </a:spcAft>
          </a:pPr>
          <a:endParaRPr lang="en-US" sz="1600" b="1" kern="1200" dirty="0" smtClean="0">
            <a:solidFill>
              <a:schemeClr val="bg2">
                <a:lumMod val="50000"/>
              </a:schemeClr>
            </a:solidFill>
            <a:latin typeface="+mj-lt"/>
          </a:endParaRPr>
        </a:p>
        <a:p>
          <a:pPr lvl="0" algn="l" defTabSz="711200">
            <a:lnSpc>
              <a:spcPct val="90000"/>
            </a:lnSpc>
            <a:spcBef>
              <a:spcPct val="0"/>
            </a:spcBef>
            <a:spcAft>
              <a:spcPct val="35000"/>
            </a:spcAft>
          </a:pPr>
          <a:r>
            <a:rPr lang="en-US" sz="1600" b="1" kern="1200" dirty="0" smtClean="0">
              <a:solidFill>
                <a:schemeClr val="bg2">
                  <a:lumMod val="50000"/>
                </a:schemeClr>
              </a:solidFill>
              <a:latin typeface="+mj-lt"/>
            </a:rPr>
            <a:t>Access to individuals with special expertise</a:t>
          </a:r>
        </a:p>
        <a:p>
          <a:pPr lvl="0" algn="l" defTabSz="711200">
            <a:lnSpc>
              <a:spcPct val="90000"/>
            </a:lnSpc>
            <a:spcBef>
              <a:spcPct val="0"/>
            </a:spcBef>
            <a:spcAft>
              <a:spcPct val="35000"/>
            </a:spcAft>
          </a:pPr>
          <a:endParaRPr lang="en-US" sz="1600" b="1" kern="1200" dirty="0" smtClean="0">
            <a:solidFill>
              <a:schemeClr val="bg2">
                <a:lumMod val="50000"/>
              </a:schemeClr>
            </a:solidFill>
            <a:latin typeface="+mj-lt"/>
          </a:endParaRPr>
        </a:p>
        <a:p>
          <a:pPr lvl="0" algn="l" defTabSz="711200">
            <a:lnSpc>
              <a:spcPct val="90000"/>
            </a:lnSpc>
            <a:spcBef>
              <a:spcPct val="0"/>
            </a:spcBef>
            <a:spcAft>
              <a:spcPct val="35000"/>
            </a:spcAft>
          </a:pPr>
          <a:r>
            <a:rPr lang="en-US" sz="1600" b="1" kern="1200" dirty="0" smtClean="0">
              <a:solidFill>
                <a:schemeClr val="bg2">
                  <a:lumMod val="50000"/>
                </a:schemeClr>
              </a:solidFill>
              <a:latin typeface="+mj-lt"/>
            </a:rPr>
            <a:t>More in-depth cluster analysis</a:t>
          </a:r>
        </a:p>
        <a:p>
          <a:pPr lvl="0" algn="l" defTabSz="711200">
            <a:lnSpc>
              <a:spcPct val="90000"/>
            </a:lnSpc>
            <a:spcBef>
              <a:spcPct val="0"/>
            </a:spcBef>
            <a:spcAft>
              <a:spcPct val="35000"/>
            </a:spcAft>
          </a:pPr>
          <a:endParaRPr lang="en-US" sz="1600" kern="1200" dirty="0" smtClean="0">
            <a:solidFill>
              <a:schemeClr val="bg2">
                <a:lumMod val="50000"/>
              </a:schemeClr>
            </a:solidFill>
            <a:latin typeface="+mj-lt"/>
          </a:endParaRPr>
        </a:p>
        <a:p>
          <a:pPr lvl="0" algn="l" defTabSz="711200">
            <a:lnSpc>
              <a:spcPct val="90000"/>
            </a:lnSpc>
            <a:spcBef>
              <a:spcPct val="0"/>
            </a:spcBef>
            <a:spcAft>
              <a:spcPct val="35000"/>
            </a:spcAft>
          </a:pPr>
          <a:endParaRPr lang="en-US" sz="1400" kern="1200" dirty="0" smtClean="0">
            <a:solidFill>
              <a:schemeClr val="bg2">
                <a:lumMod val="50000"/>
              </a:schemeClr>
            </a:solidFill>
            <a:latin typeface="+mj-lt"/>
          </a:endParaRPr>
        </a:p>
        <a:p>
          <a:pPr lvl="0" algn="l" defTabSz="711200">
            <a:lnSpc>
              <a:spcPct val="90000"/>
            </a:lnSpc>
            <a:spcBef>
              <a:spcPct val="0"/>
            </a:spcBef>
            <a:spcAft>
              <a:spcPct val="35000"/>
            </a:spcAft>
          </a:pPr>
          <a:endParaRPr lang="en-US" sz="1400" kern="1200" dirty="0" smtClean="0">
            <a:solidFill>
              <a:schemeClr val="bg2">
                <a:lumMod val="50000"/>
              </a:schemeClr>
            </a:solidFill>
            <a:latin typeface="+mj-lt"/>
          </a:endParaRPr>
        </a:p>
        <a:p>
          <a:pPr lvl="0" algn="l" defTabSz="711200">
            <a:lnSpc>
              <a:spcPct val="90000"/>
            </a:lnSpc>
            <a:spcBef>
              <a:spcPct val="0"/>
            </a:spcBef>
            <a:spcAft>
              <a:spcPct val="35000"/>
            </a:spcAft>
          </a:pPr>
          <a:endParaRPr lang="en-US" sz="1400" kern="1200" dirty="0" smtClean="0">
            <a:solidFill>
              <a:schemeClr val="bg2">
                <a:lumMod val="50000"/>
              </a:schemeClr>
            </a:solidFill>
            <a:latin typeface="+mj-lt"/>
          </a:endParaRPr>
        </a:p>
        <a:p>
          <a:pPr lvl="0" algn="ctr" defTabSz="711200">
            <a:lnSpc>
              <a:spcPct val="90000"/>
            </a:lnSpc>
            <a:spcBef>
              <a:spcPct val="0"/>
            </a:spcBef>
            <a:spcAft>
              <a:spcPct val="35000"/>
            </a:spcAft>
          </a:pPr>
          <a:endParaRPr lang="en-US" sz="1600" kern="1200" dirty="0" smtClean="0">
            <a:solidFill>
              <a:schemeClr val="bg2">
                <a:lumMod val="50000"/>
              </a:schemeClr>
            </a:solidFill>
          </a:endParaRPr>
        </a:p>
      </dsp:txBody>
      <dsp:txXfrm rot="10800000">
        <a:off x="4315050" y="2468880"/>
        <a:ext cx="1709194" cy="2961511"/>
      </dsp:txXfrm>
    </dsp:sp>
    <dsp:sp modelId="{0FE6A400-E6DC-4FF8-B7A4-54A08CF507E5}">
      <dsp:nvSpPr>
        <dsp:cNvPr id="0" name=""/>
        <dsp:cNvSpPr/>
      </dsp:nvSpPr>
      <dsp:spPr>
        <a:xfrm>
          <a:off x="6262375" y="323082"/>
          <a:ext cx="1821212" cy="1810512"/>
        </a:xfrm>
        <a:prstGeom prst="roundRect">
          <a:avLst>
            <a:gd name="adj" fmla="val 10000"/>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472DD9-B177-4AA2-88CC-2A1B923F8318}">
      <dsp:nvSpPr>
        <dsp:cNvPr id="0" name=""/>
        <dsp:cNvSpPr/>
      </dsp:nvSpPr>
      <dsp:spPr>
        <a:xfrm rot="10800000">
          <a:off x="6272610" y="2468880"/>
          <a:ext cx="1821212" cy="3017520"/>
        </a:xfrm>
        <a:prstGeom prst="round2SameRect">
          <a:avLst>
            <a:gd name="adj1" fmla="val 10500"/>
            <a:gd name="adj2" fmla="val 0"/>
          </a:avLst>
        </a:prstGeom>
        <a:solidFill>
          <a:schemeClr val="accent6">
            <a:lumMod val="40000"/>
            <a:lumOff val="60000"/>
          </a:schemeClr>
        </a:solidFill>
        <a:ln w="15875" cap="flat" cmpd="sng" algn="ctr">
          <a:solidFill>
            <a:schemeClr val="accent3">
              <a:lumMod val="5000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lvl="0" algn="l" defTabSz="711200">
            <a:lnSpc>
              <a:spcPct val="90000"/>
            </a:lnSpc>
            <a:spcBef>
              <a:spcPct val="0"/>
            </a:spcBef>
            <a:spcAft>
              <a:spcPct val="35000"/>
            </a:spcAft>
          </a:pPr>
          <a:r>
            <a:rPr lang="en-US" sz="1600" b="1" kern="1200" dirty="0" smtClean="0">
              <a:solidFill>
                <a:schemeClr val="bg2">
                  <a:lumMod val="50000"/>
                </a:schemeClr>
              </a:solidFill>
              <a:latin typeface="+mj-lt"/>
            </a:rPr>
            <a:t>Monthly calls with State Partner and Training Team Members</a:t>
          </a:r>
        </a:p>
        <a:p>
          <a:pPr lvl="0" algn="l" defTabSz="711200">
            <a:lnSpc>
              <a:spcPct val="90000"/>
            </a:lnSpc>
            <a:spcBef>
              <a:spcPct val="0"/>
            </a:spcBef>
            <a:spcAft>
              <a:spcPct val="35000"/>
            </a:spcAft>
          </a:pPr>
          <a:endParaRPr lang="en-US" sz="1600" b="1" kern="1200" dirty="0" smtClean="0">
            <a:solidFill>
              <a:schemeClr val="bg2">
                <a:lumMod val="50000"/>
              </a:schemeClr>
            </a:solidFill>
            <a:latin typeface="+mj-lt"/>
          </a:endParaRPr>
        </a:p>
        <a:p>
          <a:pPr lvl="0" algn="l" defTabSz="711200">
            <a:lnSpc>
              <a:spcPct val="90000"/>
            </a:lnSpc>
            <a:spcBef>
              <a:spcPct val="0"/>
            </a:spcBef>
            <a:spcAft>
              <a:spcPct val="35000"/>
            </a:spcAft>
          </a:pPr>
          <a:r>
            <a:rPr lang="en-US" sz="1600" b="1" kern="1200" dirty="0" smtClean="0">
              <a:solidFill>
                <a:schemeClr val="bg2">
                  <a:lumMod val="50000"/>
                </a:schemeClr>
              </a:solidFill>
              <a:latin typeface="+mj-lt"/>
            </a:rPr>
            <a:t>Webinars on key topics of relevance to multiple regions</a:t>
          </a:r>
        </a:p>
        <a:p>
          <a:pPr lvl="0" algn="ctr" defTabSz="711200">
            <a:lnSpc>
              <a:spcPct val="90000"/>
            </a:lnSpc>
            <a:spcBef>
              <a:spcPct val="0"/>
            </a:spcBef>
            <a:spcAft>
              <a:spcPct val="35000"/>
            </a:spcAft>
          </a:pPr>
          <a:endParaRPr lang="en-US" sz="2400" kern="1200" dirty="0">
            <a:solidFill>
              <a:schemeClr val="bg2">
                <a:lumMod val="50000"/>
              </a:schemeClr>
            </a:solidFill>
          </a:endParaRPr>
        </a:p>
      </dsp:txBody>
      <dsp:txXfrm rot="10800000">
        <a:off x="6328619" y="2468880"/>
        <a:ext cx="1709194" cy="2961511"/>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List2#1">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477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53853" y="0"/>
            <a:ext cx="3024770" cy="457200"/>
          </a:xfrm>
          <a:prstGeom prst="rect">
            <a:avLst/>
          </a:prstGeom>
        </p:spPr>
        <p:txBody>
          <a:bodyPr vert="horz" lIns="91440" tIns="45720" rIns="91440" bIns="45720" rtlCol="0"/>
          <a:lstStyle>
            <a:lvl1pPr algn="r">
              <a:defRPr sz="1200"/>
            </a:lvl1pPr>
          </a:lstStyle>
          <a:p>
            <a:fld id="{8E670DC9-DF2A-4B9E-8D4B-175BB0FA85E1}" type="datetimeFigureOut">
              <a:rPr lang="en-US" smtClean="0"/>
              <a:t>1/30/2014</a:t>
            </a:fld>
            <a:endParaRPr lang="en-US"/>
          </a:p>
        </p:txBody>
      </p:sp>
      <p:sp>
        <p:nvSpPr>
          <p:cNvPr id="4" name="Footer Placeholder 3"/>
          <p:cNvSpPr>
            <a:spLocks noGrp="1"/>
          </p:cNvSpPr>
          <p:nvPr>
            <p:ph type="ftr" sz="quarter" idx="2"/>
          </p:nvPr>
        </p:nvSpPr>
        <p:spPr>
          <a:xfrm>
            <a:off x="0" y="8685213"/>
            <a:ext cx="302477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53853" y="8685213"/>
            <a:ext cx="3024770" cy="457200"/>
          </a:xfrm>
          <a:prstGeom prst="rect">
            <a:avLst/>
          </a:prstGeom>
        </p:spPr>
        <p:txBody>
          <a:bodyPr vert="horz" lIns="91440" tIns="45720" rIns="91440" bIns="45720" rtlCol="0" anchor="b"/>
          <a:lstStyle>
            <a:lvl1pPr algn="r">
              <a:defRPr sz="1200"/>
            </a:lvl1pPr>
          </a:lstStyle>
          <a:p>
            <a:fld id="{20D58A27-2B56-4F67-A1F4-206615C34046}" type="slidenum">
              <a:rPr lang="en-US" smtClean="0"/>
              <a:t>‹#›</a:t>
            </a:fld>
            <a:endParaRPr lang="en-US"/>
          </a:p>
        </p:txBody>
      </p:sp>
    </p:spTree>
    <p:extLst>
      <p:ext uri="{BB962C8B-B14F-4D97-AF65-F5344CB8AC3E}">
        <p14:creationId xmlns:p14="http://schemas.microsoft.com/office/powerpoint/2010/main" val="41591825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477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53853" y="0"/>
            <a:ext cx="3024770" cy="457200"/>
          </a:xfrm>
          <a:prstGeom prst="rect">
            <a:avLst/>
          </a:prstGeom>
        </p:spPr>
        <p:txBody>
          <a:bodyPr vert="horz" lIns="91440" tIns="45720" rIns="91440" bIns="45720" rtlCol="0"/>
          <a:lstStyle>
            <a:lvl1pPr algn="r">
              <a:defRPr sz="1200"/>
            </a:lvl1pPr>
          </a:lstStyle>
          <a:p>
            <a:fld id="{44AC6EFA-261B-416C-820E-A36CDB1232C9}" type="datetimeFigureOut">
              <a:rPr lang="en-US" smtClean="0"/>
              <a:t>1/30/2014</a:t>
            </a:fld>
            <a:endParaRPr lang="en-US"/>
          </a:p>
        </p:txBody>
      </p:sp>
      <p:sp>
        <p:nvSpPr>
          <p:cNvPr id="4" name="Slide Image Placeholder 3"/>
          <p:cNvSpPr>
            <a:spLocks noGrp="1" noRot="1" noChangeAspect="1"/>
          </p:cNvSpPr>
          <p:nvPr>
            <p:ph type="sldImg" idx="2"/>
          </p:nvPr>
        </p:nvSpPr>
        <p:spPr>
          <a:xfrm>
            <a:off x="1203325" y="685800"/>
            <a:ext cx="4573588"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8024" y="4343400"/>
            <a:ext cx="558419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302477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53853" y="8685213"/>
            <a:ext cx="3024770" cy="457200"/>
          </a:xfrm>
          <a:prstGeom prst="rect">
            <a:avLst/>
          </a:prstGeom>
        </p:spPr>
        <p:txBody>
          <a:bodyPr vert="horz" lIns="91440" tIns="45720" rIns="91440" bIns="45720" rtlCol="0" anchor="b"/>
          <a:lstStyle>
            <a:lvl1pPr algn="r">
              <a:defRPr sz="1200"/>
            </a:lvl1pPr>
          </a:lstStyle>
          <a:p>
            <a:fld id="{0ABC861A-3A68-487E-9C34-6E2575176D71}" type="slidenum">
              <a:rPr lang="en-US" smtClean="0"/>
              <a:t>‹#›</a:t>
            </a:fld>
            <a:endParaRPr lang="en-US"/>
          </a:p>
        </p:txBody>
      </p:sp>
    </p:spTree>
    <p:extLst>
      <p:ext uri="{BB962C8B-B14F-4D97-AF65-F5344CB8AC3E}">
        <p14:creationId xmlns:p14="http://schemas.microsoft.com/office/powerpoint/2010/main" val="978318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0000" lnSpcReduction="20000"/>
          </a:bodyPr>
          <a:lstStyle/>
          <a:p>
            <a:pPr eaLnBrk="1" hangingPunct="1">
              <a:spcBef>
                <a:spcPct val="0"/>
              </a:spcBef>
              <a:defRPr/>
            </a:pPr>
            <a:endParaRPr lang="en-US" i="1" dirty="0" smtClean="0"/>
          </a:p>
          <a:p>
            <a:pPr eaLnBrk="1" hangingPunct="1">
              <a:spcBef>
                <a:spcPct val="0"/>
              </a:spcBef>
              <a:defRPr/>
            </a:pPr>
            <a:r>
              <a:rPr lang="en-US" dirty="0" smtClean="0"/>
              <a:t> </a:t>
            </a:r>
          </a:p>
          <a:p>
            <a:pPr eaLnBrk="1" hangingPunct="1">
              <a:spcBef>
                <a:spcPct val="0"/>
              </a:spcBef>
              <a:defRPr/>
            </a:pPr>
            <a:r>
              <a:rPr lang="en-US" dirty="0" smtClean="0"/>
              <a:t>We encourage SET regional teams not to bypass any of the modules. There</a:t>
            </a:r>
            <a:r>
              <a:rPr lang="en-US" baseline="0" dirty="0" smtClean="0"/>
              <a:t> is</a:t>
            </a:r>
            <a:r>
              <a:rPr lang="en-US" dirty="0" smtClean="0"/>
              <a:t> a good possibility that a team will discover some useful information in each of the modules, even if a module happens to address a topic they feel they have already addressed in some other training venue.</a:t>
            </a:r>
            <a:endParaRPr lang="en-US" dirty="0"/>
          </a:p>
        </p:txBody>
      </p:sp>
      <p:sp>
        <p:nvSpPr>
          <p:cNvPr id="4" name="Slide Number Placeholder 3"/>
          <p:cNvSpPr>
            <a:spLocks noGrp="1"/>
          </p:cNvSpPr>
          <p:nvPr>
            <p:ph type="sldNum" sz="quarter" idx="5"/>
          </p:nvPr>
        </p:nvSpPr>
        <p:spPr/>
        <p:txBody>
          <a:bodyPr/>
          <a:lstStyle/>
          <a:p>
            <a:pPr>
              <a:defRPr/>
            </a:pPr>
            <a:fld id="{64B35E7B-EFD7-4580-A70A-59E31A1615EA}" type="slidenum">
              <a:rPr lang="en-US" smtClean="0"/>
              <a:pPr>
                <a:defRPr/>
              </a:pPr>
              <a:t>3</a:t>
            </a:fld>
            <a:endParaRPr lang="en-US"/>
          </a:p>
        </p:txBody>
      </p:sp>
    </p:spTree>
    <p:extLst>
      <p:ext uri="{BB962C8B-B14F-4D97-AF65-F5344CB8AC3E}">
        <p14:creationId xmlns:p14="http://schemas.microsoft.com/office/powerpoint/2010/main" val="3612243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0000" lnSpcReduction="20000"/>
          </a:bodyPr>
          <a:lstStyle/>
          <a:p>
            <a:pPr defTabSz="900521">
              <a:spcBef>
                <a:spcPct val="0"/>
              </a:spcBef>
              <a:defRPr/>
            </a:pPr>
            <a:r>
              <a:rPr lang="en-US" dirty="0" smtClean="0"/>
              <a:t>The third phase is focused on RESOURCES AND STRATEGIES. The three</a:t>
            </a:r>
            <a:r>
              <a:rPr lang="en-US" baseline="0" dirty="0" smtClean="0"/>
              <a:t> </a:t>
            </a:r>
            <a:r>
              <a:rPr lang="en-US" dirty="0" smtClean="0"/>
              <a:t>modules in this section showcase the many tools and resources a team can employ as it builds and implements its regional goals and plan. These resources include important economic characteristics of the region, such as the attributes of its workforce. The region’s comparative economic advantages, especially the presence of economic clusters, is examined in the first of the</a:t>
            </a:r>
            <a:r>
              <a:rPr lang="en-US" baseline="0" dirty="0" smtClean="0"/>
              <a:t> modules in this section</a:t>
            </a:r>
            <a:r>
              <a:rPr lang="en-US" dirty="0" smtClean="0"/>
              <a:t>. The second module in this section gives attention to economic development strategies a team can use to strengthen and add value to the cluster being addressed by the team, while the third</a:t>
            </a:r>
            <a:r>
              <a:rPr lang="en-US" baseline="0" dirty="0" smtClean="0"/>
              <a:t> </a:t>
            </a:r>
            <a:r>
              <a:rPr lang="en-US" dirty="0" smtClean="0"/>
              <a:t>module introduces innovative ways to uncover regional assets and possible barriers that might impact the achievement of the team’s regional goals.</a:t>
            </a:r>
          </a:p>
          <a:p>
            <a:pPr defTabSz="900521">
              <a:spcBef>
                <a:spcPct val="0"/>
              </a:spcBef>
              <a:defRPr/>
            </a:pPr>
            <a:r>
              <a:rPr lang="en-US" dirty="0" smtClean="0"/>
              <a:t>     </a:t>
            </a:r>
          </a:p>
          <a:p>
            <a:pPr eaLnBrk="1" hangingPunct="1">
              <a:spcBef>
                <a:spcPct val="0"/>
              </a:spcBef>
              <a:defRPr/>
            </a:pPr>
            <a:r>
              <a:rPr lang="en-US" dirty="0" smtClean="0"/>
              <a:t>The final section focuses on MOVING INTO ACTION. The two modules associated with this last phase of SET offer a detailed roadmap on how to get important projects off the ground and how to gather the type of information needed to ensure these regional efforts stay on track.” </a:t>
            </a:r>
          </a:p>
          <a:p>
            <a:pPr eaLnBrk="1" hangingPunct="1">
              <a:spcBef>
                <a:spcPct val="0"/>
              </a:spcBef>
              <a:defRPr/>
            </a:pPr>
            <a:r>
              <a:rPr lang="en-US" dirty="0" smtClean="0"/>
              <a:t>   </a:t>
            </a:r>
          </a:p>
          <a:p>
            <a:pPr eaLnBrk="1" hangingPunct="1">
              <a:spcBef>
                <a:spcPct val="0"/>
              </a:spcBef>
              <a:defRPr/>
            </a:pPr>
            <a:r>
              <a:rPr lang="en-US" dirty="0" smtClean="0"/>
              <a:t> </a:t>
            </a:r>
          </a:p>
          <a:p>
            <a:pPr eaLnBrk="1" hangingPunct="1">
              <a:spcBef>
                <a:spcPct val="0"/>
              </a:spcBef>
              <a:defRPr/>
            </a:pPr>
            <a:r>
              <a:rPr lang="en-US" b="1" i="1" dirty="0" smtClean="0"/>
              <a:t>Additional Comments:  </a:t>
            </a:r>
            <a:endParaRPr lang="en-US" i="1" dirty="0" smtClean="0"/>
          </a:p>
          <a:p>
            <a:pPr eaLnBrk="1" hangingPunct="1">
              <a:spcBef>
                <a:spcPct val="0"/>
              </a:spcBef>
              <a:defRPr/>
            </a:pPr>
            <a:r>
              <a:rPr lang="en-US" dirty="0" smtClean="0"/>
              <a:t> </a:t>
            </a:r>
          </a:p>
          <a:p>
            <a:pPr eaLnBrk="1" hangingPunct="1">
              <a:spcBef>
                <a:spcPct val="0"/>
              </a:spcBef>
              <a:defRPr/>
            </a:pPr>
            <a:r>
              <a:rPr lang="en-US" dirty="0" smtClean="0"/>
              <a:t>We encourage SET regional teams not to bypass any of the modules. There</a:t>
            </a:r>
            <a:r>
              <a:rPr lang="en-US" baseline="0" dirty="0" smtClean="0"/>
              <a:t> is</a:t>
            </a:r>
            <a:r>
              <a:rPr lang="en-US" dirty="0" smtClean="0"/>
              <a:t> a good possibility that a team will discover some useful information in each of the modules, even if a module happens to address a topic they feel they have already addressed in some other training venue.</a:t>
            </a:r>
            <a:endParaRPr lang="en-US" dirty="0"/>
          </a:p>
        </p:txBody>
      </p:sp>
      <p:sp>
        <p:nvSpPr>
          <p:cNvPr id="4" name="Slide Number Placeholder 3"/>
          <p:cNvSpPr>
            <a:spLocks noGrp="1"/>
          </p:cNvSpPr>
          <p:nvPr>
            <p:ph type="sldNum" sz="quarter" idx="5"/>
          </p:nvPr>
        </p:nvSpPr>
        <p:spPr/>
        <p:txBody>
          <a:bodyPr/>
          <a:lstStyle/>
          <a:p>
            <a:pPr>
              <a:defRPr/>
            </a:pPr>
            <a:fld id="{64B35E7B-EFD7-4580-A70A-59E31A1615EA}" type="slidenum">
              <a:rPr lang="en-US" smtClean="0"/>
              <a:pPr>
                <a:defRPr/>
              </a:pPr>
              <a:t>4</a:t>
            </a:fld>
            <a:endParaRPr lang="en-US"/>
          </a:p>
        </p:txBody>
      </p:sp>
    </p:spTree>
    <p:extLst>
      <p:ext uri="{BB962C8B-B14F-4D97-AF65-F5344CB8AC3E}">
        <p14:creationId xmlns:p14="http://schemas.microsoft.com/office/powerpoint/2010/main" val="2625329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520ED6E-80D3-4AC3-AB7D-D2A6A7DBD481}" type="slidenum">
              <a:rPr lang="en-US">
                <a:solidFill>
                  <a:prstClr val="black"/>
                </a:solidFill>
              </a:rPr>
              <a:pPr fontAlgn="base">
                <a:spcBef>
                  <a:spcPct val="0"/>
                </a:spcBef>
                <a:spcAft>
                  <a:spcPct val="0"/>
                </a:spcAft>
                <a:defRPr/>
              </a:pPr>
              <a:t>5</a:t>
            </a:fld>
            <a:endParaRPr lang="en-US">
              <a:solidFill>
                <a:prstClr val="black"/>
              </a:solidFill>
            </a:endParaRPr>
          </a:p>
        </p:txBody>
      </p:sp>
    </p:spTree>
    <p:extLst>
      <p:ext uri="{BB962C8B-B14F-4D97-AF65-F5344CB8AC3E}">
        <p14:creationId xmlns:p14="http://schemas.microsoft.com/office/powerpoint/2010/main" val="3750869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884B2C4-F508-4F2A-9F36-192860CD0106}" type="slidenum">
              <a:rPr lang="en-US" smtClean="0"/>
              <a:pPr>
                <a:defRPr/>
              </a:pPr>
              <a:t>6</a:t>
            </a:fld>
            <a:endParaRPr lang="en-US"/>
          </a:p>
        </p:txBody>
      </p:sp>
    </p:spTree>
    <p:extLst>
      <p:ext uri="{BB962C8B-B14F-4D97-AF65-F5344CB8AC3E}">
        <p14:creationId xmlns:p14="http://schemas.microsoft.com/office/powerpoint/2010/main" val="1685735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884B2C4-F508-4F2A-9F36-192860CD0106}" type="slidenum">
              <a:rPr lang="en-US" smtClean="0"/>
              <a:pPr>
                <a:defRPr/>
              </a:pPr>
              <a:t>7</a:t>
            </a:fld>
            <a:endParaRPr lang="en-US"/>
          </a:p>
        </p:txBody>
      </p:sp>
    </p:spTree>
    <p:extLst>
      <p:ext uri="{BB962C8B-B14F-4D97-AF65-F5344CB8AC3E}">
        <p14:creationId xmlns:p14="http://schemas.microsoft.com/office/powerpoint/2010/main" val="735788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55000" lnSpcReduction="20000"/>
          </a:bodyPr>
          <a:lstStyle/>
          <a:p>
            <a:pPr>
              <a:defRPr/>
            </a:pPr>
            <a:endParaRPr lang="en-US" dirty="0" smtClean="0"/>
          </a:p>
          <a:p>
            <a:pPr>
              <a:defRPr/>
            </a:pPr>
            <a:endParaRPr lang="en-US" dirty="0" smtClean="0"/>
          </a:p>
          <a:p>
            <a:pPr>
              <a:defRPr/>
            </a:pPr>
            <a:r>
              <a:rPr lang="en-US" u="sng" dirty="0" smtClean="0"/>
              <a:t>Evidence-based</a:t>
            </a:r>
            <a:r>
              <a:rPr lang="en-US" dirty="0" smtClean="0"/>
              <a:t>:</a:t>
            </a:r>
            <a:r>
              <a:rPr lang="en-US" baseline="0" dirty="0" smtClean="0"/>
              <a:t> </a:t>
            </a:r>
            <a:r>
              <a:rPr lang="en-US" dirty="0" smtClean="0"/>
              <a:t>The plan builds on the region’s economic strengths – including its current and emerging economic clusters and other relevant assets.</a:t>
            </a:r>
          </a:p>
          <a:p>
            <a:pPr>
              <a:defRPr/>
            </a:pPr>
            <a:endParaRPr lang="en-US" dirty="0" smtClean="0"/>
          </a:p>
          <a:p>
            <a:pPr>
              <a:defRPr/>
            </a:pPr>
            <a:r>
              <a:rPr lang="en-US" u="sng" dirty="0" smtClean="0"/>
              <a:t>Practical</a:t>
            </a:r>
            <a:r>
              <a:rPr lang="en-US" dirty="0" smtClean="0"/>
              <a:t>: The plan is logical</a:t>
            </a:r>
            <a:r>
              <a:rPr lang="en-US" baseline="0" dirty="0" smtClean="0"/>
              <a:t> and clear</a:t>
            </a:r>
            <a:r>
              <a:rPr lang="en-US" dirty="0" smtClean="0"/>
              <a:t>, has a well-developed timeline, indicates who is responsible for carrying out the various components of the plan, and indicates</a:t>
            </a:r>
            <a:r>
              <a:rPr lang="en-US" baseline="0" dirty="0" smtClean="0"/>
              <a:t> outcomes to be achieved over the short, medium, and long-term basis.  </a:t>
            </a:r>
          </a:p>
          <a:p>
            <a:pPr>
              <a:defRPr/>
            </a:pPr>
            <a:endParaRPr lang="en-US" dirty="0" smtClean="0"/>
          </a:p>
          <a:p>
            <a:pPr>
              <a:defRPr/>
            </a:pPr>
            <a:r>
              <a:rPr lang="en-US" u="sng" dirty="0" smtClean="0"/>
              <a:t>Broadly Supported</a:t>
            </a:r>
            <a:r>
              <a:rPr lang="en-US" dirty="0" smtClean="0"/>
              <a:t>: Having support of a wide range of people, governments, and community-based organizations is essential for the plan. Not only is it important to have a plan that is supported by economic development and local government leaders, but also one that has buy-in from people representing the region’s education, health, business, faith-based, and nonprofit sectors, as well as key demographic groups.       </a:t>
            </a:r>
          </a:p>
          <a:p>
            <a:pPr>
              <a:defRPr/>
            </a:pPr>
            <a:endParaRPr lang="en-US" dirty="0" smtClean="0"/>
          </a:p>
          <a:p>
            <a:pPr>
              <a:defRPr/>
            </a:pPr>
            <a:r>
              <a:rPr lang="en-US" u="sng" dirty="0" smtClean="0"/>
              <a:t>Focused on Regional Economic Development</a:t>
            </a:r>
            <a:r>
              <a:rPr lang="en-US" dirty="0" smtClean="0"/>
              <a:t>: The central focus of the plan must be on strategies that directly or indirectly advance regional economic development. That is,</a:t>
            </a:r>
            <a:r>
              <a:rPr lang="en-US" baseline="0" dirty="0" smtClean="0"/>
              <a:t> t</a:t>
            </a:r>
            <a:r>
              <a:rPr lang="en-US" dirty="0" smtClean="0"/>
              <a:t>he economic development blueprint must be designed to benefit the whole region rather than a single community, county or sub-area of the region.  </a:t>
            </a:r>
          </a:p>
          <a:p>
            <a:pPr>
              <a:defRPr/>
            </a:pPr>
            <a:endParaRPr lang="en-US" dirty="0" smtClean="0"/>
          </a:p>
          <a:p>
            <a:pPr>
              <a:defRPr/>
            </a:pPr>
            <a:r>
              <a:rPr lang="en-US" u="sng" dirty="0" smtClean="0"/>
              <a:t>Aligned with the Vision and Goals</a:t>
            </a:r>
            <a:r>
              <a:rPr lang="en-US" dirty="0" smtClean="0"/>
              <a:t>: The plan must be in synch with the regional team’s vision statement</a:t>
            </a:r>
            <a:r>
              <a:rPr lang="en-US" baseline="0" dirty="0" smtClean="0"/>
              <a:t> </a:t>
            </a:r>
            <a:r>
              <a:rPr lang="en-US" dirty="0" smtClean="0"/>
              <a:t>and the specific</a:t>
            </a:r>
            <a:r>
              <a:rPr lang="en-US" baseline="0" dirty="0" smtClean="0"/>
              <a:t> goals they have developed</a:t>
            </a:r>
            <a:r>
              <a:rPr lang="en-US" dirty="0" smtClean="0"/>
              <a:t>.”</a:t>
            </a:r>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a:p>
        </p:txBody>
      </p:sp>
      <p:sp>
        <p:nvSpPr>
          <p:cNvPr id="4" name="Slide Number Placeholder 3"/>
          <p:cNvSpPr>
            <a:spLocks noGrp="1"/>
          </p:cNvSpPr>
          <p:nvPr>
            <p:ph type="sldNum" sz="quarter" idx="5"/>
          </p:nvPr>
        </p:nvSpPr>
        <p:spPr/>
        <p:txBody>
          <a:bodyPr/>
          <a:lstStyle/>
          <a:p>
            <a:pPr>
              <a:defRPr/>
            </a:pPr>
            <a:fld id="{53897B8C-DA07-4A72-873E-39F03BF57313}" type="slidenum">
              <a:rPr lang="en-US" smtClean="0"/>
              <a:pPr>
                <a:defRPr/>
              </a:pPr>
              <a:t>8</a:t>
            </a:fld>
            <a:endParaRPr lang="en-US"/>
          </a:p>
        </p:txBody>
      </p:sp>
    </p:spTree>
    <p:extLst>
      <p:ext uri="{BB962C8B-B14F-4D97-AF65-F5344CB8AC3E}">
        <p14:creationId xmlns:p14="http://schemas.microsoft.com/office/powerpoint/2010/main" val="1269242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400" b="1" dirty="0" smtClean="0"/>
              <a:t>Summary</a:t>
            </a:r>
          </a:p>
          <a:p>
            <a:r>
              <a:rPr lang="en-US" dirty="0" smtClean="0"/>
              <a:t>The Oklahoma Stronger Economies Together program assisted the four county region of Caddo, Custer, Beckham, and Washita counties in training and developing a high quality strategic plan.  These counties are connected by Interstate Highway 40 that parallels historic route 66 through western Oklahoma.  This newly formed team along the corridor has identified several potential economic assets to diversify and strengthen its economy in a sustainable manner.  The strength of the region is historically agriculture and energy.  The plan is nearing completion and regional team members are looking forward to  accomplishing some worthwhile goals.  The training process has brought together several individuals from all over the region who are now communicating and collaborating on potential projects to benefit the region.</a:t>
            </a:r>
          </a:p>
          <a:p>
            <a:r>
              <a:rPr lang="en-US" dirty="0" smtClean="0"/>
              <a:t>Our priority goal is to re-establish and expand aerospace industry utilizing a very unique asset and supporting infrastructure.  Another goal is to create diversified agriculture and value-added products to capture more of the dollars that are leaking out of the region.  Our strong petroleum based energy sector is already becoming diversified with several renewable energy options and we intend to recruit more of the administration sector.  Healthcare is also identified with improving facilities, increasing staffing and expanding technology. Amenities will be developed that will  support strong community lifestyles and provide services to retain youth in the region.</a:t>
            </a:r>
            <a:endParaRPr lang="en-US" dirty="0"/>
          </a:p>
        </p:txBody>
      </p:sp>
      <p:sp>
        <p:nvSpPr>
          <p:cNvPr id="4" name="Slide Number Placeholder 3"/>
          <p:cNvSpPr>
            <a:spLocks noGrp="1"/>
          </p:cNvSpPr>
          <p:nvPr>
            <p:ph type="sldNum" sz="quarter" idx="10"/>
          </p:nvPr>
        </p:nvSpPr>
        <p:spPr/>
        <p:txBody>
          <a:bodyPr/>
          <a:lstStyle/>
          <a:p>
            <a:fld id="{0ABC861A-3A68-487E-9C34-6E2575176D71}" type="slidenum">
              <a:rPr lang="en-US" smtClean="0"/>
              <a:t>11</a:t>
            </a:fld>
            <a:endParaRPr lang="en-US"/>
          </a:p>
        </p:txBody>
      </p:sp>
    </p:spTree>
    <p:extLst>
      <p:ext uri="{BB962C8B-B14F-4D97-AF65-F5344CB8AC3E}">
        <p14:creationId xmlns:p14="http://schemas.microsoft.com/office/powerpoint/2010/main" val="318408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A1202AA-77F4-4FD1-8A33-FB90B6C6E46E}" type="datetimeFigureOut">
              <a:rPr lang="en-US" smtClean="0"/>
              <a:t>1/30/2014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46EB30-3B66-4800-BD31-DBE41765862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1202AA-77F4-4FD1-8A33-FB90B6C6E46E}" type="datetimeFigureOut">
              <a:rPr lang="en-US" smtClean="0"/>
              <a:t>1/30/2014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46EB30-3B66-4800-BD31-DBE41765862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A1202AA-77F4-4FD1-8A33-FB90B6C6E46E}" type="datetimeFigureOut">
              <a:rPr lang="en-US" smtClean="0"/>
              <a:t>1/30/2014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46EB30-3B66-4800-BD31-DBE417658621}"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1202AA-77F4-4FD1-8A33-FB90B6C6E46E}" type="datetimeFigureOut">
              <a:rPr lang="en-US" smtClean="0"/>
              <a:t>1/30/2014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46EB30-3B66-4800-BD31-DBE417658621}"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1202AA-77F4-4FD1-8A33-FB90B6C6E46E}" type="datetimeFigureOut">
              <a:rPr lang="en-US" smtClean="0"/>
              <a:t>1/30/2014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46EB30-3B66-4800-BD31-DBE41765862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BA1202AA-77F4-4FD1-8A33-FB90B6C6E46E}" type="datetimeFigureOut">
              <a:rPr lang="en-US" smtClean="0"/>
              <a:t>1/30/2014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46EB30-3B66-4800-BD31-DBE417658621}"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A1202AA-77F4-4FD1-8A33-FB90B6C6E46E}" type="datetimeFigureOut">
              <a:rPr lang="en-US" smtClean="0"/>
              <a:t>1/30/2014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46EB30-3B66-4800-BD31-DBE41765862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1202AA-77F4-4FD1-8A33-FB90B6C6E46E}" type="datetimeFigureOut">
              <a:rPr lang="en-US" smtClean="0"/>
              <a:t>1/30/2014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46EB30-3B66-4800-BD31-DBE41765862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A1202AA-77F4-4FD1-8A33-FB90B6C6E46E}" type="datetimeFigureOut">
              <a:rPr lang="en-US" smtClean="0"/>
              <a:t>1/30/2014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46EB30-3B66-4800-BD31-DBE41765862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A1202AA-77F4-4FD1-8A33-FB90B6C6E46E}" type="datetimeFigureOut">
              <a:rPr lang="en-US" smtClean="0"/>
              <a:t>1/30/2014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46EB30-3B66-4800-BD31-DBE417658621}"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1202AA-77F4-4FD1-8A33-FB90B6C6E46E}" type="datetimeFigureOut">
              <a:rPr lang="en-US" smtClean="0"/>
              <a:t>1/30/2014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46EB30-3B66-4800-BD31-DBE417658621}"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A1202AA-77F4-4FD1-8A33-FB90B6C6E46E}" type="datetimeFigureOut">
              <a:rPr lang="en-US" smtClean="0"/>
              <a:t>1/30/2014</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FA46EB30-3B66-4800-BD31-DBE417658621}"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7.jpeg"/><Relationship Id="rId5" Type="http://schemas.openxmlformats.org/officeDocument/2006/relationships/diagramQuickStyle" Target="../diagrams/quickStyle2.xml"/><Relationship Id="rId10" Type="http://schemas.openxmlformats.org/officeDocument/2006/relationships/image" Target="../media/image6.jpeg"/><Relationship Id="rId4" Type="http://schemas.openxmlformats.org/officeDocument/2006/relationships/diagramLayout" Target="../diagrams/layout2.xml"/><Relationship Id="rId9"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  "/>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 y="-13855"/>
            <a:ext cx="9143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0" y="3886201"/>
            <a:ext cx="9067800" cy="2286000"/>
          </a:xfrm>
        </p:spPr>
        <p:txBody>
          <a:bodyPr>
            <a:normAutofit fontScale="90000"/>
          </a:bodyPr>
          <a:lstStyle/>
          <a:p>
            <a:r>
              <a:rPr lang="en-US" dirty="0" smtClean="0">
                <a:solidFill>
                  <a:schemeClr val="bg1"/>
                </a:solidFill>
              </a:rPr>
              <a:t>Western Oklahoma I-40 Corridor</a:t>
            </a:r>
            <a:br>
              <a:rPr lang="en-US" dirty="0" smtClean="0">
                <a:solidFill>
                  <a:schemeClr val="bg1"/>
                </a:solidFill>
              </a:rPr>
            </a:br>
            <a:r>
              <a:rPr lang="en-US" dirty="0" smtClean="0">
                <a:solidFill>
                  <a:schemeClr val="bg1"/>
                </a:solidFill>
              </a:rPr>
              <a:t>Stronger Economies Together</a:t>
            </a:r>
            <a:br>
              <a:rPr lang="en-US" dirty="0" smtClean="0">
                <a:solidFill>
                  <a:schemeClr val="bg1"/>
                </a:solidFill>
              </a:rPr>
            </a:br>
            <a:r>
              <a:rPr lang="en-US" sz="3200" dirty="0" smtClean="0">
                <a:solidFill>
                  <a:schemeClr val="bg1"/>
                </a:solidFill>
              </a:rPr>
              <a:t>Oklahoma </a:t>
            </a:r>
            <a:r>
              <a:rPr lang="en-US" sz="3200" dirty="0">
                <a:solidFill>
                  <a:schemeClr val="bg1"/>
                </a:solidFill>
              </a:rPr>
              <a:t>State Regents for Higher </a:t>
            </a:r>
            <a:r>
              <a:rPr lang="en-US" sz="3200" dirty="0" smtClean="0">
                <a:solidFill>
                  <a:schemeClr val="bg1"/>
                </a:solidFill>
              </a:rPr>
              <a:t>Education</a:t>
            </a:r>
            <a:br>
              <a:rPr lang="en-US" sz="3200" dirty="0" smtClean="0">
                <a:solidFill>
                  <a:schemeClr val="bg1"/>
                </a:solidFill>
              </a:rPr>
            </a:br>
            <a:r>
              <a:rPr lang="en-US" sz="3200" dirty="0" smtClean="0">
                <a:solidFill>
                  <a:schemeClr val="bg1"/>
                </a:solidFill>
              </a:rPr>
              <a:t>January 14, 2014</a:t>
            </a:r>
            <a:endParaRPr lang="en-US" dirty="0">
              <a:solidFill>
                <a:schemeClr val="bg1"/>
              </a:solidFill>
            </a:endParaRPr>
          </a:p>
        </p:txBody>
      </p:sp>
    </p:spTree>
    <p:extLst>
      <p:ext uri="{BB962C8B-B14F-4D97-AF65-F5344CB8AC3E}">
        <p14:creationId xmlns:p14="http://schemas.microsoft.com/office/powerpoint/2010/main" val="27808428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  "/>
          <p:cNvGrpSpPr/>
          <p:nvPr/>
        </p:nvGrpSpPr>
        <p:grpSpPr>
          <a:xfrm>
            <a:off x="228600" y="609600"/>
            <a:ext cx="8702675" cy="6111081"/>
            <a:chOff x="228600" y="609600"/>
            <a:chExt cx="8702675" cy="6111081"/>
          </a:xfrm>
        </p:grpSpPr>
        <p:pic>
          <p:nvPicPr>
            <p:cNvPr id="2051" name="Picture 3" descr="E:\SET Pictures\2-13\045v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609600"/>
              <a:ext cx="42672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E:\SET Pictures\2-13\044.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95800" y="3394581"/>
              <a:ext cx="4435475" cy="33261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E:\SET Pictures\2-13\043.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 y="3980045"/>
              <a:ext cx="3627437" cy="272016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E:\SET Pictures\3-13\077v1.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29200" y="685800"/>
              <a:ext cx="3352800" cy="25146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03079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descr="  "/>
          <p:cNvGrpSpPr/>
          <p:nvPr/>
        </p:nvGrpSpPr>
        <p:grpSpPr>
          <a:xfrm>
            <a:off x="228601" y="609600"/>
            <a:ext cx="8686799" cy="6134100"/>
            <a:chOff x="228601" y="609600"/>
            <a:chExt cx="8686799" cy="6134100"/>
          </a:xfrm>
        </p:grpSpPr>
        <p:pic>
          <p:nvPicPr>
            <p:cNvPr id="4099" name="Picture 3" descr="E:\SET Pictures\6-13\image1.jpe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62400" y="3028950"/>
              <a:ext cx="4953000" cy="371475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E:\SET Pictures\5-13\100_868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8601" y="609600"/>
              <a:ext cx="4953000" cy="3714185"/>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http://greatplainsrcd.org/Mod_9_2.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28601" y="4495800"/>
              <a:ext cx="3657600" cy="1983105"/>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extBox 1"/>
          <p:cNvSpPr txBox="1"/>
          <p:nvPr/>
        </p:nvSpPr>
        <p:spPr>
          <a:xfrm>
            <a:off x="5410200" y="1764268"/>
            <a:ext cx="3505200" cy="923330"/>
          </a:xfrm>
          <a:prstGeom prst="rect">
            <a:avLst/>
          </a:prstGeom>
          <a:noFill/>
        </p:spPr>
        <p:txBody>
          <a:bodyPr wrap="square" rtlCol="0">
            <a:spAutoFit/>
          </a:bodyPr>
          <a:lstStyle/>
          <a:p>
            <a:r>
              <a:rPr lang="en-US" dirty="0" smtClean="0"/>
              <a:t>http://greatplainsrcd.org/set.html</a:t>
            </a:r>
          </a:p>
          <a:p>
            <a:endParaRPr lang="en-US" dirty="0" smtClean="0"/>
          </a:p>
          <a:p>
            <a:r>
              <a:rPr lang="en-US" dirty="0" smtClean="0"/>
              <a:t>http://srdc.msstate.edu/set/</a:t>
            </a:r>
            <a:endParaRPr lang="en-US" dirty="0"/>
          </a:p>
        </p:txBody>
      </p:sp>
    </p:spTree>
    <p:extLst>
      <p:ext uri="{BB962C8B-B14F-4D97-AF65-F5344CB8AC3E}">
        <p14:creationId xmlns:p14="http://schemas.microsoft.com/office/powerpoint/2010/main" val="27795425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ap of the Western Oklahoma I-40 Corridor SET Region, which includes Beckham, Custer, Washita and Caddo counties."/>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685800" y="514500"/>
            <a:ext cx="7772400" cy="5999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03925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825963190"/>
              </p:ext>
            </p:extLst>
          </p:nvPr>
        </p:nvGraphicFramePr>
        <p:xfrm>
          <a:off x="331019" y="1492318"/>
          <a:ext cx="86868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266" name="Title 1"/>
          <p:cNvSpPr>
            <a:spLocks noGrp="1"/>
          </p:cNvSpPr>
          <p:nvPr>
            <p:ph type="title"/>
          </p:nvPr>
        </p:nvSpPr>
        <p:spPr>
          <a:xfrm>
            <a:off x="762000" y="152400"/>
            <a:ext cx="7620000" cy="1295400"/>
          </a:xfrm>
        </p:spPr>
        <p:txBody>
          <a:bodyPr/>
          <a:lstStyle/>
          <a:p>
            <a:pPr algn="ctr"/>
            <a:r>
              <a:rPr lang="en-US" sz="3600" b="1" dirty="0" smtClean="0">
                <a:solidFill>
                  <a:schemeClr val="bg1"/>
                </a:solidFill>
              </a:rPr>
              <a:t>The SET Training Modules</a:t>
            </a:r>
          </a:p>
        </p:txBody>
      </p:sp>
    </p:spTree>
    <p:extLst>
      <p:ext uri="{BB962C8B-B14F-4D97-AF65-F5344CB8AC3E}">
        <p14:creationId xmlns:p14="http://schemas.microsoft.com/office/powerpoint/2010/main" val="30162710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350838" y="1143000"/>
          <a:ext cx="8335962"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874713" y="2724150"/>
            <a:ext cx="1182687" cy="400050"/>
          </a:xfrm>
          <a:prstGeom prst="rect">
            <a:avLst/>
          </a:prstGeom>
          <a:noFill/>
        </p:spPr>
        <p:txBody>
          <a:bodyPr wrap="none">
            <a:spAutoFit/>
          </a:bodyPr>
          <a:lstStyle/>
          <a:p>
            <a:pPr fontAlgn="auto">
              <a:spcBef>
                <a:spcPts val="0"/>
              </a:spcBef>
              <a:spcAft>
                <a:spcPts val="0"/>
              </a:spcAft>
              <a:defRPr/>
            </a:pPr>
            <a:r>
              <a:rPr lang="en-US" sz="2000" b="1" dirty="0">
                <a:solidFill>
                  <a:schemeClr val="accent1">
                    <a:lumMod val="50000"/>
                  </a:schemeClr>
                </a:solidFill>
                <a:latin typeface="+mj-lt"/>
              </a:rPr>
              <a:t>Training</a:t>
            </a:r>
          </a:p>
        </p:txBody>
      </p:sp>
      <p:sp>
        <p:nvSpPr>
          <p:cNvPr id="11" name="TextBox 10"/>
          <p:cNvSpPr txBox="1"/>
          <p:nvPr/>
        </p:nvSpPr>
        <p:spPr>
          <a:xfrm>
            <a:off x="2819400" y="2590800"/>
            <a:ext cx="1371600" cy="708025"/>
          </a:xfrm>
          <a:prstGeom prst="rect">
            <a:avLst/>
          </a:prstGeom>
          <a:noFill/>
        </p:spPr>
        <p:txBody>
          <a:bodyPr>
            <a:spAutoFit/>
          </a:bodyPr>
          <a:lstStyle/>
          <a:p>
            <a:pPr algn="ctr" fontAlgn="auto">
              <a:spcBef>
                <a:spcPts val="0"/>
              </a:spcBef>
              <a:spcAft>
                <a:spcPts val="0"/>
              </a:spcAft>
              <a:defRPr/>
            </a:pPr>
            <a:r>
              <a:rPr lang="en-US" sz="2000" b="1" dirty="0">
                <a:solidFill>
                  <a:schemeClr val="accent1">
                    <a:lumMod val="50000"/>
                  </a:schemeClr>
                </a:solidFill>
                <a:latin typeface="+mj-lt"/>
              </a:rPr>
              <a:t>Data &amp; Analysis</a:t>
            </a:r>
          </a:p>
        </p:txBody>
      </p:sp>
      <p:sp>
        <p:nvSpPr>
          <p:cNvPr id="13" name="TextBox 12"/>
          <p:cNvSpPr txBox="1"/>
          <p:nvPr/>
        </p:nvSpPr>
        <p:spPr>
          <a:xfrm>
            <a:off x="4724400" y="2590800"/>
            <a:ext cx="1600200" cy="708025"/>
          </a:xfrm>
          <a:prstGeom prst="rect">
            <a:avLst/>
          </a:prstGeom>
          <a:noFill/>
        </p:spPr>
        <p:txBody>
          <a:bodyPr>
            <a:spAutoFit/>
          </a:bodyPr>
          <a:lstStyle/>
          <a:p>
            <a:pPr algn="ctr" fontAlgn="auto">
              <a:spcBef>
                <a:spcPts val="0"/>
              </a:spcBef>
              <a:spcAft>
                <a:spcPts val="0"/>
              </a:spcAft>
              <a:defRPr/>
            </a:pPr>
            <a:r>
              <a:rPr lang="en-US" sz="2000" b="1" dirty="0">
                <a:solidFill>
                  <a:schemeClr val="accent1">
                    <a:lumMod val="50000"/>
                  </a:schemeClr>
                </a:solidFill>
                <a:latin typeface="+mj-lt"/>
              </a:rPr>
              <a:t>Technical Assistance</a:t>
            </a:r>
          </a:p>
        </p:txBody>
      </p:sp>
      <p:sp>
        <p:nvSpPr>
          <p:cNvPr id="15" name="TextBox 14"/>
          <p:cNvSpPr txBox="1"/>
          <p:nvPr/>
        </p:nvSpPr>
        <p:spPr>
          <a:xfrm>
            <a:off x="6629400" y="2590800"/>
            <a:ext cx="1752600" cy="708025"/>
          </a:xfrm>
          <a:prstGeom prst="rect">
            <a:avLst/>
          </a:prstGeom>
          <a:noFill/>
        </p:spPr>
        <p:txBody>
          <a:bodyPr>
            <a:spAutoFit/>
          </a:bodyPr>
          <a:lstStyle/>
          <a:p>
            <a:pPr algn="ctr" fontAlgn="auto">
              <a:spcBef>
                <a:spcPts val="0"/>
              </a:spcBef>
              <a:spcAft>
                <a:spcPts val="0"/>
              </a:spcAft>
              <a:defRPr/>
            </a:pPr>
            <a:r>
              <a:rPr lang="en-US" sz="2000" b="1" dirty="0">
                <a:solidFill>
                  <a:schemeClr val="accent1">
                    <a:lumMod val="50000"/>
                  </a:schemeClr>
                </a:solidFill>
                <a:latin typeface="+mj-lt"/>
              </a:rPr>
              <a:t>Peer-to-Peer Networking </a:t>
            </a:r>
          </a:p>
        </p:txBody>
      </p:sp>
      <p:sp>
        <p:nvSpPr>
          <p:cNvPr id="17" name="Title 1"/>
          <p:cNvSpPr>
            <a:spLocks noGrp="1"/>
          </p:cNvSpPr>
          <p:nvPr>
            <p:ph type="title"/>
          </p:nvPr>
        </p:nvSpPr>
        <p:spPr>
          <a:xfrm>
            <a:off x="228600" y="304800"/>
            <a:ext cx="8458200" cy="685800"/>
          </a:xfrm>
        </p:spPr>
        <p:txBody>
          <a:bodyPr>
            <a:normAutofit fontScale="90000"/>
          </a:bodyPr>
          <a:lstStyle/>
          <a:p>
            <a:pPr algn="ctr" eaLnBrk="1" fontAlgn="auto" hangingPunct="1">
              <a:spcAft>
                <a:spcPts val="0"/>
              </a:spcAft>
              <a:defRPr/>
            </a:pPr>
            <a:r>
              <a:rPr lang="en-US" sz="4000" b="1" dirty="0" smtClean="0">
                <a:solidFill>
                  <a:schemeClr val="bg1"/>
                </a:solidFill>
              </a:rPr>
              <a:t>What SET Provides Regional Teams</a:t>
            </a:r>
          </a:p>
        </p:txBody>
      </p:sp>
      <p:grpSp>
        <p:nvGrpSpPr>
          <p:cNvPr id="2" name="Group 1" descr="  "/>
          <p:cNvGrpSpPr/>
          <p:nvPr/>
        </p:nvGrpSpPr>
        <p:grpSpPr>
          <a:xfrm>
            <a:off x="762000" y="1557266"/>
            <a:ext cx="7467601" cy="1143000"/>
            <a:chOff x="762000" y="1557266"/>
            <a:chExt cx="7467601" cy="1143000"/>
          </a:xfrm>
        </p:grpSpPr>
        <p:pic>
          <p:nvPicPr>
            <p:cNvPr id="3074" name="Picture 2" descr="E:\SET Pictures\3-13\089v1.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819400" y="1581150"/>
              <a:ext cx="1346201" cy="1009651"/>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E:\SET Pictures\5-13\Mod_7_Linking_exercise2.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62000" y="1557266"/>
              <a:ext cx="1524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http://greatplainsrcd.org/100_8119.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851557" y="1557266"/>
              <a:ext cx="1378044" cy="1033534"/>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http://greatplainsrcd.org/100_8129.JP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4834529" y="1581149"/>
              <a:ext cx="1346201" cy="100965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572311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04800" y="152400"/>
            <a:ext cx="8382000" cy="1295400"/>
          </a:xfrm>
        </p:spPr>
        <p:txBody>
          <a:bodyPr>
            <a:normAutofit/>
          </a:bodyPr>
          <a:lstStyle/>
          <a:p>
            <a:pPr algn="ctr" eaLnBrk="1" fontAlgn="auto" hangingPunct="1">
              <a:spcAft>
                <a:spcPts val="0"/>
              </a:spcAft>
              <a:defRPr/>
            </a:pPr>
            <a:r>
              <a:rPr lang="en-US" sz="4000" b="1" dirty="0" smtClean="0">
                <a:solidFill>
                  <a:schemeClr val="accent2">
                    <a:lumMod val="75000"/>
                  </a:schemeClr>
                </a:solidFill>
              </a:rPr>
              <a:t>Current Features of SET</a:t>
            </a:r>
          </a:p>
        </p:txBody>
      </p:sp>
      <p:sp>
        <p:nvSpPr>
          <p:cNvPr id="7171" name="Content Placeholder 2"/>
          <p:cNvSpPr>
            <a:spLocks noGrp="1"/>
          </p:cNvSpPr>
          <p:nvPr>
            <p:ph sz="quarter" idx="13"/>
          </p:nvPr>
        </p:nvSpPr>
        <p:spPr>
          <a:xfrm>
            <a:off x="304800" y="685800"/>
            <a:ext cx="8382000" cy="3200400"/>
          </a:xfrm>
        </p:spPr>
        <p:txBody>
          <a:bodyPr>
            <a:normAutofit/>
          </a:bodyPr>
          <a:lstStyle/>
          <a:p>
            <a:pPr marL="274320" indent="-274320" eaLnBrk="1" fontAlgn="auto" hangingPunct="1">
              <a:spcAft>
                <a:spcPts val="0"/>
              </a:spcAft>
              <a:buClr>
                <a:schemeClr val="accent3"/>
              </a:buClr>
              <a:buFont typeface="Wingdings 2"/>
              <a:buChar char=""/>
              <a:defRPr/>
            </a:pPr>
            <a:endParaRPr lang="en-US" sz="2400" dirty="0" smtClean="0"/>
          </a:p>
          <a:p>
            <a:pPr marL="274320" indent="-274320" eaLnBrk="1" fontAlgn="auto" hangingPunct="1">
              <a:spcAft>
                <a:spcPts val="0"/>
              </a:spcAft>
              <a:buClr>
                <a:schemeClr val="accent3"/>
              </a:buClr>
              <a:buFontTx/>
              <a:buNone/>
              <a:defRPr/>
            </a:pPr>
            <a:r>
              <a:rPr lang="en-US" dirty="0" smtClean="0"/>
              <a:t>	</a:t>
            </a:r>
            <a:r>
              <a:rPr lang="en-US" sz="3200" b="1" dirty="0" smtClean="0">
                <a:solidFill>
                  <a:srgbClr val="1F5FA0"/>
                </a:solidFill>
                <a:latin typeface="+mj-lt"/>
              </a:rPr>
              <a:t>Its Purpose: </a:t>
            </a:r>
          </a:p>
          <a:p>
            <a:pPr marL="274320" indent="-274320" eaLnBrk="1" fontAlgn="auto" hangingPunct="1">
              <a:spcAft>
                <a:spcPts val="0"/>
              </a:spcAft>
              <a:buClr>
                <a:schemeClr val="accent3"/>
              </a:buClr>
              <a:buFontTx/>
              <a:buNone/>
              <a:defRPr/>
            </a:pPr>
            <a:r>
              <a:rPr lang="en-US" sz="3200" dirty="0" smtClean="0">
                <a:latin typeface="+mj-lt"/>
              </a:rPr>
              <a:t>	</a:t>
            </a:r>
            <a:r>
              <a:rPr lang="en-US" sz="2800" dirty="0" smtClean="0">
                <a:latin typeface="+mj-lt"/>
              </a:rPr>
              <a:t>Help rural communities/counties work together as a regional team in developing and implementing an economic development blueprint that builds on the region’s current and emerging economic strengths. </a:t>
            </a:r>
          </a:p>
        </p:txBody>
      </p:sp>
      <p:pic>
        <p:nvPicPr>
          <p:cNvPr id="5122" name="Picture 2" descr="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76800" y="3733800"/>
            <a:ext cx="3962400" cy="2971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  "/>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1000" y="3657600"/>
            <a:ext cx="3823607" cy="3058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812265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685800"/>
          </a:xfrm>
        </p:spPr>
        <p:txBody>
          <a:bodyPr>
            <a:normAutofit fontScale="90000"/>
          </a:bodyPr>
          <a:lstStyle/>
          <a:p>
            <a:pPr algn="ctr"/>
            <a:r>
              <a:rPr lang="en-US" sz="4000" b="1" dirty="0" smtClean="0">
                <a:solidFill>
                  <a:srgbClr val="1F5FA0"/>
                </a:solidFill>
              </a:rPr>
              <a:t>The Western OK I-40 Region</a:t>
            </a:r>
            <a:endParaRPr lang="en-US" sz="4000" b="1" dirty="0">
              <a:solidFill>
                <a:srgbClr val="1F5FA0"/>
              </a:solidFill>
            </a:endParaRPr>
          </a:p>
        </p:txBody>
      </p:sp>
      <p:grpSp>
        <p:nvGrpSpPr>
          <p:cNvPr id="3" name="Group 2" descr="Examples of SRDC profile publications."/>
          <p:cNvGrpSpPr/>
          <p:nvPr/>
        </p:nvGrpSpPr>
        <p:grpSpPr>
          <a:xfrm>
            <a:off x="76200" y="884481"/>
            <a:ext cx="9067800" cy="5979012"/>
            <a:chOff x="76200" y="884481"/>
            <a:chExt cx="9067800" cy="5979012"/>
          </a:xfrm>
        </p:grpSpPr>
        <p:pic>
          <p:nvPicPr>
            <p:cNvPr id="409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 y="924518"/>
              <a:ext cx="4572000" cy="5893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95800" y="884481"/>
              <a:ext cx="4648200" cy="5979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4861734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91048"/>
            <a:ext cx="8686800" cy="685800"/>
          </a:xfrm>
        </p:spPr>
        <p:txBody>
          <a:bodyPr>
            <a:normAutofit/>
            <a:scene3d>
              <a:camera prst="orthographicFront"/>
              <a:lightRig rig="freezing" dir="t">
                <a:rot lat="0" lon="0" rev="5640000"/>
              </a:lightRig>
            </a:scene3d>
            <a:sp3d prstMaterial="flat">
              <a:bevelT w="38100" h="38100"/>
              <a:contourClr>
                <a:schemeClr val="tx2"/>
              </a:contourClr>
            </a:sp3d>
          </a:bodyPr>
          <a:lstStyle/>
          <a:p>
            <a:pPr algn="ctr"/>
            <a:r>
              <a:rPr lang="en-US" sz="3600" dirty="0" smtClean="0">
                <a:solidFill>
                  <a:srgbClr val="1F5FA0"/>
                </a:solidFill>
              </a:rPr>
              <a:t>The Western OK I-40 Corridor Experience</a:t>
            </a:r>
            <a:endParaRPr lang="en-US" sz="3600" dirty="0">
              <a:solidFill>
                <a:srgbClr val="1F5FA0"/>
              </a:solidFill>
            </a:endParaRPr>
          </a:p>
        </p:txBody>
      </p:sp>
      <p:sp>
        <p:nvSpPr>
          <p:cNvPr id="3" name="Content Placeholder 2"/>
          <p:cNvSpPr txBox="1">
            <a:spLocks/>
          </p:cNvSpPr>
          <p:nvPr/>
        </p:nvSpPr>
        <p:spPr bwMode="auto">
          <a:xfrm>
            <a:off x="422030" y="1295400"/>
            <a:ext cx="8164286" cy="4389437"/>
          </a:xfrm>
          <a:prstGeom prst="rect">
            <a:avLst/>
          </a:prstGeom>
          <a:noFill/>
          <a:ln w="9525">
            <a:noFill/>
            <a:miter lim="800000"/>
            <a:headEnd/>
            <a:tailEnd/>
          </a:ln>
        </p:spPr>
        <p:txBody>
          <a:bodyPr vert="horz" wrap="square" lIns="0" tIns="45720" rIns="18288" bIns="45720" numCol="1" anchor="t" anchorCtr="0" compatLnSpc="1">
            <a:prstTxWarp prst="textNoShape">
              <a:avLst/>
            </a:prstTxWarp>
          </a:bodyPr>
          <a:lstStyle>
            <a:lvl1pPr marL="0" marR="45720" indent="0" algn="r" rtl="0" eaLnBrk="1" fontAlgn="base" hangingPunct="1">
              <a:spcBef>
                <a:spcPct val="20000"/>
              </a:spcBef>
              <a:spcAft>
                <a:spcPct val="0"/>
              </a:spcAft>
              <a:buClr>
                <a:srgbClr val="7F8FA9"/>
              </a:buClr>
              <a:buSzPct val="95000"/>
              <a:buFont typeface="Wingdings 2" pitchFamily="18" charset="2"/>
              <a:buNone/>
              <a:defRPr sz="2600" kern="1200">
                <a:solidFill>
                  <a:schemeClr val="tx1"/>
                </a:solidFill>
                <a:latin typeface="+mn-lt"/>
                <a:ea typeface="+mn-ea"/>
                <a:cs typeface="+mn-cs"/>
              </a:defRPr>
            </a:lvl1pPr>
            <a:lvl2pPr marL="457200" indent="0" algn="ctr" rtl="0" eaLnBrk="1" fontAlgn="base" hangingPunct="1">
              <a:spcBef>
                <a:spcPct val="20000"/>
              </a:spcBef>
              <a:spcAft>
                <a:spcPct val="0"/>
              </a:spcAft>
              <a:buClr>
                <a:schemeClr val="accent1"/>
              </a:buClr>
              <a:buSzPct val="85000"/>
              <a:buFont typeface="Wingdings 2" pitchFamily="18" charset="2"/>
              <a:buNone/>
              <a:defRPr sz="2400" kern="1200">
                <a:solidFill>
                  <a:schemeClr val="tx1"/>
                </a:solidFill>
                <a:latin typeface="+mn-lt"/>
                <a:ea typeface="+mn-ea"/>
                <a:cs typeface="+mn-cs"/>
              </a:defRPr>
            </a:lvl2pPr>
            <a:lvl3pPr marL="914400" indent="0" algn="ctr" rtl="0" eaLnBrk="1" fontAlgn="base" hangingPunct="1">
              <a:spcBef>
                <a:spcPct val="20000"/>
              </a:spcBef>
              <a:spcAft>
                <a:spcPct val="0"/>
              </a:spcAft>
              <a:buClr>
                <a:schemeClr val="accent2"/>
              </a:buClr>
              <a:buSzPct val="70000"/>
              <a:buFont typeface="Wingdings 2" pitchFamily="18" charset="2"/>
              <a:buNone/>
              <a:defRPr sz="2100" kern="1200">
                <a:solidFill>
                  <a:schemeClr val="tx1"/>
                </a:solidFill>
                <a:latin typeface="+mn-lt"/>
                <a:ea typeface="+mn-ea"/>
                <a:cs typeface="+mn-cs"/>
              </a:defRPr>
            </a:lvl3pPr>
            <a:lvl4pPr marL="1371600" indent="0" algn="ctr" rtl="0" eaLnBrk="1" fontAlgn="base" hangingPunct="1">
              <a:spcBef>
                <a:spcPct val="20000"/>
              </a:spcBef>
              <a:spcAft>
                <a:spcPct val="0"/>
              </a:spcAft>
              <a:buClr>
                <a:srgbClr val="7F8FA9"/>
              </a:buClr>
              <a:buSzPct val="65000"/>
              <a:buFont typeface="Wingdings 2" pitchFamily="18" charset="2"/>
              <a:buNone/>
              <a:defRPr sz="2000" kern="1200">
                <a:solidFill>
                  <a:schemeClr val="tx1"/>
                </a:solidFill>
                <a:latin typeface="+mn-lt"/>
                <a:ea typeface="+mn-ea"/>
                <a:cs typeface="+mn-cs"/>
              </a:defRPr>
            </a:lvl4pPr>
            <a:lvl5pPr marL="1828800" indent="0" algn="ctr" rtl="0" eaLnBrk="1" fontAlgn="base" hangingPunct="1">
              <a:spcBef>
                <a:spcPct val="20000"/>
              </a:spcBef>
              <a:spcAft>
                <a:spcPct val="0"/>
              </a:spcAft>
              <a:buClr>
                <a:srgbClr val="4A66AC"/>
              </a:buClr>
              <a:buSzPct val="65000"/>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l"/>
            <a:r>
              <a:rPr lang="en-US" sz="2400" u="sng" dirty="0" smtClean="0">
                <a:latin typeface="+mj-lt"/>
              </a:rPr>
              <a:t>Module 5</a:t>
            </a:r>
            <a:r>
              <a:rPr lang="en-US" sz="2400" dirty="0" smtClean="0">
                <a:latin typeface="+mj-lt"/>
              </a:rPr>
              <a:t>: Determined Clusters of interest (using bubble charts)</a:t>
            </a:r>
          </a:p>
          <a:p>
            <a:pPr algn="l"/>
            <a:endParaRPr lang="en-US" sz="2400" dirty="0" smtClean="0">
              <a:latin typeface="+mj-lt"/>
            </a:endParaRPr>
          </a:p>
          <a:p>
            <a:pPr algn="l"/>
            <a:endParaRPr lang="en-US" sz="2400" dirty="0">
              <a:latin typeface="+mj-lt"/>
            </a:endParaRPr>
          </a:p>
          <a:p>
            <a:pPr algn="l"/>
            <a:endParaRPr lang="en-US" sz="2400" dirty="0" smtClean="0">
              <a:latin typeface="+mj-lt"/>
            </a:endParaRPr>
          </a:p>
          <a:p>
            <a:pPr algn="l"/>
            <a:endParaRPr lang="en-US" sz="2400" dirty="0" smtClean="0">
              <a:latin typeface="+mj-lt"/>
            </a:endParaRPr>
          </a:p>
          <a:p>
            <a:pPr algn="l"/>
            <a:endParaRPr lang="en-US" sz="2400" dirty="0" smtClean="0">
              <a:latin typeface="+mj-lt"/>
            </a:endParaRPr>
          </a:p>
        </p:txBody>
      </p:sp>
      <p:grpSp>
        <p:nvGrpSpPr>
          <p:cNvPr id="4" name="Group 3" descr="  "/>
          <p:cNvGrpSpPr/>
          <p:nvPr/>
        </p:nvGrpSpPr>
        <p:grpSpPr>
          <a:xfrm>
            <a:off x="304800" y="1689798"/>
            <a:ext cx="8628292" cy="4987227"/>
            <a:chOff x="304800" y="1689798"/>
            <a:chExt cx="8628292" cy="4987227"/>
          </a:xfrm>
        </p:grpSpPr>
        <p:pic>
          <p:nvPicPr>
            <p:cNvPr id="921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05600" y="2209800"/>
              <a:ext cx="2227492"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4800" y="2209800"/>
              <a:ext cx="2971800" cy="2227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667000" y="3891720"/>
              <a:ext cx="3716004" cy="2785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1"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705945" y="1689798"/>
              <a:ext cx="2707204" cy="201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5511827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Connector 28"/>
          <p:cNvCxnSpPr>
            <a:endCxn id="11" idx="1"/>
          </p:cNvCxnSpPr>
          <p:nvPr/>
        </p:nvCxnSpPr>
        <p:spPr>
          <a:xfrm>
            <a:off x="5410200" y="4419600"/>
            <a:ext cx="838200" cy="114300"/>
          </a:xfrm>
          <a:prstGeom prst="line">
            <a:avLst/>
          </a:prstGeom>
          <a:ln w="38100">
            <a:solidFill>
              <a:schemeClr val="tx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8" idx="4"/>
            <a:endCxn id="9" idx="0"/>
          </p:cNvCxnSpPr>
          <p:nvPr/>
        </p:nvCxnSpPr>
        <p:spPr>
          <a:xfrm>
            <a:off x="4572000" y="5029200"/>
            <a:ext cx="38100" cy="304800"/>
          </a:xfrm>
          <a:prstGeom prst="line">
            <a:avLst/>
          </a:prstGeom>
          <a:ln w="38100">
            <a:solidFill>
              <a:schemeClr val="tx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5181600" y="2971800"/>
            <a:ext cx="914400" cy="609600"/>
          </a:xfrm>
          <a:prstGeom prst="line">
            <a:avLst/>
          </a:prstGeom>
          <a:ln w="38100">
            <a:solidFill>
              <a:schemeClr val="tx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7" idx="2"/>
          </p:cNvCxnSpPr>
          <p:nvPr/>
        </p:nvCxnSpPr>
        <p:spPr>
          <a:xfrm>
            <a:off x="2895600" y="3200400"/>
            <a:ext cx="914400" cy="490661"/>
          </a:xfrm>
          <a:prstGeom prst="line">
            <a:avLst/>
          </a:prstGeom>
          <a:ln w="38100">
            <a:solidFill>
              <a:schemeClr val="tx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0" idx="3"/>
          </p:cNvCxnSpPr>
          <p:nvPr/>
        </p:nvCxnSpPr>
        <p:spPr>
          <a:xfrm flipV="1">
            <a:off x="2895600" y="4495800"/>
            <a:ext cx="685800" cy="190500"/>
          </a:xfrm>
          <a:prstGeom prst="line">
            <a:avLst/>
          </a:prstGeom>
          <a:ln w="38100">
            <a:solidFill>
              <a:schemeClr val="tx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800100" y="2094186"/>
            <a:ext cx="7620000" cy="4114800"/>
          </a:xfrm>
        </p:spPr>
        <p:txBody>
          <a:bodyPr/>
          <a:lstStyle/>
          <a:p>
            <a:endParaRPr lang="en-US" dirty="0" smtClean="0"/>
          </a:p>
          <a:p>
            <a:endParaRPr lang="en-US" dirty="0"/>
          </a:p>
        </p:txBody>
      </p:sp>
      <p:sp>
        <p:nvSpPr>
          <p:cNvPr id="14339" name="Title 1"/>
          <p:cNvSpPr>
            <a:spLocks noGrp="1"/>
          </p:cNvSpPr>
          <p:nvPr>
            <p:ph type="title"/>
          </p:nvPr>
        </p:nvSpPr>
        <p:spPr>
          <a:xfrm>
            <a:off x="762000" y="457200"/>
            <a:ext cx="7620000" cy="1295400"/>
          </a:xfrm>
        </p:spPr>
        <p:txBody>
          <a:bodyPr/>
          <a:lstStyle/>
          <a:p>
            <a:pPr algn="ctr"/>
            <a:r>
              <a:rPr lang="en-US" sz="3600" b="1" dirty="0" smtClean="0">
                <a:solidFill>
                  <a:srgbClr val="1F5FA0"/>
                </a:solidFill>
              </a:rPr>
              <a:t>Developing and Implementing</a:t>
            </a:r>
            <a:br>
              <a:rPr lang="en-US" sz="3600" b="1" dirty="0" smtClean="0">
                <a:solidFill>
                  <a:srgbClr val="1F5FA0"/>
                </a:solidFill>
              </a:rPr>
            </a:br>
            <a:r>
              <a:rPr lang="en-US" sz="3600" b="1" dirty="0" smtClean="0">
                <a:solidFill>
                  <a:srgbClr val="1F5FA0"/>
                </a:solidFill>
              </a:rPr>
              <a:t>a High Quality Plan</a:t>
            </a:r>
            <a:endParaRPr lang="en-US" sz="3200" b="1" i="1" dirty="0" smtClean="0">
              <a:solidFill>
                <a:srgbClr val="1F5FA0"/>
              </a:solidFill>
            </a:endParaRPr>
          </a:p>
        </p:txBody>
      </p:sp>
      <p:sp>
        <p:nvSpPr>
          <p:cNvPr id="7" name="Rounded Rectangle 6"/>
          <p:cNvSpPr/>
          <p:nvPr/>
        </p:nvSpPr>
        <p:spPr>
          <a:xfrm>
            <a:off x="1828800" y="2057400"/>
            <a:ext cx="2133600" cy="1143000"/>
          </a:xfrm>
          <a:prstGeom prst="roundRect">
            <a:avLst/>
          </a:prstGeom>
          <a:solidFill>
            <a:schemeClr val="bg1">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p>
          <a:p>
            <a:pPr algn="ctr"/>
            <a:endParaRPr lang="en-US" sz="2000" dirty="0"/>
          </a:p>
          <a:p>
            <a:pPr algn="ctr"/>
            <a:endParaRPr lang="en-US" sz="2000" dirty="0" smtClean="0"/>
          </a:p>
          <a:p>
            <a:pPr algn="ctr"/>
            <a:r>
              <a:rPr lang="en-US" sz="2000" b="1" dirty="0" smtClean="0">
                <a:solidFill>
                  <a:schemeClr val="tx1"/>
                </a:solidFill>
                <a:latin typeface="+mj-lt"/>
              </a:rPr>
              <a:t>Evidence-Based</a:t>
            </a:r>
            <a:endParaRPr lang="en-US" sz="2000" dirty="0" smtClean="0">
              <a:solidFill>
                <a:schemeClr val="tx1"/>
              </a:solidFill>
              <a:latin typeface="+mj-lt"/>
            </a:endParaRPr>
          </a:p>
          <a:p>
            <a:pPr marL="174625" indent="-174625">
              <a:buFont typeface="Arial" pitchFamily="34" charset="0"/>
              <a:buChar char="•"/>
            </a:pPr>
            <a:endParaRPr lang="en-US" sz="2000" dirty="0" smtClean="0"/>
          </a:p>
          <a:p>
            <a:endParaRPr lang="en-US" sz="2000" dirty="0" smtClean="0"/>
          </a:p>
          <a:p>
            <a:pPr algn="ctr"/>
            <a:endParaRPr lang="en-US" sz="2000" dirty="0"/>
          </a:p>
        </p:txBody>
      </p:sp>
      <p:sp>
        <p:nvSpPr>
          <p:cNvPr id="9" name="Rounded Rectangle 8"/>
          <p:cNvSpPr/>
          <p:nvPr/>
        </p:nvSpPr>
        <p:spPr>
          <a:xfrm>
            <a:off x="3505200" y="5334000"/>
            <a:ext cx="2209800" cy="1295400"/>
          </a:xfrm>
          <a:prstGeom prst="roundRect">
            <a:avLst/>
          </a:prstGeom>
          <a:solidFill>
            <a:schemeClr val="bg1">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i="1" dirty="0" smtClean="0">
              <a:solidFill>
                <a:schemeClr val="bg2"/>
              </a:solidFill>
            </a:endParaRPr>
          </a:p>
          <a:p>
            <a:pPr algn="ctr"/>
            <a:endParaRPr lang="en-US" sz="2000" b="1" i="1" dirty="0">
              <a:solidFill>
                <a:schemeClr val="bg2"/>
              </a:solidFill>
            </a:endParaRPr>
          </a:p>
          <a:p>
            <a:pPr algn="ctr"/>
            <a:r>
              <a:rPr lang="en-US" sz="2000" b="1" dirty="0" smtClean="0">
                <a:solidFill>
                  <a:schemeClr val="tx1"/>
                </a:solidFill>
                <a:latin typeface="+mj-lt"/>
              </a:rPr>
              <a:t>Focused on Regional Economic Development </a:t>
            </a:r>
          </a:p>
          <a:p>
            <a:pPr marL="111125" indent="-111125">
              <a:buFont typeface="Arial" pitchFamily="34" charset="0"/>
              <a:buChar char="•"/>
            </a:pPr>
            <a:endParaRPr lang="en-US" sz="2000" dirty="0" smtClean="0">
              <a:solidFill>
                <a:schemeClr val="bg2"/>
              </a:solidFill>
            </a:endParaRPr>
          </a:p>
          <a:p>
            <a:pPr marL="111125" indent="-111125">
              <a:buFont typeface="Arial" pitchFamily="34" charset="0"/>
              <a:buChar char="•"/>
            </a:pPr>
            <a:endParaRPr lang="en-US" sz="2000" dirty="0"/>
          </a:p>
        </p:txBody>
      </p:sp>
      <p:sp>
        <p:nvSpPr>
          <p:cNvPr id="10" name="Rounded Rectangle 9"/>
          <p:cNvSpPr/>
          <p:nvPr/>
        </p:nvSpPr>
        <p:spPr>
          <a:xfrm>
            <a:off x="914400" y="4038600"/>
            <a:ext cx="1981200" cy="1295400"/>
          </a:xfrm>
          <a:prstGeom prst="roundRect">
            <a:avLst/>
          </a:prstGeom>
          <a:solidFill>
            <a:schemeClr val="bg1">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mj-lt"/>
              </a:rPr>
              <a:t>Aligned with Vision &amp; Goals</a:t>
            </a:r>
          </a:p>
        </p:txBody>
      </p:sp>
      <p:sp>
        <p:nvSpPr>
          <p:cNvPr id="11" name="Rounded Rectangle 10"/>
          <p:cNvSpPr/>
          <p:nvPr/>
        </p:nvSpPr>
        <p:spPr>
          <a:xfrm>
            <a:off x="6248400" y="3886200"/>
            <a:ext cx="2057400" cy="1295400"/>
          </a:xfrm>
          <a:prstGeom prst="roundRect">
            <a:avLst/>
          </a:prstGeom>
          <a:solidFill>
            <a:schemeClr val="bg1">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i="1" dirty="0" smtClean="0">
              <a:solidFill>
                <a:schemeClr val="bg2"/>
              </a:solidFill>
            </a:endParaRPr>
          </a:p>
          <a:p>
            <a:pPr algn="ctr"/>
            <a:endParaRPr lang="en-US" sz="2000" b="1" i="1" dirty="0">
              <a:solidFill>
                <a:schemeClr val="bg2"/>
              </a:solidFill>
            </a:endParaRPr>
          </a:p>
          <a:p>
            <a:pPr algn="ctr"/>
            <a:endParaRPr lang="en-US" sz="2000" b="1" i="1" dirty="0" smtClean="0">
              <a:solidFill>
                <a:schemeClr val="bg2"/>
              </a:solidFill>
            </a:endParaRPr>
          </a:p>
          <a:p>
            <a:pPr algn="ctr"/>
            <a:r>
              <a:rPr lang="en-US" sz="2000" b="1" dirty="0" smtClean="0">
                <a:solidFill>
                  <a:schemeClr val="tx1"/>
                </a:solidFill>
                <a:latin typeface="+mj-lt"/>
              </a:rPr>
              <a:t>Broadly Supported</a:t>
            </a:r>
          </a:p>
          <a:p>
            <a:pPr marL="111125" indent="-111125">
              <a:buFont typeface="Arial" pitchFamily="34" charset="0"/>
              <a:buChar char="•"/>
            </a:pPr>
            <a:endParaRPr lang="en-US" sz="2000" dirty="0" smtClean="0">
              <a:solidFill>
                <a:schemeClr val="bg2"/>
              </a:solidFill>
            </a:endParaRPr>
          </a:p>
          <a:p>
            <a:pPr marL="111125" indent="-111125">
              <a:buFont typeface="Arial" pitchFamily="34" charset="0"/>
              <a:buChar char="•"/>
            </a:pPr>
            <a:endParaRPr lang="en-US" sz="2000" dirty="0" smtClean="0">
              <a:solidFill>
                <a:schemeClr val="bg2"/>
              </a:solidFill>
            </a:endParaRPr>
          </a:p>
          <a:p>
            <a:pPr marL="111125" indent="-111125">
              <a:buFont typeface="Arial" pitchFamily="34" charset="0"/>
              <a:buChar char="•"/>
            </a:pPr>
            <a:endParaRPr lang="en-US" sz="2000" b="1" i="1" dirty="0">
              <a:solidFill>
                <a:schemeClr val="bg2"/>
              </a:solidFill>
            </a:endParaRPr>
          </a:p>
        </p:txBody>
      </p:sp>
      <p:sp>
        <p:nvSpPr>
          <p:cNvPr id="12" name="Rounded Rectangle 11"/>
          <p:cNvSpPr/>
          <p:nvPr/>
        </p:nvSpPr>
        <p:spPr>
          <a:xfrm>
            <a:off x="5257800" y="2057400"/>
            <a:ext cx="1981199" cy="1143000"/>
          </a:xfrm>
          <a:prstGeom prst="roundRect">
            <a:avLst/>
          </a:prstGeom>
          <a:solidFill>
            <a:schemeClr val="bg1">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smtClean="0">
              <a:solidFill>
                <a:schemeClr val="bg2"/>
              </a:solidFill>
            </a:endParaRPr>
          </a:p>
          <a:p>
            <a:pPr algn="ctr"/>
            <a:endParaRPr lang="en-US" sz="2000" b="1" dirty="0" smtClean="0">
              <a:solidFill>
                <a:schemeClr val="bg2"/>
              </a:solidFill>
            </a:endParaRPr>
          </a:p>
          <a:p>
            <a:pPr algn="ctr"/>
            <a:endParaRPr lang="en-US" sz="2000" b="1" dirty="0" smtClean="0">
              <a:solidFill>
                <a:schemeClr val="bg2"/>
              </a:solidFill>
            </a:endParaRPr>
          </a:p>
          <a:p>
            <a:pPr algn="ctr"/>
            <a:r>
              <a:rPr lang="en-US" sz="2000" b="1" dirty="0" smtClean="0">
                <a:solidFill>
                  <a:schemeClr val="tx1"/>
                </a:solidFill>
                <a:latin typeface="+mj-lt"/>
              </a:rPr>
              <a:t>Practical</a:t>
            </a:r>
            <a:endParaRPr lang="en-US" sz="2000" dirty="0" smtClean="0">
              <a:solidFill>
                <a:schemeClr val="tx1"/>
              </a:solidFill>
              <a:latin typeface="+mj-lt"/>
            </a:endParaRPr>
          </a:p>
          <a:p>
            <a:pPr marL="111125" indent="-111125">
              <a:buFont typeface="Arial" pitchFamily="34" charset="0"/>
              <a:buChar char="•"/>
            </a:pPr>
            <a:endParaRPr lang="en-US" sz="2000" dirty="0" smtClean="0">
              <a:solidFill>
                <a:schemeClr val="bg2"/>
              </a:solidFill>
            </a:endParaRPr>
          </a:p>
          <a:p>
            <a:endParaRPr lang="en-US" sz="2000" dirty="0" smtClean="0">
              <a:solidFill>
                <a:schemeClr val="bg2"/>
              </a:solidFill>
            </a:endParaRPr>
          </a:p>
          <a:p>
            <a:endParaRPr lang="en-US" sz="2000" b="1" dirty="0" smtClean="0">
              <a:solidFill>
                <a:schemeClr val="bg2"/>
              </a:solidFill>
            </a:endParaRPr>
          </a:p>
        </p:txBody>
      </p:sp>
      <p:sp>
        <p:nvSpPr>
          <p:cNvPr id="8" name="Oval 7"/>
          <p:cNvSpPr/>
          <p:nvPr/>
        </p:nvSpPr>
        <p:spPr>
          <a:xfrm>
            <a:off x="3505200" y="3429000"/>
            <a:ext cx="2133600" cy="1600200"/>
          </a:xfrm>
          <a:prstGeom prst="ellipse">
            <a:avLst/>
          </a:prstGeom>
          <a:solidFill>
            <a:srgbClr val="008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 </a:t>
            </a:r>
            <a:r>
              <a:rPr lang="en-US" sz="2000" b="1" dirty="0" smtClean="0">
                <a:latin typeface="+mj-lt"/>
              </a:rPr>
              <a:t>Team’s</a:t>
            </a:r>
          </a:p>
          <a:p>
            <a:pPr algn="ctr"/>
            <a:r>
              <a:rPr lang="en-US" sz="2000" b="1" dirty="0" smtClean="0">
                <a:latin typeface="+mj-lt"/>
              </a:rPr>
              <a:t>Regional Plan </a:t>
            </a:r>
            <a:endParaRPr lang="en-US" sz="2000" b="1" dirty="0">
              <a:latin typeface="+mj-lt"/>
            </a:endParaRPr>
          </a:p>
        </p:txBody>
      </p:sp>
    </p:spTree>
    <p:extLst>
      <p:ext uri="{BB962C8B-B14F-4D97-AF65-F5344CB8AC3E}">
        <p14:creationId xmlns:p14="http://schemas.microsoft.com/office/powerpoint/2010/main" val="5113138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143000"/>
            <a:ext cx="8534400" cy="5427640"/>
          </a:xfrm>
          <a:prstGeom prst="rect">
            <a:avLst/>
          </a:prstGeom>
          <a:noFill/>
        </p:spPr>
        <p:txBody>
          <a:bodyPr wrap="square" rtlCol="0">
            <a:spAutoFit/>
          </a:bodyPr>
          <a:lstStyle/>
          <a:p>
            <a:pPr algn="ctr">
              <a:lnSpc>
                <a:spcPct val="115000"/>
              </a:lnSpc>
            </a:pPr>
            <a:r>
              <a:rPr lang="en-US" sz="2800" dirty="0">
                <a:solidFill>
                  <a:srgbClr val="000000"/>
                </a:solidFill>
                <a:latin typeface="Arial Black" panose="020B0A04020102020204" pitchFamily="34" charset="0"/>
                <a:ea typeface="Times New Roman"/>
                <a:cs typeface="Arial Narrow"/>
              </a:rPr>
              <a:t> </a:t>
            </a:r>
            <a:r>
              <a:rPr lang="en-US" sz="2800" dirty="0" smtClean="0">
                <a:solidFill>
                  <a:srgbClr val="000000"/>
                </a:solidFill>
                <a:latin typeface="Arial Black" panose="020B0A04020102020204" pitchFamily="34" charset="0"/>
                <a:ea typeface="Times New Roman"/>
                <a:cs typeface="Arial Narrow"/>
              </a:rPr>
              <a:t>Goals</a:t>
            </a:r>
            <a:endParaRPr lang="en-US" sz="2800" dirty="0">
              <a:latin typeface="Arial Black" panose="020B0A04020102020204" pitchFamily="34" charset="0"/>
              <a:ea typeface="Corbel"/>
              <a:cs typeface="Times New Roman"/>
            </a:endParaRPr>
          </a:p>
          <a:p>
            <a:pPr>
              <a:lnSpc>
                <a:spcPct val="115000"/>
              </a:lnSpc>
              <a:spcBef>
                <a:spcPts val="1200"/>
              </a:spcBef>
            </a:pPr>
            <a:r>
              <a:rPr lang="en-US" sz="2400" dirty="0" smtClean="0">
                <a:latin typeface="Arial Black" panose="020B0A04020102020204" pitchFamily="34" charset="0"/>
                <a:ea typeface="Corbel"/>
                <a:cs typeface="Calibri"/>
              </a:rPr>
              <a:t>1 – Re-establish and expand aerospace industry.</a:t>
            </a:r>
          </a:p>
          <a:p>
            <a:pPr>
              <a:lnSpc>
                <a:spcPct val="115000"/>
              </a:lnSpc>
              <a:spcBef>
                <a:spcPts val="1200"/>
              </a:spcBef>
            </a:pPr>
            <a:r>
              <a:rPr lang="en-US" sz="2400" dirty="0" smtClean="0">
                <a:latin typeface="Arial Black" panose="020B0A04020102020204" pitchFamily="34" charset="0"/>
                <a:ea typeface="Corbel"/>
                <a:cs typeface="Times New Roman"/>
              </a:rPr>
              <a:t>2 – Create diversified agriculture and value-added products.</a:t>
            </a:r>
          </a:p>
          <a:p>
            <a:pPr>
              <a:lnSpc>
                <a:spcPct val="115000"/>
              </a:lnSpc>
              <a:spcBef>
                <a:spcPts val="1200"/>
              </a:spcBef>
            </a:pPr>
            <a:r>
              <a:rPr lang="en-US" sz="2400" dirty="0" smtClean="0">
                <a:latin typeface="Arial Black" panose="020B0A04020102020204" pitchFamily="34" charset="0"/>
                <a:ea typeface="Corbel"/>
                <a:cs typeface="Times New Roman"/>
              </a:rPr>
              <a:t>3 – Expand energy sector through diversification and recruit administration.</a:t>
            </a:r>
          </a:p>
          <a:p>
            <a:pPr>
              <a:lnSpc>
                <a:spcPct val="115000"/>
              </a:lnSpc>
              <a:spcBef>
                <a:spcPts val="1200"/>
              </a:spcBef>
            </a:pPr>
            <a:r>
              <a:rPr lang="en-US" sz="2400" dirty="0" smtClean="0">
                <a:latin typeface="Arial Black" panose="020B0A04020102020204" pitchFamily="34" charset="0"/>
                <a:ea typeface="Corbel"/>
                <a:cs typeface="Times New Roman"/>
              </a:rPr>
              <a:t>4 – Improve healthcare facilities, staffing and technology.</a:t>
            </a:r>
          </a:p>
          <a:p>
            <a:pPr>
              <a:lnSpc>
                <a:spcPct val="115000"/>
              </a:lnSpc>
              <a:spcBef>
                <a:spcPts val="1200"/>
              </a:spcBef>
            </a:pPr>
            <a:r>
              <a:rPr lang="en-US" sz="2400" dirty="0" smtClean="0">
                <a:latin typeface="Arial Black" panose="020B0A04020102020204" pitchFamily="34" charset="0"/>
                <a:ea typeface="Corbel"/>
                <a:cs typeface="Times New Roman"/>
              </a:rPr>
              <a:t>5 – Develop amenities that will support strong community lifestyles.</a:t>
            </a:r>
            <a:r>
              <a:rPr lang="en-US" sz="2400" b="1" dirty="0">
                <a:latin typeface="Arial Black" panose="020B0A04020102020204" pitchFamily="34" charset="0"/>
                <a:ea typeface="Corbel"/>
                <a:cs typeface="Calibri"/>
              </a:rPr>
              <a:t>	</a:t>
            </a:r>
            <a:endParaRPr lang="en-US" sz="2400" dirty="0">
              <a:latin typeface="Arial Black" panose="020B0A04020102020204" pitchFamily="34" charset="0"/>
              <a:ea typeface="Corbel"/>
              <a:cs typeface="Times New Roman"/>
            </a:endParaRPr>
          </a:p>
          <a:p>
            <a:pPr marL="114300" marR="0">
              <a:lnSpc>
                <a:spcPct val="115000"/>
              </a:lnSpc>
              <a:spcBef>
                <a:spcPts val="0"/>
              </a:spcBef>
              <a:spcAft>
                <a:spcPts val="0"/>
              </a:spcAft>
              <a:tabLst>
                <a:tab pos="6286500" algn="l"/>
              </a:tabLst>
            </a:pPr>
            <a:r>
              <a:rPr lang="en-US" sz="1400" b="1" dirty="0">
                <a:latin typeface="Calibri"/>
                <a:ea typeface="Corbel"/>
                <a:cs typeface="Calibri"/>
              </a:rPr>
              <a:t> </a:t>
            </a:r>
            <a:endParaRPr lang="en-US" sz="1400" dirty="0">
              <a:latin typeface="Corbel"/>
              <a:ea typeface="Corbel"/>
              <a:cs typeface="Times New Roman"/>
            </a:endParaRPr>
          </a:p>
        </p:txBody>
      </p:sp>
    </p:spTree>
    <p:extLst>
      <p:ext uri="{BB962C8B-B14F-4D97-AF65-F5344CB8AC3E}">
        <p14:creationId xmlns:p14="http://schemas.microsoft.com/office/powerpoint/2010/main" val="314578702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176</TotalTime>
  <Words>635</Words>
  <Application>Microsoft Office PowerPoint</Application>
  <PresentationFormat>On-screen Show (4:3)</PresentationFormat>
  <Paragraphs>1971</Paragraphs>
  <Slides>11</Slides>
  <Notes>7</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Waveform</vt:lpstr>
      <vt:lpstr>Western Oklahoma I-40 Corridor Stronger Economies Together Oklahoma State Regents for Higher Education January 14, 2014</vt:lpstr>
      <vt:lpstr>PowerPoint Presentation</vt:lpstr>
      <vt:lpstr>The SET Training Modules</vt:lpstr>
      <vt:lpstr>What SET Provides Regional Teams</vt:lpstr>
      <vt:lpstr>Current Features of SET</vt:lpstr>
      <vt:lpstr>The Western OK I-40 Region</vt:lpstr>
      <vt:lpstr>The Western OK I-40 Corridor Experience</vt:lpstr>
      <vt:lpstr>Developing and Implementing a High Quality Plan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Wes</dc:title>
  <dc:creator>Larry</dc:creator>
  <cp:lastModifiedBy>Richardson, Rebecca</cp:lastModifiedBy>
  <cp:revision>21</cp:revision>
  <cp:lastPrinted>2013-09-17T01:10:44Z</cp:lastPrinted>
  <dcterms:created xsi:type="dcterms:W3CDTF">2013-09-13T01:58:53Z</dcterms:created>
  <dcterms:modified xsi:type="dcterms:W3CDTF">2014-01-30T23:53:28Z</dcterms:modified>
</cp:coreProperties>
</file>